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9" r:id="rId2"/>
    <p:sldId id="329" r:id="rId3"/>
    <p:sldId id="787" r:id="rId4"/>
    <p:sldId id="307" r:id="rId5"/>
    <p:sldId id="761" r:id="rId6"/>
    <p:sldId id="395" r:id="rId7"/>
    <p:sldId id="258" r:id="rId8"/>
    <p:sldId id="732" r:id="rId9"/>
    <p:sldId id="731" r:id="rId10"/>
    <p:sldId id="766" r:id="rId11"/>
    <p:sldId id="286" r:id="rId12"/>
    <p:sldId id="765" r:id="rId13"/>
    <p:sldId id="764" r:id="rId14"/>
    <p:sldId id="310" r:id="rId15"/>
    <p:sldId id="735" r:id="rId16"/>
    <p:sldId id="736" r:id="rId17"/>
    <p:sldId id="784" r:id="rId18"/>
    <p:sldId id="738" r:id="rId19"/>
    <p:sldId id="737" r:id="rId20"/>
    <p:sldId id="741" r:id="rId21"/>
    <p:sldId id="742" r:id="rId22"/>
    <p:sldId id="743" r:id="rId23"/>
    <p:sldId id="744" r:id="rId24"/>
    <p:sldId id="783" r:id="rId25"/>
    <p:sldId id="746" r:id="rId26"/>
    <p:sldId id="745" r:id="rId27"/>
    <p:sldId id="333" r:id="rId28"/>
    <p:sldId id="747" r:id="rId29"/>
    <p:sldId id="748" r:id="rId30"/>
    <p:sldId id="790" r:id="rId31"/>
    <p:sldId id="751" r:id="rId32"/>
    <p:sldId id="772" r:id="rId33"/>
    <p:sldId id="773" r:id="rId34"/>
    <p:sldId id="774" r:id="rId35"/>
    <p:sldId id="791" r:id="rId36"/>
    <p:sldId id="749" r:id="rId37"/>
    <p:sldId id="767" r:id="rId38"/>
    <p:sldId id="768" r:id="rId39"/>
    <p:sldId id="756" r:id="rId40"/>
    <p:sldId id="754" r:id="rId41"/>
    <p:sldId id="755" r:id="rId42"/>
    <p:sldId id="757" r:id="rId43"/>
    <p:sldId id="758" r:id="rId44"/>
    <p:sldId id="769" r:id="rId45"/>
    <p:sldId id="792" r:id="rId46"/>
    <p:sldId id="752" r:id="rId47"/>
    <p:sldId id="770" r:id="rId48"/>
    <p:sldId id="771" r:id="rId49"/>
    <p:sldId id="263" r:id="rId50"/>
    <p:sldId id="264" r:id="rId51"/>
    <p:sldId id="265" r:id="rId52"/>
    <p:sldId id="807" r:id="rId53"/>
    <p:sldId id="808" r:id="rId54"/>
    <p:sldId id="305" r:id="rId55"/>
    <p:sldId id="267" r:id="rId56"/>
    <p:sldId id="306" r:id="rId57"/>
    <p:sldId id="268" r:id="rId58"/>
    <p:sldId id="809" r:id="rId59"/>
    <p:sldId id="269" r:id="rId60"/>
    <p:sldId id="810" r:id="rId61"/>
    <p:sldId id="811" r:id="rId62"/>
    <p:sldId id="311" r:id="rId63"/>
    <p:sldId id="812" r:id="rId64"/>
    <p:sldId id="331" r:id="rId65"/>
    <p:sldId id="309" r:id="rId66"/>
    <p:sldId id="339" r:id="rId67"/>
    <p:sldId id="823" r:id="rId68"/>
    <p:sldId id="385" r:id="rId69"/>
    <p:sldId id="813" r:id="rId70"/>
    <p:sldId id="814" r:id="rId71"/>
    <p:sldId id="815" r:id="rId72"/>
    <p:sldId id="335" r:id="rId73"/>
    <p:sldId id="336" r:id="rId74"/>
    <p:sldId id="337" r:id="rId75"/>
    <p:sldId id="340" r:id="rId76"/>
    <p:sldId id="341" r:id="rId77"/>
    <p:sldId id="371" r:id="rId78"/>
    <p:sldId id="342" r:id="rId79"/>
    <p:sldId id="372" r:id="rId80"/>
    <p:sldId id="816" r:id="rId81"/>
    <p:sldId id="360" r:id="rId82"/>
    <p:sldId id="794" r:id="rId83"/>
    <p:sldId id="776" r:id="rId84"/>
    <p:sldId id="780" r:id="rId85"/>
    <p:sldId id="782" r:id="rId86"/>
    <p:sldId id="319" r:id="rId87"/>
    <p:sldId id="334" r:id="rId88"/>
    <p:sldId id="308" r:id="rId89"/>
    <p:sldId id="322" r:id="rId90"/>
    <p:sldId id="323" r:id="rId91"/>
    <p:sldId id="781" r:id="rId92"/>
    <p:sldId id="321" r:id="rId93"/>
    <p:sldId id="795" r:id="rId94"/>
    <p:sldId id="777" r:id="rId95"/>
    <p:sldId id="788" r:id="rId96"/>
    <p:sldId id="789" r:id="rId97"/>
    <p:sldId id="257" r:id="rId98"/>
    <p:sldId id="803" r:id="rId99"/>
    <p:sldId id="325" r:id="rId100"/>
    <p:sldId id="303" r:id="rId101"/>
    <p:sldId id="304" r:id="rId102"/>
    <p:sldId id="804" r:id="rId103"/>
    <p:sldId id="326" r:id="rId104"/>
    <p:sldId id="270" r:id="rId105"/>
    <p:sldId id="796" r:id="rId106"/>
    <p:sldId id="778" r:id="rId107"/>
    <p:sldId id="797" r:id="rId108"/>
    <p:sldId id="798" r:id="rId109"/>
    <p:sldId id="386" r:id="rId110"/>
    <p:sldId id="348" r:id="rId111"/>
    <p:sldId id="821" r:id="rId112"/>
    <p:sldId id="349" r:id="rId113"/>
    <p:sldId id="347" r:id="rId114"/>
    <p:sldId id="817" r:id="rId115"/>
    <p:sldId id="822" r:id="rId116"/>
    <p:sldId id="350" r:id="rId117"/>
    <p:sldId id="351" r:id="rId118"/>
    <p:sldId id="352" r:id="rId119"/>
    <p:sldId id="818" r:id="rId120"/>
    <p:sldId id="819" r:id="rId121"/>
    <p:sldId id="820" r:id="rId122"/>
    <p:sldId id="353" r:id="rId123"/>
    <p:sldId id="354" r:id="rId124"/>
    <p:sldId id="355" r:id="rId125"/>
    <p:sldId id="799" r:id="rId126"/>
    <p:sldId id="779" r:id="rId127"/>
    <p:sldId id="800" r:id="rId128"/>
    <p:sldId id="801" r:id="rId129"/>
    <p:sldId id="356" r:id="rId130"/>
    <p:sldId id="805" r:id="rId131"/>
    <p:sldId id="806" r:id="rId132"/>
    <p:sldId id="390" r:id="rId133"/>
    <p:sldId id="802" r:id="rId134"/>
    <p:sldId id="793"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5" autoAdjust="0"/>
    <p:restoredTop sz="95607" autoAdjust="0"/>
  </p:normalViewPr>
  <p:slideViewPr>
    <p:cSldViewPr snapToGrid="0">
      <p:cViewPr varScale="1">
        <p:scale>
          <a:sx n="120" d="100"/>
          <a:sy n="120" d="100"/>
        </p:scale>
        <p:origin x="264" y="72"/>
      </p:cViewPr>
      <p:guideLst/>
    </p:cSldViewPr>
  </p:slideViewPr>
  <p:outlineViewPr>
    <p:cViewPr>
      <p:scale>
        <a:sx n="33" d="100"/>
        <a:sy n="33" d="100"/>
      </p:scale>
      <p:origin x="0" y="-9029"/>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19.xml"/><Relationship Id="rId18" Type="http://schemas.openxmlformats.org/officeDocument/2006/relationships/slide" Target="slides/slide25.xml"/><Relationship Id="rId26" Type="http://schemas.openxmlformats.org/officeDocument/2006/relationships/slide" Target="slides/slide39.xml"/><Relationship Id="rId3" Type="http://schemas.openxmlformats.org/officeDocument/2006/relationships/slide" Target="slides/slide6.xml"/><Relationship Id="rId21" Type="http://schemas.openxmlformats.org/officeDocument/2006/relationships/slide" Target="slides/slide28.xml"/><Relationship Id="rId34" Type="http://schemas.openxmlformats.org/officeDocument/2006/relationships/slide" Target="slides/slide106.xml"/><Relationship Id="rId7" Type="http://schemas.openxmlformats.org/officeDocument/2006/relationships/slide" Target="slides/slide10.xml"/><Relationship Id="rId12" Type="http://schemas.openxmlformats.org/officeDocument/2006/relationships/slide" Target="slides/slide18.xml"/><Relationship Id="rId17" Type="http://schemas.openxmlformats.org/officeDocument/2006/relationships/slide" Target="slides/slide23.xml"/><Relationship Id="rId25" Type="http://schemas.openxmlformats.org/officeDocument/2006/relationships/slide" Target="slides/slide36.xml"/><Relationship Id="rId33" Type="http://schemas.openxmlformats.org/officeDocument/2006/relationships/slide" Target="slides/slide94.xml"/><Relationship Id="rId2" Type="http://schemas.openxmlformats.org/officeDocument/2006/relationships/slide" Target="slides/slide2.xml"/><Relationship Id="rId16" Type="http://schemas.openxmlformats.org/officeDocument/2006/relationships/slide" Target="slides/slide22.xml"/><Relationship Id="rId20" Type="http://schemas.openxmlformats.org/officeDocument/2006/relationships/slide" Target="slides/slide27.xml"/><Relationship Id="rId29" Type="http://schemas.openxmlformats.org/officeDocument/2006/relationships/slide" Target="slides/slide42.xml"/><Relationship Id="rId1" Type="http://schemas.openxmlformats.org/officeDocument/2006/relationships/slide" Target="slides/slide1.xml"/><Relationship Id="rId6" Type="http://schemas.openxmlformats.org/officeDocument/2006/relationships/slide" Target="slides/slide9.xml"/><Relationship Id="rId11" Type="http://schemas.openxmlformats.org/officeDocument/2006/relationships/slide" Target="slides/slide16.xml"/><Relationship Id="rId24" Type="http://schemas.openxmlformats.org/officeDocument/2006/relationships/slide" Target="slides/slide31.xml"/><Relationship Id="rId32" Type="http://schemas.openxmlformats.org/officeDocument/2006/relationships/slide" Target="slides/slide83.xml"/><Relationship Id="rId5" Type="http://schemas.openxmlformats.org/officeDocument/2006/relationships/slide" Target="slides/slide8.xml"/><Relationship Id="rId15" Type="http://schemas.openxmlformats.org/officeDocument/2006/relationships/slide" Target="slides/slide21.xml"/><Relationship Id="rId23" Type="http://schemas.openxmlformats.org/officeDocument/2006/relationships/slide" Target="slides/slide30.xml"/><Relationship Id="rId28" Type="http://schemas.openxmlformats.org/officeDocument/2006/relationships/slide" Target="slides/slide41.xml"/><Relationship Id="rId10" Type="http://schemas.openxmlformats.org/officeDocument/2006/relationships/slide" Target="slides/slide15.xml"/><Relationship Id="rId19" Type="http://schemas.openxmlformats.org/officeDocument/2006/relationships/slide" Target="slides/slide26.xml"/><Relationship Id="rId31" Type="http://schemas.openxmlformats.org/officeDocument/2006/relationships/slide" Target="slides/slide46.xml"/><Relationship Id="rId4" Type="http://schemas.openxmlformats.org/officeDocument/2006/relationships/slide" Target="slides/slide7.xml"/><Relationship Id="rId9" Type="http://schemas.openxmlformats.org/officeDocument/2006/relationships/slide" Target="slides/slide14.xml"/><Relationship Id="rId14" Type="http://schemas.openxmlformats.org/officeDocument/2006/relationships/slide" Target="slides/slide20.xml"/><Relationship Id="rId22" Type="http://schemas.openxmlformats.org/officeDocument/2006/relationships/slide" Target="slides/slide29.xml"/><Relationship Id="rId27" Type="http://schemas.openxmlformats.org/officeDocument/2006/relationships/slide" Target="slides/slide40.xml"/><Relationship Id="rId30" Type="http://schemas.openxmlformats.org/officeDocument/2006/relationships/slide" Target="slides/slide43.xml"/><Relationship Id="rId35"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9C704-B8F9-449B-B828-36D786A1FE73}" type="datetimeFigureOut">
              <a:rPr lang="en-US" smtClean="0"/>
              <a:t>7/5/2021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4F452-85BD-4268-B680-C313DBFDCEB3}" type="slidenum">
              <a:rPr lang="en-US" smtClean="0"/>
              <a:t>‹#›</a:t>
            </a:fld>
            <a:endParaRPr lang="en-US"/>
          </a:p>
        </p:txBody>
      </p:sp>
    </p:spTree>
    <p:extLst>
      <p:ext uri="{BB962C8B-B14F-4D97-AF65-F5344CB8AC3E}">
        <p14:creationId xmlns:p14="http://schemas.microsoft.com/office/powerpoint/2010/main" val="84343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cardinals are defined to have a specific property and their existence cannot be proven (or disproven) in standard ZFC.</a:t>
            </a:r>
          </a:p>
        </p:txBody>
      </p:sp>
      <p:sp>
        <p:nvSpPr>
          <p:cNvPr id="4" name="Slide Number Placeholder 3"/>
          <p:cNvSpPr>
            <a:spLocks noGrp="1"/>
          </p:cNvSpPr>
          <p:nvPr>
            <p:ph type="sldNum" sz="quarter" idx="5"/>
          </p:nvPr>
        </p:nvSpPr>
        <p:spPr/>
        <p:txBody>
          <a:bodyPr/>
          <a:lstStyle/>
          <a:p>
            <a:fld id="{A154F452-85BD-4268-B680-C313DBFDCEB3}" type="slidenum">
              <a:rPr lang="en-US" smtClean="0"/>
              <a:t>21</a:t>
            </a:fld>
            <a:endParaRPr lang="en-US"/>
          </a:p>
        </p:txBody>
      </p:sp>
    </p:spTree>
    <p:extLst>
      <p:ext uri="{BB962C8B-B14F-4D97-AF65-F5344CB8AC3E}">
        <p14:creationId xmlns:p14="http://schemas.microsoft.com/office/powerpoint/2010/main" val="360569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4FB9D-FE32-4608-A322-879EB604C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BEF24-38DB-414B-9143-835F94C545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649D3D-74DA-4CF4-9D8A-35BEC589E886}"/>
              </a:ext>
            </a:extLst>
          </p:cNvPr>
          <p:cNvSpPr>
            <a:spLocks noGrp="1"/>
          </p:cNvSpPr>
          <p:nvPr>
            <p:ph type="dt" sz="half" idx="10"/>
          </p:nvPr>
        </p:nvSpPr>
        <p:spPr/>
        <p:txBody>
          <a:bodyPr/>
          <a:lstStyle/>
          <a:p>
            <a:fld id="{E417A1AE-5DAB-4E41-9E51-25C599575BB0}" type="datetime1">
              <a:rPr lang="en-US" smtClean="0"/>
              <a:t>7/5/2021</a:t>
            </a:fld>
            <a:endParaRPr lang="en-US"/>
          </a:p>
        </p:txBody>
      </p:sp>
      <p:sp>
        <p:nvSpPr>
          <p:cNvPr id="5" name="Footer Placeholder 4">
            <a:extLst>
              <a:ext uri="{FF2B5EF4-FFF2-40B4-BE49-F238E27FC236}">
                <a16:creationId xmlns:a16="http://schemas.microsoft.com/office/drawing/2014/main" id="{C3B2A6A3-4127-48D5-9784-9FE0EA9F2B0E}"/>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747A031F-D251-4900-90B5-0DBC5EEB8B53}"/>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314530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1A85-F374-4F3F-BA0C-52075B074A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3497C3-0A16-4208-BEB3-607737FDD7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ED635-7E11-4664-8FBC-36FEBFF2DC4C}"/>
              </a:ext>
            </a:extLst>
          </p:cNvPr>
          <p:cNvSpPr>
            <a:spLocks noGrp="1"/>
          </p:cNvSpPr>
          <p:nvPr>
            <p:ph type="dt" sz="half" idx="10"/>
          </p:nvPr>
        </p:nvSpPr>
        <p:spPr/>
        <p:txBody>
          <a:bodyPr/>
          <a:lstStyle/>
          <a:p>
            <a:fld id="{17283D80-C2D7-44EB-9453-9205AD76814F}" type="datetime1">
              <a:rPr lang="en-US" smtClean="0"/>
              <a:t>7/5/2021</a:t>
            </a:fld>
            <a:endParaRPr lang="en-US"/>
          </a:p>
        </p:txBody>
      </p:sp>
      <p:sp>
        <p:nvSpPr>
          <p:cNvPr id="5" name="Footer Placeholder 4">
            <a:extLst>
              <a:ext uri="{FF2B5EF4-FFF2-40B4-BE49-F238E27FC236}">
                <a16:creationId xmlns:a16="http://schemas.microsoft.com/office/drawing/2014/main" id="{C4B9DE0C-6D6F-4D42-817A-BBD09369DA60}"/>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E2E03EC4-334C-45C4-A174-AFF5497F81A4}"/>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7333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97DE0-D863-4430-924C-3EB271CE81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98BD85-A68E-409D-B87F-BAD2034195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AA6CF-52A1-4471-AFF7-79B37FEF207B}"/>
              </a:ext>
            </a:extLst>
          </p:cNvPr>
          <p:cNvSpPr>
            <a:spLocks noGrp="1"/>
          </p:cNvSpPr>
          <p:nvPr>
            <p:ph type="dt" sz="half" idx="10"/>
          </p:nvPr>
        </p:nvSpPr>
        <p:spPr/>
        <p:txBody>
          <a:bodyPr/>
          <a:lstStyle/>
          <a:p>
            <a:fld id="{ECAB4566-B9D7-4BAE-91BA-A6126A23E47D}" type="datetime1">
              <a:rPr lang="en-US" smtClean="0"/>
              <a:t>7/5/2021</a:t>
            </a:fld>
            <a:endParaRPr lang="en-US"/>
          </a:p>
        </p:txBody>
      </p:sp>
      <p:sp>
        <p:nvSpPr>
          <p:cNvPr id="5" name="Footer Placeholder 4">
            <a:extLst>
              <a:ext uri="{FF2B5EF4-FFF2-40B4-BE49-F238E27FC236}">
                <a16:creationId xmlns:a16="http://schemas.microsoft.com/office/drawing/2014/main" id="{C9E4AF83-3843-42EB-A5A1-2BDCD43FA050}"/>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15368DFD-8437-42AF-BA50-3290D8CDC27B}"/>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8859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083A-4E98-4B0F-9BE9-89B3801C59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3EDFED-B2F5-4E8E-B7CC-56CC10C1C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65BC790-453E-4FDF-8576-041B1DF9865E}"/>
              </a:ext>
            </a:extLst>
          </p:cNvPr>
          <p:cNvSpPr>
            <a:spLocks noGrp="1"/>
          </p:cNvSpPr>
          <p:nvPr>
            <p:ph type="ftr" sz="quarter" idx="11"/>
          </p:nvPr>
        </p:nvSpPr>
        <p:spPr/>
        <p:txBody>
          <a:bodyPr/>
          <a:lstStyle/>
          <a:p>
            <a:r>
              <a:rPr lang="en-US"/>
              <a:t>Gabriele Carcassi - University of Michigan</a:t>
            </a:r>
          </a:p>
        </p:txBody>
      </p:sp>
      <p:sp>
        <p:nvSpPr>
          <p:cNvPr id="9" name="Date Placeholder 8">
            <a:extLst>
              <a:ext uri="{FF2B5EF4-FFF2-40B4-BE49-F238E27FC236}">
                <a16:creationId xmlns:a16="http://schemas.microsoft.com/office/drawing/2014/main" id="{0BC8FBAB-8131-440B-982D-5FFA7A53024B}"/>
              </a:ext>
            </a:extLst>
          </p:cNvPr>
          <p:cNvSpPr>
            <a:spLocks noGrp="1"/>
          </p:cNvSpPr>
          <p:nvPr>
            <p:ph type="dt" sz="half" idx="12"/>
          </p:nvPr>
        </p:nvSpPr>
        <p:spPr/>
        <p:txBody>
          <a:bodyPr/>
          <a:lstStyle/>
          <a:p>
            <a:fld id="{C0EDE3E1-E2CD-4E00-ABD7-0F88148EC8AA}" type="datetime1">
              <a:rPr lang="en-US" smtClean="0"/>
              <a:t>7/5/2021</a:t>
            </a:fld>
            <a:endParaRPr lang="en-US" dirty="0"/>
          </a:p>
        </p:txBody>
      </p:sp>
      <p:sp>
        <p:nvSpPr>
          <p:cNvPr id="10" name="Slide Number Placeholder 9">
            <a:extLst>
              <a:ext uri="{FF2B5EF4-FFF2-40B4-BE49-F238E27FC236}">
                <a16:creationId xmlns:a16="http://schemas.microsoft.com/office/drawing/2014/main" id="{2CD6FF50-33B5-48AA-9106-E41AD3A7C711}"/>
              </a:ext>
            </a:extLst>
          </p:cNvPr>
          <p:cNvSpPr>
            <a:spLocks noGrp="1"/>
          </p:cNvSpPr>
          <p:nvPr>
            <p:ph type="sldNum" sz="quarter" idx="13"/>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27891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CB5C-4D91-4CEE-A37D-A6D6EA775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72FF89-CC5E-4ECF-8587-C5477617EC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65818F-79A2-4B99-9E93-0A0D3450941C}"/>
              </a:ext>
            </a:extLst>
          </p:cNvPr>
          <p:cNvSpPr>
            <a:spLocks noGrp="1"/>
          </p:cNvSpPr>
          <p:nvPr>
            <p:ph type="dt" sz="half" idx="10"/>
          </p:nvPr>
        </p:nvSpPr>
        <p:spPr/>
        <p:txBody>
          <a:bodyPr/>
          <a:lstStyle/>
          <a:p>
            <a:fld id="{8FB1FD97-B171-4664-9387-6C1400880CCF}" type="datetime1">
              <a:rPr lang="en-US" smtClean="0"/>
              <a:t>7/5/2021</a:t>
            </a:fld>
            <a:endParaRPr lang="en-US"/>
          </a:p>
        </p:txBody>
      </p:sp>
      <p:sp>
        <p:nvSpPr>
          <p:cNvPr id="5" name="Footer Placeholder 4">
            <a:extLst>
              <a:ext uri="{FF2B5EF4-FFF2-40B4-BE49-F238E27FC236}">
                <a16:creationId xmlns:a16="http://schemas.microsoft.com/office/drawing/2014/main" id="{A0A0A171-786D-4212-94DA-A3B5DDCBE8FE}"/>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F90C80CF-897E-4A36-9214-10EE125C5239}"/>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87864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B1A4-D1EF-45A3-9791-016116AFC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0615B-3F88-41CF-8B1F-20FB3C7BE2C0}"/>
              </a:ext>
            </a:extLst>
          </p:cNvPr>
          <p:cNvSpPr>
            <a:spLocks noGrp="1"/>
          </p:cNvSpPr>
          <p:nvPr>
            <p:ph sz="half" idx="1"/>
          </p:nvPr>
        </p:nvSpPr>
        <p:spPr>
          <a:xfrm>
            <a:off x="103955"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C97195-09DC-40DF-8642-91B5CEAE2EB1}"/>
              </a:ext>
            </a:extLst>
          </p:cNvPr>
          <p:cNvSpPr>
            <a:spLocks noGrp="1"/>
          </p:cNvSpPr>
          <p:nvPr>
            <p:ph sz="half" idx="2"/>
          </p:nvPr>
        </p:nvSpPr>
        <p:spPr>
          <a:xfrm>
            <a:off x="6172199"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77FD46-DF3C-4CF1-8DB8-AE555EDA6094}"/>
              </a:ext>
            </a:extLst>
          </p:cNvPr>
          <p:cNvSpPr>
            <a:spLocks noGrp="1"/>
          </p:cNvSpPr>
          <p:nvPr>
            <p:ph type="dt" sz="half" idx="10"/>
          </p:nvPr>
        </p:nvSpPr>
        <p:spPr/>
        <p:txBody>
          <a:bodyPr/>
          <a:lstStyle/>
          <a:p>
            <a:fld id="{20AF2BC1-FC8E-441B-854A-73B6F6F43270}" type="datetime1">
              <a:rPr lang="en-US" smtClean="0"/>
              <a:t>7/5/2021</a:t>
            </a:fld>
            <a:endParaRPr lang="en-US"/>
          </a:p>
        </p:txBody>
      </p:sp>
      <p:sp>
        <p:nvSpPr>
          <p:cNvPr id="6" name="Footer Placeholder 5">
            <a:extLst>
              <a:ext uri="{FF2B5EF4-FFF2-40B4-BE49-F238E27FC236}">
                <a16:creationId xmlns:a16="http://schemas.microsoft.com/office/drawing/2014/main" id="{32AA3C63-BDA7-4CD1-98D2-7B44F82B1548}"/>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C09C5504-0686-44F8-A23D-45B91F88ED2C}"/>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58628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177B-A747-42FD-8F29-D1361B4E2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DEB389-9A95-4143-B34D-74A157C3E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FF914-FCFA-477B-964A-C59B91251C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DC335-A7AE-4EBC-A953-CD7B08744D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06B780-1F08-4E36-968D-D083275A4F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AC007B-DA08-41DC-96BA-9EDC62C18742}"/>
              </a:ext>
            </a:extLst>
          </p:cNvPr>
          <p:cNvSpPr>
            <a:spLocks noGrp="1"/>
          </p:cNvSpPr>
          <p:nvPr>
            <p:ph type="dt" sz="half" idx="10"/>
          </p:nvPr>
        </p:nvSpPr>
        <p:spPr/>
        <p:txBody>
          <a:bodyPr/>
          <a:lstStyle/>
          <a:p>
            <a:fld id="{4406EBD5-FA1A-404A-B962-DC2C3404E693}" type="datetime1">
              <a:rPr lang="en-US" smtClean="0"/>
              <a:t>7/5/2021</a:t>
            </a:fld>
            <a:endParaRPr lang="en-US"/>
          </a:p>
        </p:txBody>
      </p:sp>
      <p:sp>
        <p:nvSpPr>
          <p:cNvPr id="8" name="Footer Placeholder 7">
            <a:extLst>
              <a:ext uri="{FF2B5EF4-FFF2-40B4-BE49-F238E27FC236}">
                <a16:creationId xmlns:a16="http://schemas.microsoft.com/office/drawing/2014/main" id="{29F2FD71-2584-48F8-992F-EBA7CFFACF44}"/>
              </a:ext>
            </a:extLst>
          </p:cNvPr>
          <p:cNvSpPr>
            <a:spLocks noGrp="1"/>
          </p:cNvSpPr>
          <p:nvPr>
            <p:ph type="ftr" sz="quarter" idx="11"/>
          </p:nvPr>
        </p:nvSpPr>
        <p:spPr/>
        <p:txBody>
          <a:bodyPr/>
          <a:lstStyle/>
          <a:p>
            <a:r>
              <a:rPr lang="en-US"/>
              <a:t>Gabriele Carcassi - University of Michigan</a:t>
            </a:r>
          </a:p>
        </p:txBody>
      </p:sp>
      <p:sp>
        <p:nvSpPr>
          <p:cNvPr id="9" name="Slide Number Placeholder 8">
            <a:extLst>
              <a:ext uri="{FF2B5EF4-FFF2-40B4-BE49-F238E27FC236}">
                <a16:creationId xmlns:a16="http://schemas.microsoft.com/office/drawing/2014/main" id="{51FB88B5-3CD1-407E-B5B5-2FDF80D2DBD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2870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D30F-053D-46F9-9A37-D1DA8923C9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2A0CFC-E613-4829-BB1E-23DC17F1F460}"/>
              </a:ext>
            </a:extLst>
          </p:cNvPr>
          <p:cNvSpPr>
            <a:spLocks noGrp="1"/>
          </p:cNvSpPr>
          <p:nvPr>
            <p:ph type="dt" sz="half" idx="10"/>
          </p:nvPr>
        </p:nvSpPr>
        <p:spPr/>
        <p:txBody>
          <a:bodyPr/>
          <a:lstStyle/>
          <a:p>
            <a:fld id="{17D4C9B1-38A7-4FCE-A708-FF38E3C03BD9}" type="datetime1">
              <a:rPr lang="en-US" smtClean="0"/>
              <a:t>7/5/2021</a:t>
            </a:fld>
            <a:endParaRPr lang="en-US"/>
          </a:p>
        </p:txBody>
      </p:sp>
      <p:sp>
        <p:nvSpPr>
          <p:cNvPr id="4" name="Footer Placeholder 3">
            <a:extLst>
              <a:ext uri="{FF2B5EF4-FFF2-40B4-BE49-F238E27FC236}">
                <a16:creationId xmlns:a16="http://schemas.microsoft.com/office/drawing/2014/main" id="{B344F9ED-0DC1-499C-966A-67FA83690F04}"/>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E2F0D14-ECEA-4749-973A-35A78F792B4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56213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F97A8DE-26FB-44D4-A9F1-CB9FF4220695}"/>
              </a:ext>
            </a:extLst>
          </p:cNvPr>
          <p:cNvSpPr>
            <a:spLocks noGrp="1"/>
          </p:cNvSpPr>
          <p:nvPr>
            <p:ph type="dt" sz="half" idx="10"/>
          </p:nvPr>
        </p:nvSpPr>
        <p:spPr/>
        <p:txBody>
          <a:bodyPr/>
          <a:lstStyle/>
          <a:p>
            <a:fld id="{AFB41A25-79A9-4D3C-A8ED-6D7D1BE54EAB}" type="datetime1">
              <a:rPr lang="en-US" smtClean="0"/>
              <a:t>7/5/2021</a:t>
            </a:fld>
            <a:endParaRPr lang="en-US" dirty="0"/>
          </a:p>
        </p:txBody>
      </p:sp>
      <p:sp>
        <p:nvSpPr>
          <p:cNvPr id="6" name="Footer Placeholder 5">
            <a:extLst>
              <a:ext uri="{FF2B5EF4-FFF2-40B4-BE49-F238E27FC236}">
                <a16:creationId xmlns:a16="http://schemas.microsoft.com/office/drawing/2014/main" id="{AB56CC65-9693-4336-8892-7DBB0D428480}"/>
              </a:ext>
            </a:extLst>
          </p:cNvPr>
          <p:cNvSpPr>
            <a:spLocks noGrp="1"/>
          </p:cNvSpPr>
          <p:nvPr>
            <p:ph type="ftr" sz="quarter" idx="11"/>
          </p:nvPr>
        </p:nvSpPr>
        <p:spPr/>
        <p:txBody>
          <a:bodyPr/>
          <a:lstStyle/>
          <a:p>
            <a:r>
              <a:rPr lang="en-US"/>
              <a:t>Gabriele Carcassi - University of Michigan</a:t>
            </a:r>
            <a:endParaRPr lang="en-US" dirty="0"/>
          </a:p>
        </p:txBody>
      </p:sp>
      <p:sp>
        <p:nvSpPr>
          <p:cNvPr id="7" name="Slide Number Placeholder 6">
            <a:extLst>
              <a:ext uri="{FF2B5EF4-FFF2-40B4-BE49-F238E27FC236}">
                <a16:creationId xmlns:a16="http://schemas.microsoft.com/office/drawing/2014/main" id="{01092D98-AE7E-447E-AA93-A2032A1FEC20}"/>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858322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36F1-9482-436E-9974-452FA8C03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63F32D-85F2-44AA-81B0-6B60F5AE6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3A3A79-53E7-4E9B-A70E-77106E56C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D5672-F891-4ED6-8D9F-0B8771B5CE5E}"/>
              </a:ext>
            </a:extLst>
          </p:cNvPr>
          <p:cNvSpPr>
            <a:spLocks noGrp="1"/>
          </p:cNvSpPr>
          <p:nvPr>
            <p:ph type="dt" sz="half" idx="10"/>
          </p:nvPr>
        </p:nvSpPr>
        <p:spPr/>
        <p:txBody>
          <a:bodyPr/>
          <a:lstStyle/>
          <a:p>
            <a:fld id="{CF3A2462-D259-4B58-AEB3-225B8847BD20}" type="datetime1">
              <a:rPr lang="en-US" smtClean="0"/>
              <a:t>7/5/2021</a:t>
            </a:fld>
            <a:endParaRPr lang="en-US"/>
          </a:p>
        </p:txBody>
      </p:sp>
      <p:sp>
        <p:nvSpPr>
          <p:cNvPr id="6" name="Footer Placeholder 5">
            <a:extLst>
              <a:ext uri="{FF2B5EF4-FFF2-40B4-BE49-F238E27FC236}">
                <a16:creationId xmlns:a16="http://schemas.microsoft.com/office/drawing/2014/main" id="{11272739-2C05-4A24-88F6-82BBE08FDB25}"/>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62675969-E211-4DE2-B886-5934860C36F7}"/>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12265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7BCD-8167-44E1-825E-012B66377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2A2AE-5BB8-4C31-9C94-6EDE7D578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1A6C8-B63C-47F8-8C8C-4DB028D4B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56164-D348-4A71-AE1D-E22897D3C6B4}"/>
              </a:ext>
            </a:extLst>
          </p:cNvPr>
          <p:cNvSpPr>
            <a:spLocks noGrp="1"/>
          </p:cNvSpPr>
          <p:nvPr>
            <p:ph type="dt" sz="half" idx="10"/>
          </p:nvPr>
        </p:nvSpPr>
        <p:spPr/>
        <p:txBody>
          <a:bodyPr/>
          <a:lstStyle/>
          <a:p>
            <a:fld id="{68A25D2F-E7DD-4EDB-8F30-509996C69CA0}" type="datetime1">
              <a:rPr lang="en-US" smtClean="0"/>
              <a:t>7/5/2021</a:t>
            </a:fld>
            <a:endParaRPr lang="en-US"/>
          </a:p>
        </p:txBody>
      </p:sp>
      <p:sp>
        <p:nvSpPr>
          <p:cNvPr id="6" name="Footer Placeholder 5">
            <a:extLst>
              <a:ext uri="{FF2B5EF4-FFF2-40B4-BE49-F238E27FC236}">
                <a16:creationId xmlns:a16="http://schemas.microsoft.com/office/drawing/2014/main" id="{91F6AADB-3A05-424C-9F43-41572E843641}"/>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A6B28A14-221B-4635-AA55-72AC789D4FBE}"/>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955683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 Target="../slides/slide7.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AE79D-67AF-4A6E-B20E-A13E26034F0F}"/>
              </a:ext>
            </a:extLst>
          </p:cNvPr>
          <p:cNvSpPr>
            <a:spLocks noGrp="1"/>
          </p:cNvSpPr>
          <p:nvPr>
            <p:ph type="title"/>
          </p:nvPr>
        </p:nvSpPr>
        <p:spPr>
          <a:xfrm>
            <a:off x="103955" y="84779"/>
            <a:ext cx="11984090" cy="8974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EDFF892-5903-470F-A479-331C39379FA1}"/>
              </a:ext>
            </a:extLst>
          </p:cNvPr>
          <p:cNvSpPr>
            <a:spLocks noGrp="1"/>
          </p:cNvSpPr>
          <p:nvPr>
            <p:ph type="body" idx="1"/>
          </p:nvPr>
        </p:nvSpPr>
        <p:spPr>
          <a:xfrm>
            <a:off x="103955" y="1075038"/>
            <a:ext cx="11984090" cy="52099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86424-CA87-4045-BC8B-6EDDC11B3217}"/>
              </a:ext>
            </a:extLst>
          </p:cNvPr>
          <p:cNvSpPr>
            <a:spLocks noGrp="1"/>
          </p:cNvSpPr>
          <p:nvPr>
            <p:ph type="dt" sz="half" idx="2"/>
          </p:nvPr>
        </p:nvSpPr>
        <p:spPr>
          <a:xfrm>
            <a:off x="7604759" y="6535564"/>
            <a:ext cx="2743200" cy="235967"/>
          </a:xfrm>
          <a:prstGeom prst="rect">
            <a:avLst/>
          </a:prstGeom>
        </p:spPr>
        <p:txBody>
          <a:bodyPr vert="horz" lIns="91440" tIns="45720" rIns="91440" bIns="45720" rtlCol="0" anchor="ctr"/>
          <a:lstStyle>
            <a:lvl1pPr algn="l">
              <a:defRPr sz="1200">
                <a:solidFill>
                  <a:schemeClr val="tx1">
                    <a:tint val="75000"/>
                  </a:schemeClr>
                </a:solidFill>
              </a:defRPr>
            </a:lvl1pPr>
          </a:lstStyle>
          <a:p>
            <a:fld id="{390F5C6A-251B-4510-9AD3-59281DC647FA}" type="datetime1">
              <a:rPr lang="en-US" smtClean="0"/>
              <a:t>7/5/2021</a:t>
            </a:fld>
            <a:endParaRPr lang="en-US" dirty="0"/>
          </a:p>
        </p:txBody>
      </p:sp>
      <p:sp>
        <p:nvSpPr>
          <p:cNvPr id="5" name="Footer Placeholder 4">
            <a:extLst>
              <a:ext uri="{FF2B5EF4-FFF2-40B4-BE49-F238E27FC236}">
                <a16:creationId xmlns:a16="http://schemas.microsoft.com/office/drawing/2014/main" id="{3A6D1E3F-305F-48EC-9661-A5555D6D9141}"/>
              </a:ext>
            </a:extLst>
          </p:cNvPr>
          <p:cNvSpPr>
            <a:spLocks noGrp="1"/>
          </p:cNvSpPr>
          <p:nvPr>
            <p:ph type="ftr" sz="quarter" idx="3"/>
          </p:nvPr>
        </p:nvSpPr>
        <p:spPr>
          <a:xfrm>
            <a:off x="1500669" y="6399047"/>
            <a:ext cx="5967867"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Gabriele Carcassi - University of Michigan</a:t>
            </a:r>
            <a:endParaRPr lang="en-US" dirty="0"/>
          </a:p>
        </p:txBody>
      </p:sp>
      <p:sp>
        <p:nvSpPr>
          <p:cNvPr id="6" name="Slide Number Placeholder 5">
            <a:extLst>
              <a:ext uri="{FF2B5EF4-FFF2-40B4-BE49-F238E27FC236}">
                <a16:creationId xmlns:a16="http://schemas.microsoft.com/office/drawing/2014/main" id="{1B9D7172-52C7-47AA-A8CB-03E0DDB3662E}"/>
              </a:ext>
            </a:extLst>
          </p:cNvPr>
          <p:cNvSpPr>
            <a:spLocks noGrp="1"/>
          </p:cNvSpPr>
          <p:nvPr>
            <p:ph type="sldNum" sz="quarter" idx="4"/>
          </p:nvPr>
        </p:nvSpPr>
        <p:spPr>
          <a:xfrm>
            <a:off x="11306909" y="6535564"/>
            <a:ext cx="555908" cy="228609"/>
          </a:xfrm>
          <a:prstGeom prst="rect">
            <a:avLst/>
          </a:prstGeom>
        </p:spPr>
        <p:txBody>
          <a:bodyPr vert="horz" lIns="91440" tIns="45720" rIns="91440" bIns="45720" rtlCol="0" anchor="ctr"/>
          <a:lstStyle>
            <a:lvl1pPr algn="r">
              <a:defRPr sz="1200">
                <a:solidFill>
                  <a:schemeClr val="tx1">
                    <a:tint val="75000"/>
                  </a:schemeClr>
                </a:solidFill>
              </a:defRPr>
            </a:lvl1pPr>
          </a:lstStyle>
          <a:p>
            <a:fld id="{F47845EA-7733-40EE-B074-20032348B727}" type="slidenum">
              <a:rPr lang="en-US" smtClean="0"/>
              <a:t>‹#›</a:t>
            </a:fld>
            <a:endParaRPr lang="en-US"/>
          </a:p>
        </p:txBody>
      </p:sp>
      <p:pic>
        <p:nvPicPr>
          <p:cNvPr id="8" name="Picture 7">
            <a:extLst>
              <a:ext uri="{FF2B5EF4-FFF2-40B4-BE49-F238E27FC236}">
                <a16:creationId xmlns:a16="http://schemas.microsoft.com/office/drawing/2014/main" id="{6D7A3103-B65B-40B2-9256-A55DC5E5477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3956" y="6406407"/>
            <a:ext cx="401638" cy="365125"/>
          </a:xfrm>
          <a:prstGeom prst="rect">
            <a:avLst/>
          </a:prstGeom>
        </p:spPr>
      </p:pic>
      <p:pic>
        <p:nvPicPr>
          <p:cNvPr id="9" name="Picture 8">
            <a:extLst>
              <a:ext uri="{FF2B5EF4-FFF2-40B4-BE49-F238E27FC236}">
                <a16:creationId xmlns:a16="http://schemas.microsoft.com/office/drawing/2014/main" id="{E0EA3C4D-A7DD-4BB0-836D-66371CD90F10}"/>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82110" y="6450109"/>
            <a:ext cx="817085" cy="277720"/>
          </a:xfrm>
          <a:prstGeom prst="rect">
            <a:avLst/>
          </a:prstGeom>
        </p:spPr>
      </p:pic>
      <p:pic>
        <p:nvPicPr>
          <p:cNvPr id="11" name="Picture 10">
            <a:hlinkClick r:id="rId15" action="ppaction://hlinksldjump"/>
            <a:extLst>
              <a:ext uri="{FF2B5EF4-FFF2-40B4-BE49-F238E27FC236}">
                <a16:creationId xmlns:a16="http://schemas.microsoft.com/office/drawing/2014/main" id="{79F562E2-83B1-4351-9361-645A55493850}"/>
              </a:ext>
            </a:extLst>
          </p:cNvPr>
          <p:cNvPicPr>
            <a:picLocks noChangeAspect="1"/>
          </p:cNvPicPr>
          <p:nvPr userDrawn="1"/>
        </p:nvPicPr>
        <p:blipFill rotWithShape="1">
          <a:blip r:embed="rId16"/>
          <a:srcRect l="8981" t="8132" r="10931" b="6299"/>
          <a:stretch/>
        </p:blipFill>
        <p:spPr>
          <a:xfrm>
            <a:off x="11862816" y="6535564"/>
            <a:ext cx="225228" cy="228609"/>
          </a:xfrm>
          <a:prstGeom prst="rect">
            <a:avLst/>
          </a:prstGeom>
        </p:spPr>
      </p:pic>
    </p:spTree>
    <p:extLst>
      <p:ext uri="{BB962C8B-B14F-4D97-AF65-F5344CB8AC3E}">
        <p14:creationId xmlns:p14="http://schemas.microsoft.com/office/powerpoint/2010/main" val="3603477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6400.png"/><Relationship Id="rId18" Type="http://schemas.openxmlformats.org/officeDocument/2006/relationships/image" Target="../media/image6900.png"/><Relationship Id="rId21" Type="http://schemas.openxmlformats.org/officeDocument/2006/relationships/image" Target="../media/image1081.png"/><Relationship Id="rId17" Type="http://schemas.openxmlformats.org/officeDocument/2006/relationships/image" Target="../media/image5400.png"/><Relationship Id="rId16" Type="http://schemas.openxmlformats.org/officeDocument/2006/relationships/image" Target="../media/image6700.png"/><Relationship Id="rId20" Type="http://schemas.openxmlformats.org/officeDocument/2006/relationships/image" Target="../media/image1072.png"/><Relationship Id="rId1" Type="http://schemas.openxmlformats.org/officeDocument/2006/relationships/slideLayout" Target="../slideLayouts/slideLayout2.xml"/><Relationship Id="rId15" Type="http://schemas.openxmlformats.org/officeDocument/2006/relationships/image" Target="../media/image6600.png"/><Relationship Id="rId19" Type="http://schemas.openxmlformats.org/officeDocument/2006/relationships/image" Target="../media/image7100.png"/><Relationship Id="rId14" Type="http://schemas.openxmlformats.org/officeDocument/2006/relationships/image" Target="../media/image6500.png"/></Relationships>
</file>

<file path=ppt/slides/_rels/slide101.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091.png"/><Relationship Id="rId1" Type="http://schemas.openxmlformats.org/officeDocument/2006/relationships/slideLayout" Target="../slideLayouts/slideLayout2.xml"/><Relationship Id="rId4" Type="http://schemas.openxmlformats.org/officeDocument/2006/relationships/image" Target="../media/image1111.png"/></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71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21.png"/><Relationship Id="rId7" Type="http://schemas.openxmlformats.org/officeDocument/2006/relationships/image" Target="../media/image560.png"/><Relationship Id="rId2" Type="http://schemas.openxmlformats.org/officeDocument/2006/relationships/image" Target="../media/image491.png"/><Relationship Id="rId1" Type="http://schemas.openxmlformats.org/officeDocument/2006/relationships/slideLayout" Target="../slideLayouts/slideLayout7.xml"/><Relationship Id="rId6" Type="http://schemas.openxmlformats.org/officeDocument/2006/relationships/image" Target="../media/image552.png"/><Relationship Id="rId5" Type="http://schemas.openxmlformats.org/officeDocument/2006/relationships/image" Target="../media/image542.png"/><Relationship Id="rId10" Type="http://schemas.openxmlformats.org/officeDocument/2006/relationships/image" Target="../media/image591.png"/><Relationship Id="rId4" Type="http://schemas.openxmlformats.org/officeDocument/2006/relationships/image" Target="../media/image530.png"/><Relationship Id="rId9" Type="http://schemas.openxmlformats.org/officeDocument/2006/relationships/image" Target="../media/image5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openxmlformats.org/officeDocument/2006/relationships/image" Target="../media/image662.png"/><Relationship Id="rId3" Type="http://schemas.openxmlformats.org/officeDocument/2006/relationships/image" Target="../media/image611.png"/><Relationship Id="rId7" Type="http://schemas.openxmlformats.org/officeDocument/2006/relationships/image" Target="../media/image652.png"/><Relationship Id="rId2" Type="http://schemas.openxmlformats.org/officeDocument/2006/relationships/image" Target="../media/image601.png"/><Relationship Id="rId1" Type="http://schemas.openxmlformats.org/officeDocument/2006/relationships/slideLayout" Target="../slideLayouts/slideLayout2.xml"/><Relationship Id="rId6" Type="http://schemas.openxmlformats.org/officeDocument/2006/relationships/image" Target="../media/image642.png"/><Relationship Id="rId5" Type="http://schemas.openxmlformats.org/officeDocument/2006/relationships/image" Target="../media/image633.png"/><Relationship Id="rId4" Type="http://schemas.openxmlformats.org/officeDocument/2006/relationships/image" Target="../media/image621.png"/></Relationships>
</file>

<file path=ppt/slides/_rels/slide111.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82.png"/><Relationship Id="rId7" Type="http://schemas.openxmlformats.org/officeDocument/2006/relationships/image" Target="../media/image713.png"/><Relationship Id="rId2" Type="http://schemas.openxmlformats.org/officeDocument/2006/relationships/image" Target="../media/image672.png"/><Relationship Id="rId1" Type="http://schemas.openxmlformats.org/officeDocument/2006/relationships/slideLayout" Target="../slideLayouts/slideLayout2.xml"/><Relationship Id="rId6" Type="http://schemas.openxmlformats.org/officeDocument/2006/relationships/image" Target="../media/image702.png"/><Relationship Id="rId11" Type="http://schemas.openxmlformats.org/officeDocument/2006/relationships/image" Target="../media/image6901.png"/><Relationship Id="rId5" Type="http://schemas.openxmlformats.org/officeDocument/2006/relationships/image" Target="../media/image6301.png"/><Relationship Id="rId10" Type="http://schemas.openxmlformats.org/officeDocument/2006/relationships/image" Target="../media/image6800.png"/><Relationship Id="rId4" Type="http://schemas.openxmlformats.org/officeDocument/2006/relationships/image" Target="../media/image692.png"/><Relationship Id="rId9" Type="http://schemas.openxmlformats.org/officeDocument/2006/relationships/image" Target="../media/image6701.png"/></Relationships>
</file>

<file path=ppt/slides/_rels/slide112.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682.png"/><Relationship Id="rId7" Type="http://schemas.openxmlformats.org/officeDocument/2006/relationships/image" Target="../media/image713.png"/><Relationship Id="rId12" Type="http://schemas.openxmlformats.org/officeDocument/2006/relationships/image" Target="../media/image490.png"/><Relationship Id="rId2" Type="http://schemas.openxmlformats.org/officeDocument/2006/relationships/image" Target="../media/image672.png"/><Relationship Id="rId1" Type="http://schemas.openxmlformats.org/officeDocument/2006/relationships/slideLayout" Target="../slideLayouts/slideLayout2.xml"/><Relationship Id="rId6" Type="http://schemas.openxmlformats.org/officeDocument/2006/relationships/image" Target="../media/image702.png"/><Relationship Id="rId11" Type="http://schemas.openxmlformats.org/officeDocument/2006/relationships/image" Target="../media/image6901.png"/><Relationship Id="rId5" Type="http://schemas.openxmlformats.org/officeDocument/2006/relationships/image" Target="../media/image6301.png"/><Relationship Id="rId10" Type="http://schemas.openxmlformats.org/officeDocument/2006/relationships/image" Target="../media/image6800.png"/><Relationship Id="rId4" Type="http://schemas.openxmlformats.org/officeDocument/2006/relationships/image" Target="../media/image692.png"/><Relationship Id="rId9" Type="http://schemas.openxmlformats.org/officeDocument/2006/relationships/image" Target="../media/image6701.png"/></Relationships>
</file>

<file path=ppt/slides/_rels/slide113.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0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71.png"/><Relationship Id="rId2" Type="http://schemas.openxmlformats.org/officeDocument/2006/relationships/image" Target="../media/image421.png"/><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52.png"/><Relationship Id="rId4" Type="http://schemas.openxmlformats.org/officeDocument/2006/relationships/image" Target="../media/image441.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31.png"/><Relationship Id="rId7" Type="http://schemas.openxmlformats.org/officeDocument/2006/relationships/image" Target="../media/image471.png"/><Relationship Id="rId2" Type="http://schemas.openxmlformats.org/officeDocument/2006/relationships/image" Target="../media/image413.png"/><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52.png"/><Relationship Id="rId4" Type="http://schemas.openxmlformats.org/officeDocument/2006/relationships/image" Target="../media/image441.png"/></Relationships>
</file>

<file path=ppt/slides/_rels/slide121.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60.png"/><Relationship Id="rId1" Type="http://schemas.openxmlformats.org/officeDocument/2006/relationships/slideLayout" Target="../slideLayouts/slideLayout7.xml"/><Relationship Id="rId4" Type="http://schemas.openxmlformats.org/officeDocument/2006/relationships/image" Target="../media/image790.png"/></Relationships>
</file>

<file path=ppt/slides/_rels/slide123.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2.png"/><Relationship Id="rId7" Type="http://schemas.openxmlformats.org/officeDocument/2006/relationships/image" Target="../media/image850.png"/><Relationship Id="rId2" Type="http://schemas.openxmlformats.org/officeDocument/2006/relationships/image" Target="../media/image801.png"/><Relationship Id="rId1" Type="http://schemas.openxmlformats.org/officeDocument/2006/relationships/slideLayout" Target="../slideLayouts/slideLayout7.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3.png"/><Relationship Id="rId7" Type="http://schemas.openxmlformats.org/officeDocument/2006/relationships/image" Target="../media/image510.png"/><Relationship Id="rId12" Type="http://schemas.openxmlformats.org/officeDocument/2006/relationships/image" Target="../media/image11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91.png"/><Relationship Id="rId10" Type="http://schemas.openxmlformats.org/officeDocument/2006/relationships/image" Target="../media/image81.png"/><Relationship Id="rId4" Type="http://schemas.openxmlformats.org/officeDocument/2006/relationships/image" Target="../media/image14.png"/><Relationship Id="rId9"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160.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5.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200.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8.png"/><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29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hyperlink" Target="https://assumptionsofphysics.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330.png"/><Relationship Id="rId4" Type="http://schemas.openxmlformats.org/officeDocument/2006/relationships/image" Target="../media/image210.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2" Type="http://schemas.openxmlformats.org/officeDocument/2006/relationships/image" Target="../media/image40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380.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0.png"/><Relationship Id="rId7"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44.png"/><Relationship Id="rId5" Type="http://schemas.openxmlformats.org/officeDocument/2006/relationships/image" Target="../media/image47.png"/><Relationship Id="rId10" Type="http://schemas.openxmlformats.org/officeDocument/2006/relationships/image" Target="../media/image53.png"/><Relationship Id="rId4" Type="http://schemas.openxmlformats.org/officeDocument/2006/relationships/image" Target="../media/image46.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image" Target="../media/image5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610.png"/><Relationship Id="rId1" Type="http://schemas.openxmlformats.org/officeDocument/2006/relationships/slideLayout" Target="../slideLayouts/slideLayout2.xml"/><Relationship Id="rId4" Type="http://schemas.openxmlformats.org/officeDocument/2006/relationships/image" Target="../media/image811.png"/></Relationships>
</file>

<file path=ppt/slides/_rels/slide51.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610.png"/><Relationship Id="rId1" Type="http://schemas.openxmlformats.org/officeDocument/2006/relationships/slideLayout" Target="../slideLayouts/slideLayout2.xml"/><Relationship Id="rId4" Type="http://schemas.openxmlformats.org/officeDocument/2006/relationships/image" Target="../media/image811.png"/></Relationships>
</file>

<file path=ppt/slides/_rels/slide52.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610.png"/><Relationship Id="rId1" Type="http://schemas.openxmlformats.org/officeDocument/2006/relationships/slideLayout" Target="../slideLayouts/slideLayout2.xml"/><Relationship Id="rId4" Type="http://schemas.openxmlformats.org/officeDocument/2006/relationships/image" Target="../media/image811.png"/></Relationships>
</file>

<file path=ppt/slides/_rels/slide5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712.png"/><Relationship Id="rId7" Type="http://schemas.openxmlformats.org/officeDocument/2006/relationships/image" Target="../media/image1110.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011.png"/><Relationship Id="rId5" Type="http://schemas.openxmlformats.org/officeDocument/2006/relationships/image" Target="../media/image311.png"/><Relationship Id="rId4" Type="http://schemas.openxmlformats.org/officeDocument/2006/relationships/image" Target="../media/image811.png"/></Relationships>
</file>

<file path=ppt/slides/_rels/slide54.xml.rels><?xml version="1.0" encoding="UTF-8" standalone="yes"?>
<Relationships xmlns="http://schemas.openxmlformats.org/package/2006/relationships"><Relationship Id="rId3" Type="http://schemas.openxmlformats.org/officeDocument/2006/relationships/image" Target="../media/image712.png"/><Relationship Id="rId7" Type="http://schemas.openxmlformats.org/officeDocument/2006/relationships/image" Target="../media/image151.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130.png"/><Relationship Id="rId4" Type="http://schemas.openxmlformats.org/officeDocument/2006/relationships/image" Target="../media/image811.png"/></Relationships>
</file>

<file path=ppt/slides/_rels/slide55.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610.png"/><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811.png"/></Relationships>
</file>

<file path=ppt/slides/_rels/slide56.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712.png"/><Relationship Id="rId7" Type="http://schemas.openxmlformats.org/officeDocument/2006/relationships/image" Target="../media/image180.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61.png"/><Relationship Id="rId10" Type="http://schemas.openxmlformats.org/officeDocument/2006/relationships/image" Target="../media/image212.png"/><Relationship Id="rId4" Type="http://schemas.openxmlformats.org/officeDocument/2006/relationships/image" Target="../media/image811.png"/><Relationship Id="rId9" Type="http://schemas.openxmlformats.org/officeDocument/2006/relationships/image" Target="../media/image2000.png"/></Relationships>
</file>

<file path=ppt/slides/_rels/slide57.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610.png"/><Relationship Id="rId1" Type="http://schemas.openxmlformats.org/officeDocument/2006/relationships/slideLayout" Target="../slideLayouts/slideLayout2.xml"/><Relationship Id="rId4" Type="http://schemas.openxmlformats.org/officeDocument/2006/relationships/image" Target="../media/image811.png"/></Relationships>
</file>

<file path=ppt/slides/_rels/slide58.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712.png"/><Relationship Id="rId7" Type="http://schemas.openxmlformats.org/officeDocument/2006/relationships/image" Target="../media/image240.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10" Type="http://schemas.openxmlformats.org/officeDocument/2006/relationships/image" Target="../media/image270.png"/><Relationship Id="rId4" Type="http://schemas.openxmlformats.org/officeDocument/2006/relationships/image" Target="../media/image811.png"/><Relationship Id="rId9" Type="http://schemas.openxmlformats.org/officeDocument/2006/relationships/image" Target="../media/image260.png"/></Relationships>
</file>

<file path=ppt/slides/_rels/slide59.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610.png"/><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8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610.png"/><Relationship Id="rId1" Type="http://schemas.openxmlformats.org/officeDocument/2006/relationships/slideLayout" Target="../slideLayouts/slideLayout2.xml"/><Relationship Id="rId4" Type="http://schemas.openxmlformats.org/officeDocument/2006/relationships/image" Target="../media/image811.png"/></Relationships>
</file>

<file path=ppt/slides/_rels/slide62.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320.png"/><Relationship Id="rId7" Type="http://schemas.openxmlformats.org/officeDocument/2006/relationships/image" Target="../media/image910.png"/><Relationship Id="rId1" Type="http://schemas.openxmlformats.org/officeDocument/2006/relationships/slideLayout" Target="../slideLayouts/slideLayout7.xml"/><Relationship Id="rId6" Type="http://schemas.openxmlformats.org/officeDocument/2006/relationships/image" Target="../media/image512.png"/><Relationship Id="rId5" Type="http://schemas.openxmlformats.org/officeDocument/2006/relationships/image" Target="../media/image341.png"/><Relationship Id="rId4" Type="http://schemas.openxmlformats.org/officeDocument/2006/relationships/image" Target="../media/image331.png"/></Relationships>
</file>

<file path=ppt/slides/_rels/slide64.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50.png"/><Relationship Id="rId7" Type="http://schemas.openxmlformats.org/officeDocument/2006/relationships/image" Target="../media/image360.png"/><Relationship Id="rId2" Type="http://schemas.openxmlformats.org/officeDocument/2006/relationships/image" Target="../media/image312.png"/><Relationship Id="rId1" Type="http://schemas.openxmlformats.org/officeDocument/2006/relationships/slideLayout" Target="../slideLayouts/slideLayout7.xml"/><Relationship Id="rId10" Type="http://schemas.openxmlformats.org/officeDocument/2006/relationships/image" Target="../media/image381.png"/><Relationship Id="rId9" Type="http://schemas.openxmlformats.org/officeDocument/2006/relationships/image" Target="../media/image910.png"/></Relationships>
</file>

<file path=ppt/slides/_rels/slide65.xml.rels><?xml version="1.0" encoding="UTF-8" standalone="yes"?>
<Relationships xmlns="http://schemas.openxmlformats.org/package/2006/relationships"><Relationship Id="rId3" Type="http://schemas.openxmlformats.org/officeDocument/2006/relationships/image" Target="../media/image3800.png"/><Relationship Id="rId2" Type="http://schemas.openxmlformats.org/officeDocument/2006/relationships/image" Target="../media/image391.png"/><Relationship Id="rId1" Type="http://schemas.openxmlformats.org/officeDocument/2006/relationships/slideLayout" Target="../slideLayouts/slideLayout7.xml"/><Relationship Id="rId4" Type="http://schemas.openxmlformats.org/officeDocument/2006/relationships/image" Target="../media/image39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69.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513.png"/><Relationship Id="rId3" Type="http://schemas.openxmlformats.org/officeDocument/2006/relationships/image" Target="../media/image412.png"/><Relationship Id="rId7" Type="http://schemas.openxmlformats.org/officeDocument/2006/relationships/image" Target="../media/image451.png"/><Relationship Id="rId12" Type="http://schemas.openxmlformats.org/officeDocument/2006/relationships/image" Target="../media/image501.png"/><Relationship Id="rId2" Type="http://schemas.openxmlformats.org/officeDocument/2006/relationships/image" Target="../media/image411.png"/><Relationship Id="rId1" Type="http://schemas.openxmlformats.org/officeDocument/2006/relationships/slideLayout" Target="../slideLayouts/slideLayout7.xml"/><Relationship Id="rId6" Type="http://schemas.openxmlformats.org/officeDocument/2006/relationships/image" Target="../media/image440.png"/><Relationship Id="rId11" Type="http://schemas.openxmlformats.org/officeDocument/2006/relationships/image" Target="../media/image201.png"/><Relationship Id="rId5" Type="http://schemas.openxmlformats.org/officeDocument/2006/relationships/image" Target="../media/image430.png"/><Relationship Id="rId10" Type="http://schemas.openxmlformats.org/officeDocument/2006/relationships/image" Target="../media/image480.png"/><Relationship Id="rId4" Type="http://schemas.openxmlformats.org/officeDocument/2006/relationships/image" Target="../media/image420.png"/><Relationship Id="rId9" Type="http://schemas.openxmlformats.org/officeDocument/2006/relationships/image" Target="../media/image470.png"/></Relationships>
</file>

<file path=ppt/slides/_rels/slide7.xml.rels><?xml version="1.0" encoding="UTF-8" standalone="yes"?>
<Relationships xmlns="http://schemas.openxmlformats.org/package/2006/relationships"><Relationship Id="rId8" Type="http://schemas.openxmlformats.org/officeDocument/2006/relationships/slide" Target="slide83.xml"/><Relationship Id="rId3" Type="http://schemas.openxmlformats.org/officeDocument/2006/relationships/slide" Target="slide8.xml"/><Relationship Id="rId7" Type="http://schemas.openxmlformats.org/officeDocument/2006/relationships/slide" Target="slide46.xml"/><Relationship Id="rId2" Type="http://schemas.openxmlformats.org/officeDocument/2006/relationships/slide" Target="slide2.xml"/><Relationship Id="rId1" Type="http://schemas.openxmlformats.org/officeDocument/2006/relationships/slideLayout" Target="../slideLayouts/slideLayout6.xml"/><Relationship Id="rId6" Type="http://schemas.openxmlformats.org/officeDocument/2006/relationships/slide" Target="slide36.xml"/><Relationship Id="rId11" Type="http://schemas.openxmlformats.org/officeDocument/2006/relationships/slide" Target="slide126.xml"/><Relationship Id="rId5" Type="http://schemas.openxmlformats.org/officeDocument/2006/relationships/slide" Target="slide31.xml"/><Relationship Id="rId10" Type="http://schemas.openxmlformats.org/officeDocument/2006/relationships/slide" Target="slide106.xml"/><Relationship Id="rId4" Type="http://schemas.openxmlformats.org/officeDocument/2006/relationships/slide" Target="slide11.xml"/><Relationship Id="rId9" Type="http://schemas.openxmlformats.org/officeDocument/2006/relationships/slide" Target="slide94.xml"/></Relationships>
</file>

<file path=ppt/slides/_rels/slide70.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512.png"/><Relationship Id="rId1" Type="http://schemas.openxmlformats.org/officeDocument/2006/relationships/slideLayout" Target="../slideLayouts/slideLayout7.xml"/><Relationship Id="rId4" Type="http://schemas.openxmlformats.org/officeDocument/2006/relationships/image" Target="../media/image500.png"/></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20.png"/><Relationship Id="rId1" Type="http://schemas.openxmlformats.org/officeDocument/2006/relationships/slideLayout" Target="../slideLayouts/slideLayout7.xml"/><Relationship Id="rId5" Type="http://schemas.openxmlformats.org/officeDocument/2006/relationships/image" Target="../media/image341.png"/><Relationship Id="rId4" Type="http://schemas.openxmlformats.org/officeDocument/2006/relationships/image" Target="../media/image3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1.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40.png"/><Relationship Id="rId7" Type="http://schemas.openxmlformats.org/officeDocument/2006/relationships/image" Target="../media/image681.png"/><Relationship Id="rId2" Type="http://schemas.openxmlformats.org/officeDocument/2006/relationships/image" Target="../media/image631.png"/><Relationship Id="rId1" Type="http://schemas.openxmlformats.org/officeDocument/2006/relationships/slideLayout" Target="../slideLayouts/slideLayout2.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50.png"/><Relationship Id="rId9" Type="http://schemas.openxmlformats.org/officeDocument/2006/relationships/image" Target="../media/image700.png"/></Relationships>
</file>

<file path=ppt/slides/_rels/slide87.xml.rels><?xml version="1.0" encoding="UTF-8" standalone="yes"?>
<Relationships xmlns="http://schemas.openxmlformats.org/package/2006/relationships"><Relationship Id="rId3" Type="http://schemas.openxmlformats.org/officeDocument/2006/relationships/image" Target="../media/image641.png"/><Relationship Id="rId7" Type="http://schemas.openxmlformats.org/officeDocument/2006/relationships/image" Target="../media/image680.png"/><Relationship Id="rId2" Type="http://schemas.openxmlformats.org/officeDocument/2006/relationships/image" Target="../media/image6300.png"/><Relationship Id="rId1" Type="http://schemas.openxmlformats.org/officeDocument/2006/relationships/slideLayout" Target="../slideLayouts/slideLayout2.xml"/><Relationship Id="rId6" Type="http://schemas.openxmlformats.org/officeDocument/2006/relationships/image" Target="../media/image671.png"/><Relationship Id="rId5" Type="http://schemas.openxmlformats.org/officeDocument/2006/relationships/image" Target="../media/image661.png"/><Relationship Id="rId4" Type="http://schemas.openxmlformats.org/officeDocument/2006/relationships/image" Target="../media/image651.png"/></Relationships>
</file>

<file path=ppt/slides/_rels/slide88.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78.png"/><Relationship Id="rId7" Type="http://schemas.openxmlformats.org/officeDocument/2006/relationships/image" Target="../media/image710.png"/><Relationship Id="rId12" Type="http://schemas.openxmlformats.org/officeDocument/2006/relationships/image" Target="../media/image77.png"/><Relationship Id="rId2" Type="http://schemas.openxmlformats.org/officeDocument/2006/relationships/image" Target="../media/image691.png"/><Relationship Id="rId1" Type="http://schemas.openxmlformats.org/officeDocument/2006/relationships/slideLayout" Target="../slideLayouts/slideLayout2.xml"/><Relationship Id="rId6" Type="http://schemas.openxmlformats.org/officeDocument/2006/relationships/image" Target="../media/image701.png"/><Relationship Id="rId11" Type="http://schemas.openxmlformats.org/officeDocument/2006/relationships/image" Target="../media/image76.png"/><Relationship Id="rId5" Type="http://schemas.openxmlformats.org/officeDocument/2006/relationships/image" Target="../media/image1600.png"/><Relationship Id="rId10" Type="http://schemas.openxmlformats.org/officeDocument/2006/relationships/image" Target="../media/image75.png"/><Relationship Id="rId4" Type="http://schemas.openxmlformats.org/officeDocument/2006/relationships/image" Target="../media/image1500.png"/><Relationship Id="rId9" Type="http://schemas.openxmlformats.org/officeDocument/2006/relationships/image" Target="../media/image74.png"/></Relationships>
</file>

<file path=ppt/slides/_rels/slide8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4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0.png"/><Relationship Id="rId9"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890.png"/><Relationship Id="rId7" Type="http://schemas.openxmlformats.org/officeDocument/2006/relationships/image" Target="../media/image940.png"/><Relationship Id="rId2" Type="http://schemas.openxmlformats.org/officeDocument/2006/relationships/image" Target="../media/image880.png"/><Relationship Id="rId1" Type="http://schemas.openxmlformats.org/officeDocument/2006/relationships/slideLayout" Target="../slideLayouts/slideLayout2.xml"/><Relationship Id="rId6" Type="http://schemas.openxmlformats.org/officeDocument/2006/relationships/image" Target="../media/image930.png"/><Relationship Id="rId5" Type="http://schemas.openxmlformats.org/officeDocument/2006/relationships/image" Target="../media/image920.png"/><Relationship Id="rId10" Type="http://schemas.openxmlformats.org/officeDocument/2006/relationships/image" Target="../media/image97.png"/><Relationship Id="rId4" Type="http://schemas.openxmlformats.org/officeDocument/2006/relationships/image" Target="../media/image901.png"/><Relationship Id="rId9" Type="http://schemas.openxmlformats.org/officeDocument/2006/relationships/image" Target="../media/image960.png"/></Relationships>
</file>

<file path=ppt/slides/_rels/slide91.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0.png"/><Relationship Id="rId12" Type="http://schemas.openxmlformats.org/officeDocument/2006/relationships/image" Target="../media/image108.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0.png"/><Relationship Id="rId11" Type="http://schemas.openxmlformats.org/officeDocument/2006/relationships/image" Target="../media/image1071.png"/><Relationship Id="rId5" Type="http://schemas.openxmlformats.org/officeDocument/2006/relationships/image" Target="../media/image1012.png"/><Relationship Id="rId10" Type="http://schemas.openxmlformats.org/officeDocument/2006/relationships/image" Target="../media/image1060.png"/><Relationship Id="rId4" Type="http://schemas.openxmlformats.org/officeDocument/2006/relationships/image" Target="../media/image100.png"/><Relationship Id="rId9" Type="http://schemas.openxmlformats.org/officeDocument/2006/relationships/image" Target="../media/image1050.png"/><Relationship Id="rId14" Type="http://schemas.openxmlformats.org/officeDocument/2006/relationships/image" Target="../media/image111.png"/></Relationships>
</file>

<file path=ppt/slides/_rels/slide92.xml.rels><?xml version="1.0" encoding="UTF-8" standalone="yes"?>
<Relationships xmlns="http://schemas.openxmlformats.org/package/2006/relationships"><Relationship Id="rId3" Type="http://schemas.openxmlformats.org/officeDocument/2006/relationships/image" Target="../media/image9900.png"/><Relationship Id="rId2" Type="http://schemas.openxmlformats.org/officeDocument/2006/relationships/image" Target="../media/image980.png"/><Relationship Id="rId1" Type="http://schemas.openxmlformats.org/officeDocument/2006/relationships/slideLayout" Target="../slideLayouts/slideLayout2.xml"/><Relationship Id="rId5" Type="http://schemas.openxmlformats.org/officeDocument/2006/relationships/image" Target="../media/image1010.png"/><Relationship Id="rId4" Type="http://schemas.openxmlformats.org/officeDocument/2006/relationships/image" Target="../media/image100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600.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5000.png"/><Relationship Id="rId5" Type="http://schemas.openxmlformats.org/officeDocument/2006/relationships/image" Target="../media/image117.png"/><Relationship Id="rId4" Type="http://schemas.openxmlformats.org/officeDocument/2006/relationships/image" Target="../media/image116.png"/></Relationships>
</file>

<file path=ppt/slides/_rels/slide98.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800.png"/><Relationship Id="rId7" Type="http://schemas.openxmlformats.org/officeDocument/2006/relationships/image" Target="../media/image1100.png"/><Relationship Id="rId2" Type="http://schemas.openxmlformats.org/officeDocument/2006/relationships/image" Target="../media/image7000.png"/><Relationship Id="rId1" Type="http://schemas.openxmlformats.org/officeDocument/2006/relationships/slideLayout" Target="../slideLayouts/slideLayout2.xml"/><Relationship Id="rId6" Type="http://schemas.openxmlformats.org/officeDocument/2006/relationships/image" Target="../media/image10000.png"/><Relationship Id="rId5" Type="http://schemas.openxmlformats.org/officeDocument/2006/relationships/image" Target="../media/image5000.png"/><Relationship Id="rId4" Type="http://schemas.openxmlformats.org/officeDocument/2006/relationships/image" Target="../media/image90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6ECAB-F8A1-4D91-9779-D29F8617F853}"/>
              </a:ext>
            </a:extLst>
          </p:cNvPr>
          <p:cNvSpPr>
            <a:spLocks noGrp="1"/>
          </p:cNvSpPr>
          <p:nvPr>
            <p:ph type="ctrTitle"/>
          </p:nvPr>
        </p:nvSpPr>
        <p:spPr/>
        <p:txBody>
          <a:bodyPr>
            <a:normAutofit/>
          </a:bodyPr>
          <a:lstStyle/>
          <a:p>
            <a:r>
              <a:rPr lang="en-US" dirty="0"/>
              <a:t>Assumptions of physics: project overview</a:t>
            </a:r>
          </a:p>
        </p:txBody>
      </p:sp>
      <p:sp>
        <p:nvSpPr>
          <p:cNvPr id="3" name="Subtitle 2">
            <a:extLst>
              <a:ext uri="{FF2B5EF4-FFF2-40B4-BE49-F238E27FC236}">
                <a16:creationId xmlns:a16="http://schemas.microsoft.com/office/drawing/2014/main" id="{9D59FC8D-3EB4-47A4-BE3E-3183805AE809}"/>
              </a:ext>
            </a:extLst>
          </p:cNvPr>
          <p:cNvSpPr>
            <a:spLocks noGrp="1"/>
          </p:cNvSpPr>
          <p:nvPr>
            <p:ph type="subTitle" idx="1"/>
          </p:nvPr>
        </p:nvSpPr>
        <p:spPr/>
        <p:txBody>
          <a:bodyPr/>
          <a:lstStyle/>
          <a:p>
            <a:r>
              <a:rPr lang="en-US" dirty="0"/>
              <a:t>Gabriele Carcassi</a:t>
            </a:r>
          </a:p>
        </p:txBody>
      </p:sp>
      <p:pic>
        <p:nvPicPr>
          <p:cNvPr id="5" name="Picture 4">
            <a:extLst>
              <a:ext uri="{FF2B5EF4-FFF2-40B4-BE49-F238E27FC236}">
                <a16:creationId xmlns:a16="http://schemas.microsoft.com/office/drawing/2014/main" id="{797FA4FB-0EA6-40F2-B352-0E9ADE523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18" y="4312155"/>
            <a:ext cx="1676403" cy="1524003"/>
          </a:xfrm>
          <a:prstGeom prst="rect">
            <a:avLst/>
          </a:prstGeom>
        </p:spPr>
      </p:pic>
      <p:pic>
        <p:nvPicPr>
          <p:cNvPr id="7" name="Picture 6">
            <a:extLst>
              <a:ext uri="{FF2B5EF4-FFF2-40B4-BE49-F238E27FC236}">
                <a16:creationId xmlns:a16="http://schemas.microsoft.com/office/drawing/2014/main" id="{5477A37D-6BDF-4D43-B652-18396B0F7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05" y="5945318"/>
            <a:ext cx="2311231" cy="785568"/>
          </a:xfrm>
          <a:prstGeom prst="rect">
            <a:avLst/>
          </a:prstGeom>
        </p:spPr>
      </p:pic>
    </p:spTree>
    <p:extLst>
      <p:ext uri="{BB962C8B-B14F-4D97-AF65-F5344CB8AC3E}">
        <p14:creationId xmlns:p14="http://schemas.microsoft.com/office/powerpoint/2010/main" val="1639624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AE2F84-5AB7-41DB-B8A3-FC10BF6AB46E}"/>
              </a:ext>
            </a:extLst>
          </p:cNvPr>
          <p:cNvSpPr txBox="1"/>
          <p:nvPr/>
        </p:nvSpPr>
        <p:spPr>
          <a:xfrm>
            <a:off x="6623451" y="1008910"/>
            <a:ext cx="2126736" cy="769441"/>
          </a:xfrm>
          <a:prstGeom prst="rect">
            <a:avLst/>
          </a:prstGeom>
          <a:noFill/>
        </p:spPr>
        <p:txBody>
          <a:bodyPr wrap="none" rtlCol="0">
            <a:spAutoFit/>
          </a:bodyPr>
          <a:lstStyle/>
          <a:p>
            <a:pPr algn="ctr"/>
            <a:r>
              <a:rPr lang="en-US" sz="4400" dirty="0"/>
              <a:t>Informal</a:t>
            </a:r>
          </a:p>
        </p:txBody>
      </p:sp>
      <p:sp>
        <p:nvSpPr>
          <p:cNvPr id="7" name="TextBox 6">
            <a:extLst>
              <a:ext uri="{FF2B5EF4-FFF2-40B4-BE49-F238E27FC236}">
                <a16:creationId xmlns:a16="http://schemas.microsoft.com/office/drawing/2014/main" id="{3031CCD2-8573-4D0D-9752-DE646A301E8F}"/>
              </a:ext>
            </a:extLst>
          </p:cNvPr>
          <p:cNvSpPr txBox="1"/>
          <p:nvPr/>
        </p:nvSpPr>
        <p:spPr>
          <a:xfrm>
            <a:off x="9731531" y="1008911"/>
            <a:ext cx="1783180" cy="769441"/>
          </a:xfrm>
          <a:prstGeom prst="rect">
            <a:avLst/>
          </a:prstGeom>
          <a:noFill/>
        </p:spPr>
        <p:txBody>
          <a:bodyPr wrap="none" rtlCol="0">
            <a:spAutoFit/>
          </a:bodyPr>
          <a:lstStyle/>
          <a:p>
            <a:pPr algn="ctr"/>
            <a:r>
              <a:rPr lang="en-US" sz="4400" dirty="0"/>
              <a:t>Formal</a:t>
            </a:r>
          </a:p>
        </p:txBody>
      </p:sp>
      <p:cxnSp>
        <p:nvCxnSpPr>
          <p:cNvPr id="9" name="Straight Connector 8">
            <a:extLst>
              <a:ext uri="{FF2B5EF4-FFF2-40B4-BE49-F238E27FC236}">
                <a16:creationId xmlns:a16="http://schemas.microsoft.com/office/drawing/2014/main" id="{88C3ABDB-138E-43C1-9073-80F3F92268E2}"/>
              </a:ext>
            </a:extLst>
          </p:cNvPr>
          <p:cNvCxnSpPr>
            <a:cxnSpLocks/>
          </p:cNvCxnSpPr>
          <p:nvPr/>
        </p:nvCxnSpPr>
        <p:spPr>
          <a:xfrm>
            <a:off x="9106293" y="1073699"/>
            <a:ext cx="0" cy="4753165"/>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564FB4B-0822-4687-8E46-BB511D85A953}"/>
              </a:ext>
            </a:extLst>
          </p:cNvPr>
          <p:cNvSpPr txBox="1"/>
          <p:nvPr/>
        </p:nvSpPr>
        <p:spPr>
          <a:xfrm>
            <a:off x="7071297" y="1778351"/>
            <a:ext cx="1231043" cy="523220"/>
          </a:xfrm>
          <a:prstGeom prst="rect">
            <a:avLst/>
          </a:prstGeom>
          <a:noFill/>
        </p:spPr>
        <p:txBody>
          <a:bodyPr wrap="none" rtlCol="0">
            <a:spAutoFit/>
          </a:bodyPr>
          <a:lstStyle/>
          <a:p>
            <a:pPr algn="ctr"/>
            <a:r>
              <a:rPr lang="en-US" sz="2800" dirty="0"/>
              <a:t>physics</a:t>
            </a:r>
          </a:p>
        </p:txBody>
      </p:sp>
      <p:sp>
        <p:nvSpPr>
          <p:cNvPr id="12" name="TextBox 11">
            <a:extLst>
              <a:ext uri="{FF2B5EF4-FFF2-40B4-BE49-F238E27FC236}">
                <a16:creationId xmlns:a16="http://schemas.microsoft.com/office/drawing/2014/main" id="{0A879382-DDA1-4D9F-BC0F-FBF806D8000A}"/>
              </a:ext>
            </a:extLst>
          </p:cNvPr>
          <p:cNvSpPr txBox="1"/>
          <p:nvPr/>
        </p:nvSpPr>
        <p:spPr>
          <a:xfrm>
            <a:off x="10148536" y="1778351"/>
            <a:ext cx="949171" cy="523220"/>
          </a:xfrm>
          <a:prstGeom prst="rect">
            <a:avLst/>
          </a:prstGeom>
          <a:noFill/>
        </p:spPr>
        <p:txBody>
          <a:bodyPr wrap="none" rtlCol="0">
            <a:spAutoFit/>
          </a:bodyPr>
          <a:lstStyle/>
          <a:p>
            <a:pPr algn="ctr"/>
            <a:r>
              <a:rPr lang="en-US" sz="2800" dirty="0"/>
              <a:t>math</a:t>
            </a:r>
          </a:p>
        </p:txBody>
      </p:sp>
      <p:sp>
        <p:nvSpPr>
          <p:cNvPr id="13" name="Freeform: Shape 12">
            <a:extLst>
              <a:ext uri="{FF2B5EF4-FFF2-40B4-BE49-F238E27FC236}">
                <a16:creationId xmlns:a16="http://schemas.microsoft.com/office/drawing/2014/main" id="{ED6288FB-CF8C-440B-9F4E-0FF99B697582}"/>
              </a:ext>
            </a:extLst>
          </p:cNvPr>
          <p:cNvSpPr/>
          <p:nvPr/>
        </p:nvSpPr>
        <p:spPr>
          <a:xfrm>
            <a:off x="7582998" y="2477124"/>
            <a:ext cx="576721" cy="593888"/>
          </a:xfrm>
          <a:custGeom>
            <a:avLst/>
            <a:gdLst>
              <a:gd name="connsiteX0" fmla="*/ 339365 w 576721"/>
              <a:gd name="connsiteY0" fmla="*/ 0 h 593888"/>
              <a:gd name="connsiteX1" fmla="*/ 339365 w 576721"/>
              <a:gd name="connsiteY1" fmla="*/ 0 h 593888"/>
              <a:gd name="connsiteX2" fmla="*/ 226244 w 576721"/>
              <a:gd name="connsiteY2" fmla="*/ 9427 h 593888"/>
              <a:gd name="connsiteX3" fmla="*/ 169683 w 576721"/>
              <a:gd name="connsiteY3" fmla="*/ 28280 h 593888"/>
              <a:gd name="connsiteX4" fmla="*/ 131975 w 576721"/>
              <a:gd name="connsiteY4" fmla="*/ 37707 h 593888"/>
              <a:gd name="connsiteX5" fmla="*/ 94268 w 576721"/>
              <a:gd name="connsiteY5" fmla="*/ 65987 h 593888"/>
              <a:gd name="connsiteX6" fmla="*/ 37707 w 576721"/>
              <a:gd name="connsiteY6" fmla="*/ 150829 h 593888"/>
              <a:gd name="connsiteX7" fmla="*/ 18854 w 576721"/>
              <a:gd name="connsiteY7" fmla="*/ 207389 h 593888"/>
              <a:gd name="connsiteX8" fmla="*/ 9427 w 576721"/>
              <a:gd name="connsiteY8" fmla="*/ 235670 h 593888"/>
              <a:gd name="connsiteX9" fmla="*/ 0 w 576721"/>
              <a:gd name="connsiteY9" fmla="*/ 263950 h 593888"/>
              <a:gd name="connsiteX10" fmla="*/ 9427 w 576721"/>
              <a:gd name="connsiteY10" fmla="*/ 461913 h 593888"/>
              <a:gd name="connsiteX11" fmla="*/ 28281 w 576721"/>
              <a:gd name="connsiteY11" fmla="*/ 490194 h 593888"/>
              <a:gd name="connsiteX12" fmla="*/ 141402 w 576721"/>
              <a:gd name="connsiteY12" fmla="*/ 565608 h 593888"/>
              <a:gd name="connsiteX13" fmla="*/ 197963 w 576721"/>
              <a:gd name="connsiteY13" fmla="*/ 593888 h 593888"/>
              <a:gd name="connsiteX14" fmla="*/ 546755 w 576721"/>
              <a:gd name="connsiteY14" fmla="*/ 584462 h 593888"/>
              <a:gd name="connsiteX15" fmla="*/ 575035 w 576721"/>
              <a:gd name="connsiteY15" fmla="*/ 565608 h 593888"/>
              <a:gd name="connsiteX16" fmla="*/ 565608 w 576721"/>
              <a:gd name="connsiteY16" fmla="*/ 405352 h 593888"/>
              <a:gd name="connsiteX17" fmla="*/ 556182 w 576721"/>
              <a:gd name="connsiteY17" fmla="*/ 377072 h 593888"/>
              <a:gd name="connsiteX18" fmla="*/ 490194 w 576721"/>
              <a:gd name="connsiteY18" fmla="*/ 348792 h 593888"/>
              <a:gd name="connsiteX19" fmla="*/ 405353 w 576721"/>
              <a:gd name="connsiteY19" fmla="*/ 339365 h 593888"/>
              <a:gd name="connsiteX20" fmla="*/ 386499 w 576721"/>
              <a:gd name="connsiteY20" fmla="*/ 311084 h 593888"/>
              <a:gd name="connsiteX21" fmla="*/ 386499 w 576721"/>
              <a:gd name="connsiteY21" fmla="*/ 216816 h 593888"/>
              <a:gd name="connsiteX22" fmla="*/ 414780 w 576721"/>
              <a:gd name="connsiteY22" fmla="*/ 197963 h 593888"/>
              <a:gd name="connsiteX23" fmla="*/ 452487 w 576721"/>
              <a:gd name="connsiteY23" fmla="*/ 150829 h 593888"/>
              <a:gd name="connsiteX24" fmla="*/ 461914 w 576721"/>
              <a:gd name="connsiteY24" fmla="*/ 113121 h 593888"/>
              <a:gd name="connsiteX25" fmla="*/ 452487 w 576721"/>
              <a:gd name="connsiteY25" fmla="*/ 47134 h 593888"/>
              <a:gd name="connsiteX26" fmla="*/ 424206 w 576721"/>
              <a:gd name="connsiteY26" fmla="*/ 28280 h 593888"/>
              <a:gd name="connsiteX27" fmla="*/ 377072 w 576721"/>
              <a:gd name="connsiteY27" fmla="*/ 18853 h 593888"/>
              <a:gd name="connsiteX28" fmla="*/ 339365 w 576721"/>
              <a:gd name="connsiteY28" fmla="*/ 0 h 5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721" h="593888">
                <a:moveTo>
                  <a:pt x="339365" y="0"/>
                </a:moveTo>
                <a:lnTo>
                  <a:pt x="339365" y="0"/>
                </a:lnTo>
                <a:cubicBezTo>
                  <a:pt x="301658" y="3142"/>
                  <a:pt x="263567" y="3207"/>
                  <a:pt x="226244" y="9427"/>
                </a:cubicBezTo>
                <a:cubicBezTo>
                  <a:pt x="206641" y="12694"/>
                  <a:pt x="188963" y="23460"/>
                  <a:pt x="169683" y="28280"/>
                </a:cubicBezTo>
                <a:lnTo>
                  <a:pt x="131975" y="37707"/>
                </a:lnTo>
                <a:cubicBezTo>
                  <a:pt x="119406" y="47134"/>
                  <a:pt x="105377" y="54877"/>
                  <a:pt x="94268" y="65987"/>
                </a:cubicBezTo>
                <a:cubicBezTo>
                  <a:pt x="79765" y="80490"/>
                  <a:pt x="45185" y="134378"/>
                  <a:pt x="37707" y="150829"/>
                </a:cubicBezTo>
                <a:cubicBezTo>
                  <a:pt x="29483" y="168921"/>
                  <a:pt x="25138" y="188536"/>
                  <a:pt x="18854" y="207389"/>
                </a:cubicBezTo>
                <a:lnTo>
                  <a:pt x="9427" y="235670"/>
                </a:lnTo>
                <a:lnTo>
                  <a:pt x="0" y="263950"/>
                </a:lnTo>
                <a:cubicBezTo>
                  <a:pt x="3142" y="329938"/>
                  <a:pt x="1233" y="396361"/>
                  <a:pt x="9427" y="461913"/>
                </a:cubicBezTo>
                <a:cubicBezTo>
                  <a:pt x="10832" y="473155"/>
                  <a:pt x="19860" y="482615"/>
                  <a:pt x="28281" y="490194"/>
                </a:cubicBezTo>
                <a:cubicBezTo>
                  <a:pt x="107364" y="561369"/>
                  <a:pt x="78977" y="529936"/>
                  <a:pt x="141402" y="565608"/>
                </a:cubicBezTo>
                <a:cubicBezTo>
                  <a:pt x="192567" y="594845"/>
                  <a:pt x="146116" y="576607"/>
                  <a:pt x="197963" y="593888"/>
                </a:cubicBezTo>
                <a:cubicBezTo>
                  <a:pt x="314227" y="590746"/>
                  <a:pt x="430774" y="593160"/>
                  <a:pt x="546755" y="584462"/>
                </a:cubicBezTo>
                <a:cubicBezTo>
                  <a:pt x="558053" y="583615"/>
                  <a:pt x="573849" y="576875"/>
                  <a:pt x="575035" y="565608"/>
                </a:cubicBezTo>
                <a:cubicBezTo>
                  <a:pt x="580637" y="512391"/>
                  <a:pt x="570932" y="458597"/>
                  <a:pt x="565608" y="405352"/>
                </a:cubicBezTo>
                <a:cubicBezTo>
                  <a:pt x="564619" y="395465"/>
                  <a:pt x="562389" y="384831"/>
                  <a:pt x="556182" y="377072"/>
                </a:cubicBezTo>
                <a:cubicBezTo>
                  <a:pt x="541643" y="358898"/>
                  <a:pt x="510852" y="351970"/>
                  <a:pt x="490194" y="348792"/>
                </a:cubicBezTo>
                <a:cubicBezTo>
                  <a:pt x="462070" y="344465"/>
                  <a:pt x="433633" y="342507"/>
                  <a:pt x="405353" y="339365"/>
                </a:cubicBezTo>
                <a:cubicBezTo>
                  <a:pt x="399068" y="329938"/>
                  <a:pt x="391566" y="321218"/>
                  <a:pt x="386499" y="311084"/>
                </a:cubicBezTo>
                <a:cubicBezTo>
                  <a:pt x="371588" y="281263"/>
                  <a:pt x="372216" y="248951"/>
                  <a:pt x="386499" y="216816"/>
                </a:cubicBezTo>
                <a:cubicBezTo>
                  <a:pt x="391101" y="206463"/>
                  <a:pt x="405353" y="204247"/>
                  <a:pt x="414780" y="197963"/>
                </a:cubicBezTo>
                <a:cubicBezTo>
                  <a:pt x="445593" y="105513"/>
                  <a:pt x="395637" y="236102"/>
                  <a:pt x="452487" y="150829"/>
                </a:cubicBezTo>
                <a:cubicBezTo>
                  <a:pt x="459674" y="140049"/>
                  <a:pt x="458772" y="125690"/>
                  <a:pt x="461914" y="113121"/>
                </a:cubicBezTo>
                <a:cubicBezTo>
                  <a:pt x="458772" y="91125"/>
                  <a:pt x="461511" y="67438"/>
                  <a:pt x="452487" y="47134"/>
                </a:cubicBezTo>
                <a:cubicBezTo>
                  <a:pt x="447885" y="36781"/>
                  <a:pt x="434814" y="32258"/>
                  <a:pt x="424206" y="28280"/>
                </a:cubicBezTo>
                <a:cubicBezTo>
                  <a:pt x="409204" y="22654"/>
                  <a:pt x="392713" y="22329"/>
                  <a:pt x="377072" y="18853"/>
                </a:cubicBezTo>
                <a:cubicBezTo>
                  <a:pt x="317507" y="5617"/>
                  <a:pt x="345649" y="3142"/>
                  <a:pt x="339365" y="0"/>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C2468D-2290-4493-99B3-F6FFB2A41E6F}"/>
              </a:ext>
            </a:extLst>
          </p:cNvPr>
          <p:cNvSpPr/>
          <p:nvPr/>
        </p:nvSpPr>
        <p:spPr>
          <a:xfrm>
            <a:off x="6564215" y="3117374"/>
            <a:ext cx="791115" cy="737811"/>
          </a:xfrm>
          <a:custGeom>
            <a:avLst/>
            <a:gdLst>
              <a:gd name="connsiteX0" fmla="*/ 641356 w 1061407"/>
              <a:gd name="connsiteY0" fmla="*/ 330740 h 989892"/>
              <a:gd name="connsiteX1" fmla="*/ 641356 w 1061407"/>
              <a:gd name="connsiteY1" fmla="*/ 330740 h 989892"/>
              <a:gd name="connsiteX2" fmla="*/ 631629 w 1061407"/>
              <a:gd name="connsiteY2" fmla="*/ 243191 h 989892"/>
              <a:gd name="connsiteX3" fmla="*/ 621901 w 1061407"/>
              <a:gd name="connsiteY3" fmla="*/ 214008 h 989892"/>
              <a:gd name="connsiteX4" fmla="*/ 612173 w 1061407"/>
              <a:gd name="connsiteY4" fmla="*/ 175098 h 989892"/>
              <a:gd name="connsiteX5" fmla="*/ 602446 w 1061407"/>
              <a:gd name="connsiteY5" fmla="*/ 126460 h 989892"/>
              <a:gd name="connsiteX6" fmla="*/ 582990 w 1061407"/>
              <a:gd name="connsiteY6" fmla="*/ 107004 h 989892"/>
              <a:gd name="connsiteX7" fmla="*/ 553807 w 1061407"/>
              <a:gd name="connsiteY7" fmla="*/ 68094 h 989892"/>
              <a:gd name="connsiteX8" fmla="*/ 475986 w 1061407"/>
              <a:gd name="connsiteY8" fmla="*/ 0 h 989892"/>
              <a:gd name="connsiteX9" fmla="*/ 446803 w 1061407"/>
              <a:gd name="connsiteY9" fmla="*/ 9728 h 989892"/>
              <a:gd name="connsiteX10" fmla="*/ 437076 w 1061407"/>
              <a:gd name="connsiteY10" fmla="*/ 38911 h 989892"/>
              <a:gd name="connsiteX11" fmla="*/ 417620 w 1061407"/>
              <a:gd name="connsiteY11" fmla="*/ 58366 h 989892"/>
              <a:gd name="connsiteX12" fmla="*/ 388437 w 1061407"/>
              <a:gd name="connsiteY12" fmla="*/ 126460 h 989892"/>
              <a:gd name="connsiteX13" fmla="*/ 368982 w 1061407"/>
              <a:gd name="connsiteY13" fmla="*/ 184825 h 989892"/>
              <a:gd name="connsiteX14" fmla="*/ 349527 w 1061407"/>
              <a:gd name="connsiteY14" fmla="*/ 243191 h 989892"/>
              <a:gd name="connsiteX15" fmla="*/ 310616 w 1061407"/>
              <a:gd name="connsiteY15" fmla="*/ 291830 h 989892"/>
              <a:gd name="connsiteX16" fmla="*/ 38242 w 1061407"/>
              <a:gd name="connsiteY16" fmla="*/ 301557 h 989892"/>
              <a:gd name="connsiteX17" fmla="*/ 28514 w 1061407"/>
              <a:gd name="connsiteY17" fmla="*/ 515566 h 989892"/>
              <a:gd name="connsiteX18" fmla="*/ 47969 w 1061407"/>
              <a:gd name="connsiteY18" fmla="*/ 544749 h 989892"/>
              <a:gd name="connsiteX19" fmla="*/ 106335 w 1061407"/>
              <a:gd name="connsiteY19" fmla="*/ 564204 h 989892"/>
              <a:gd name="connsiteX20" fmla="*/ 135518 w 1061407"/>
              <a:gd name="connsiteY20" fmla="*/ 573932 h 989892"/>
              <a:gd name="connsiteX21" fmla="*/ 164701 w 1061407"/>
              <a:gd name="connsiteY21" fmla="*/ 593387 h 989892"/>
              <a:gd name="connsiteX22" fmla="*/ 213339 w 1061407"/>
              <a:gd name="connsiteY22" fmla="*/ 603115 h 989892"/>
              <a:gd name="connsiteX23" fmla="*/ 271705 w 1061407"/>
              <a:gd name="connsiteY23" fmla="*/ 622570 h 989892"/>
              <a:gd name="connsiteX24" fmla="*/ 291161 w 1061407"/>
              <a:gd name="connsiteY24" fmla="*/ 642025 h 989892"/>
              <a:gd name="connsiteX25" fmla="*/ 281433 w 1061407"/>
              <a:gd name="connsiteY25" fmla="*/ 680936 h 989892"/>
              <a:gd name="connsiteX26" fmla="*/ 242522 w 1061407"/>
              <a:gd name="connsiteY26" fmla="*/ 729574 h 989892"/>
              <a:gd name="connsiteX27" fmla="*/ 223067 w 1061407"/>
              <a:gd name="connsiteY27" fmla="*/ 768485 h 989892"/>
              <a:gd name="connsiteX28" fmla="*/ 184156 w 1061407"/>
              <a:gd name="connsiteY28" fmla="*/ 836579 h 989892"/>
              <a:gd name="connsiteX29" fmla="*/ 174429 w 1061407"/>
              <a:gd name="connsiteY29" fmla="*/ 865762 h 989892"/>
              <a:gd name="connsiteX30" fmla="*/ 184156 w 1061407"/>
              <a:gd name="connsiteY30" fmla="*/ 982494 h 989892"/>
              <a:gd name="connsiteX31" fmla="*/ 242522 w 1061407"/>
              <a:gd name="connsiteY31" fmla="*/ 972766 h 989892"/>
              <a:gd name="connsiteX32" fmla="*/ 281433 w 1061407"/>
              <a:gd name="connsiteY32" fmla="*/ 914400 h 989892"/>
              <a:gd name="connsiteX33" fmla="*/ 330071 w 1061407"/>
              <a:gd name="connsiteY33" fmla="*/ 875489 h 989892"/>
              <a:gd name="connsiteX34" fmla="*/ 359254 w 1061407"/>
              <a:gd name="connsiteY34" fmla="*/ 856034 h 989892"/>
              <a:gd name="connsiteX35" fmla="*/ 398165 w 1061407"/>
              <a:gd name="connsiteY35" fmla="*/ 817123 h 989892"/>
              <a:gd name="connsiteX36" fmla="*/ 407893 w 1061407"/>
              <a:gd name="connsiteY36" fmla="*/ 787940 h 989892"/>
              <a:gd name="connsiteX37" fmla="*/ 563535 w 1061407"/>
              <a:gd name="connsiteY37" fmla="*/ 807396 h 989892"/>
              <a:gd name="connsiteX38" fmla="*/ 592718 w 1061407"/>
              <a:gd name="connsiteY38" fmla="*/ 826851 h 989892"/>
              <a:gd name="connsiteX39" fmla="*/ 651084 w 1061407"/>
              <a:gd name="connsiteY39" fmla="*/ 846306 h 989892"/>
              <a:gd name="connsiteX40" fmla="*/ 680267 w 1061407"/>
              <a:gd name="connsiteY40" fmla="*/ 856034 h 989892"/>
              <a:gd name="connsiteX41" fmla="*/ 709450 w 1061407"/>
              <a:gd name="connsiteY41" fmla="*/ 865762 h 989892"/>
              <a:gd name="connsiteX42" fmla="*/ 777544 w 1061407"/>
              <a:gd name="connsiteY42" fmla="*/ 894945 h 989892"/>
              <a:gd name="connsiteX43" fmla="*/ 904003 w 1061407"/>
              <a:gd name="connsiteY43" fmla="*/ 885217 h 989892"/>
              <a:gd name="connsiteX44" fmla="*/ 952642 w 1061407"/>
              <a:gd name="connsiteY44" fmla="*/ 875489 h 989892"/>
              <a:gd name="connsiteX45" fmla="*/ 972097 w 1061407"/>
              <a:gd name="connsiteY45" fmla="*/ 846306 h 989892"/>
              <a:gd name="connsiteX46" fmla="*/ 962369 w 1061407"/>
              <a:gd name="connsiteY46" fmla="*/ 817123 h 989892"/>
              <a:gd name="connsiteX47" fmla="*/ 904003 w 1061407"/>
              <a:gd name="connsiteY47" fmla="*/ 778213 h 989892"/>
              <a:gd name="connsiteX48" fmla="*/ 816454 w 1061407"/>
              <a:gd name="connsiteY48" fmla="*/ 739302 h 989892"/>
              <a:gd name="connsiteX49" fmla="*/ 787271 w 1061407"/>
              <a:gd name="connsiteY49" fmla="*/ 729574 h 989892"/>
              <a:gd name="connsiteX50" fmla="*/ 758088 w 1061407"/>
              <a:gd name="connsiteY50" fmla="*/ 719847 h 989892"/>
              <a:gd name="connsiteX51" fmla="*/ 719178 w 1061407"/>
              <a:gd name="connsiteY51" fmla="*/ 671208 h 989892"/>
              <a:gd name="connsiteX52" fmla="*/ 767816 w 1061407"/>
              <a:gd name="connsiteY52" fmla="*/ 642025 h 989892"/>
              <a:gd name="connsiteX53" fmla="*/ 855365 w 1061407"/>
              <a:gd name="connsiteY53" fmla="*/ 612842 h 989892"/>
              <a:gd name="connsiteX54" fmla="*/ 972097 w 1061407"/>
              <a:gd name="connsiteY54" fmla="*/ 593387 h 989892"/>
              <a:gd name="connsiteX55" fmla="*/ 1030463 w 1061407"/>
              <a:gd name="connsiteY55" fmla="*/ 573932 h 989892"/>
              <a:gd name="connsiteX56" fmla="*/ 1049918 w 1061407"/>
              <a:gd name="connsiteY56" fmla="*/ 544749 h 989892"/>
              <a:gd name="connsiteX57" fmla="*/ 1049918 w 1061407"/>
              <a:gd name="connsiteY57" fmla="*/ 447472 h 989892"/>
              <a:gd name="connsiteX58" fmla="*/ 1020735 w 1061407"/>
              <a:gd name="connsiteY58" fmla="*/ 437745 h 989892"/>
              <a:gd name="connsiteX59" fmla="*/ 1001280 w 1061407"/>
              <a:gd name="connsiteY59" fmla="*/ 418289 h 989892"/>
              <a:gd name="connsiteX60" fmla="*/ 933186 w 1061407"/>
              <a:gd name="connsiteY60" fmla="*/ 398834 h 989892"/>
              <a:gd name="connsiteX61" fmla="*/ 651084 w 1061407"/>
              <a:gd name="connsiteY61" fmla="*/ 389106 h 989892"/>
              <a:gd name="connsiteX62" fmla="*/ 641356 w 1061407"/>
              <a:gd name="connsiteY62" fmla="*/ 330740 h 9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61407" h="989892">
                <a:moveTo>
                  <a:pt x="641356" y="330740"/>
                </a:moveTo>
                <a:lnTo>
                  <a:pt x="641356" y="330740"/>
                </a:lnTo>
                <a:cubicBezTo>
                  <a:pt x="638114" y="301557"/>
                  <a:pt x="636456" y="272154"/>
                  <a:pt x="631629" y="243191"/>
                </a:cubicBezTo>
                <a:cubicBezTo>
                  <a:pt x="629943" y="233077"/>
                  <a:pt x="624718" y="223867"/>
                  <a:pt x="621901" y="214008"/>
                </a:cubicBezTo>
                <a:cubicBezTo>
                  <a:pt x="618228" y="201153"/>
                  <a:pt x="615073" y="188149"/>
                  <a:pt x="612173" y="175098"/>
                </a:cubicBezTo>
                <a:cubicBezTo>
                  <a:pt x="608586" y="158958"/>
                  <a:pt x="608959" y="141657"/>
                  <a:pt x="602446" y="126460"/>
                </a:cubicBezTo>
                <a:cubicBezTo>
                  <a:pt x="598833" y="118030"/>
                  <a:pt x="588862" y="114050"/>
                  <a:pt x="582990" y="107004"/>
                </a:cubicBezTo>
                <a:cubicBezTo>
                  <a:pt x="572611" y="94549"/>
                  <a:pt x="564578" y="80211"/>
                  <a:pt x="553807" y="68094"/>
                </a:cubicBezTo>
                <a:cubicBezTo>
                  <a:pt x="512419" y="21533"/>
                  <a:pt x="516335" y="26899"/>
                  <a:pt x="475986" y="0"/>
                </a:cubicBezTo>
                <a:cubicBezTo>
                  <a:pt x="466258" y="3243"/>
                  <a:pt x="454054" y="2477"/>
                  <a:pt x="446803" y="9728"/>
                </a:cubicBezTo>
                <a:cubicBezTo>
                  <a:pt x="439553" y="16979"/>
                  <a:pt x="442352" y="30118"/>
                  <a:pt x="437076" y="38911"/>
                </a:cubicBezTo>
                <a:cubicBezTo>
                  <a:pt x="432357" y="46775"/>
                  <a:pt x="424105" y="51881"/>
                  <a:pt x="417620" y="58366"/>
                </a:cubicBezTo>
                <a:cubicBezTo>
                  <a:pt x="386316" y="152285"/>
                  <a:pt x="436509" y="6281"/>
                  <a:pt x="388437" y="126460"/>
                </a:cubicBezTo>
                <a:cubicBezTo>
                  <a:pt x="380821" y="145501"/>
                  <a:pt x="375467" y="165370"/>
                  <a:pt x="368982" y="184825"/>
                </a:cubicBezTo>
                <a:lnTo>
                  <a:pt x="349527" y="243191"/>
                </a:lnTo>
                <a:cubicBezTo>
                  <a:pt x="342596" y="263985"/>
                  <a:pt x="340926" y="288897"/>
                  <a:pt x="310616" y="291830"/>
                </a:cubicBezTo>
                <a:cubicBezTo>
                  <a:pt x="220189" y="300581"/>
                  <a:pt x="129033" y="298315"/>
                  <a:pt x="38242" y="301557"/>
                </a:cubicBezTo>
                <a:cubicBezTo>
                  <a:pt x="-25080" y="364879"/>
                  <a:pt x="3833" y="326347"/>
                  <a:pt x="28514" y="515566"/>
                </a:cubicBezTo>
                <a:cubicBezTo>
                  <a:pt x="30026" y="527159"/>
                  <a:pt x="38055" y="538553"/>
                  <a:pt x="47969" y="544749"/>
                </a:cubicBezTo>
                <a:cubicBezTo>
                  <a:pt x="65359" y="555618"/>
                  <a:pt x="86880" y="557719"/>
                  <a:pt x="106335" y="564204"/>
                </a:cubicBezTo>
                <a:cubicBezTo>
                  <a:pt x="116063" y="567447"/>
                  <a:pt x="126986" y="568244"/>
                  <a:pt x="135518" y="573932"/>
                </a:cubicBezTo>
                <a:cubicBezTo>
                  <a:pt x="145246" y="580417"/>
                  <a:pt x="153754" y="589282"/>
                  <a:pt x="164701" y="593387"/>
                </a:cubicBezTo>
                <a:cubicBezTo>
                  <a:pt x="180182" y="599192"/>
                  <a:pt x="197388" y="598765"/>
                  <a:pt x="213339" y="603115"/>
                </a:cubicBezTo>
                <a:cubicBezTo>
                  <a:pt x="233124" y="608511"/>
                  <a:pt x="271705" y="622570"/>
                  <a:pt x="271705" y="622570"/>
                </a:cubicBezTo>
                <a:cubicBezTo>
                  <a:pt x="278190" y="629055"/>
                  <a:pt x="289653" y="632978"/>
                  <a:pt x="291161" y="642025"/>
                </a:cubicBezTo>
                <a:cubicBezTo>
                  <a:pt x="293359" y="655213"/>
                  <a:pt x="286699" y="668647"/>
                  <a:pt x="281433" y="680936"/>
                </a:cubicBezTo>
                <a:cubicBezTo>
                  <a:pt x="272229" y="702413"/>
                  <a:pt x="258213" y="713884"/>
                  <a:pt x="242522" y="729574"/>
                </a:cubicBezTo>
                <a:cubicBezTo>
                  <a:pt x="236037" y="742544"/>
                  <a:pt x="230261" y="755894"/>
                  <a:pt x="223067" y="768485"/>
                </a:cubicBezTo>
                <a:cubicBezTo>
                  <a:pt x="195156" y="817329"/>
                  <a:pt x="209351" y="777790"/>
                  <a:pt x="184156" y="836579"/>
                </a:cubicBezTo>
                <a:cubicBezTo>
                  <a:pt x="180117" y="846004"/>
                  <a:pt x="177671" y="856034"/>
                  <a:pt x="174429" y="865762"/>
                </a:cubicBezTo>
                <a:cubicBezTo>
                  <a:pt x="177671" y="904673"/>
                  <a:pt x="163194" y="949553"/>
                  <a:pt x="184156" y="982494"/>
                </a:cubicBezTo>
                <a:cubicBezTo>
                  <a:pt x="194745" y="999134"/>
                  <a:pt x="226364" y="984077"/>
                  <a:pt x="242522" y="972766"/>
                </a:cubicBezTo>
                <a:cubicBezTo>
                  <a:pt x="261678" y="959357"/>
                  <a:pt x="261978" y="927370"/>
                  <a:pt x="281433" y="914400"/>
                </a:cubicBezTo>
                <a:cubicBezTo>
                  <a:pt x="371255" y="854520"/>
                  <a:pt x="260766" y="930934"/>
                  <a:pt x="330071" y="875489"/>
                </a:cubicBezTo>
                <a:cubicBezTo>
                  <a:pt x="339200" y="868186"/>
                  <a:pt x="350377" y="863642"/>
                  <a:pt x="359254" y="856034"/>
                </a:cubicBezTo>
                <a:cubicBezTo>
                  <a:pt x="373181" y="844097"/>
                  <a:pt x="398165" y="817123"/>
                  <a:pt x="398165" y="817123"/>
                </a:cubicBezTo>
                <a:cubicBezTo>
                  <a:pt x="401408" y="807395"/>
                  <a:pt x="397758" y="789499"/>
                  <a:pt x="407893" y="787940"/>
                </a:cubicBezTo>
                <a:cubicBezTo>
                  <a:pt x="461568" y="779682"/>
                  <a:pt x="512898" y="794736"/>
                  <a:pt x="563535" y="807396"/>
                </a:cubicBezTo>
                <a:cubicBezTo>
                  <a:pt x="573263" y="813881"/>
                  <a:pt x="582034" y="822103"/>
                  <a:pt x="592718" y="826851"/>
                </a:cubicBezTo>
                <a:cubicBezTo>
                  <a:pt x="611458" y="835180"/>
                  <a:pt x="631629" y="839821"/>
                  <a:pt x="651084" y="846306"/>
                </a:cubicBezTo>
                <a:lnTo>
                  <a:pt x="680267" y="856034"/>
                </a:lnTo>
                <a:cubicBezTo>
                  <a:pt x="689995" y="859277"/>
                  <a:pt x="700279" y="861176"/>
                  <a:pt x="709450" y="865762"/>
                </a:cubicBezTo>
                <a:cubicBezTo>
                  <a:pt x="757532" y="889803"/>
                  <a:pt x="734604" y="880631"/>
                  <a:pt x="777544" y="894945"/>
                </a:cubicBezTo>
                <a:cubicBezTo>
                  <a:pt x="819697" y="891702"/>
                  <a:pt x="861984" y="889886"/>
                  <a:pt x="904003" y="885217"/>
                </a:cubicBezTo>
                <a:cubicBezTo>
                  <a:pt x="920436" y="883391"/>
                  <a:pt x="938286" y="883692"/>
                  <a:pt x="952642" y="875489"/>
                </a:cubicBezTo>
                <a:cubicBezTo>
                  <a:pt x="962793" y="869689"/>
                  <a:pt x="965612" y="856034"/>
                  <a:pt x="972097" y="846306"/>
                </a:cubicBezTo>
                <a:cubicBezTo>
                  <a:pt x="968854" y="836578"/>
                  <a:pt x="969620" y="824374"/>
                  <a:pt x="962369" y="817123"/>
                </a:cubicBezTo>
                <a:cubicBezTo>
                  <a:pt x="945835" y="800589"/>
                  <a:pt x="923458" y="791183"/>
                  <a:pt x="904003" y="778213"/>
                </a:cubicBezTo>
                <a:cubicBezTo>
                  <a:pt x="857753" y="747380"/>
                  <a:pt x="885918" y="762457"/>
                  <a:pt x="816454" y="739302"/>
                </a:cubicBezTo>
                <a:lnTo>
                  <a:pt x="787271" y="729574"/>
                </a:lnTo>
                <a:lnTo>
                  <a:pt x="758088" y="719847"/>
                </a:lnTo>
                <a:cubicBezTo>
                  <a:pt x="752828" y="714586"/>
                  <a:pt x="715088" y="679388"/>
                  <a:pt x="719178" y="671208"/>
                </a:cubicBezTo>
                <a:cubicBezTo>
                  <a:pt x="727634" y="654297"/>
                  <a:pt x="750905" y="650481"/>
                  <a:pt x="767816" y="642025"/>
                </a:cubicBezTo>
                <a:cubicBezTo>
                  <a:pt x="794739" y="628563"/>
                  <a:pt x="825644" y="618415"/>
                  <a:pt x="855365" y="612842"/>
                </a:cubicBezTo>
                <a:cubicBezTo>
                  <a:pt x="894137" y="605572"/>
                  <a:pt x="934674" y="605861"/>
                  <a:pt x="972097" y="593387"/>
                </a:cubicBezTo>
                <a:lnTo>
                  <a:pt x="1030463" y="573932"/>
                </a:lnTo>
                <a:cubicBezTo>
                  <a:pt x="1036948" y="564204"/>
                  <a:pt x="1044690" y="555206"/>
                  <a:pt x="1049918" y="544749"/>
                </a:cubicBezTo>
                <a:cubicBezTo>
                  <a:pt x="1064893" y="514800"/>
                  <a:pt x="1065578" y="478791"/>
                  <a:pt x="1049918" y="447472"/>
                </a:cubicBezTo>
                <a:cubicBezTo>
                  <a:pt x="1045332" y="438301"/>
                  <a:pt x="1030463" y="440987"/>
                  <a:pt x="1020735" y="437745"/>
                </a:cubicBezTo>
                <a:cubicBezTo>
                  <a:pt x="1014250" y="431260"/>
                  <a:pt x="1009144" y="423008"/>
                  <a:pt x="1001280" y="418289"/>
                </a:cubicBezTo>
                <a:cubicBezTo>
                  <a:pt x="993271" y="413484"/>
                  <a:pt x="937899" y="399120"/>
                  <a:pt x="933186" y="398834"/>
                </a:cubicBezTo>
                <a:cubicBezTo>
                  <a:pt x="839268" y="393142"/>
                  <a:pt x="745118" y="392349"/>
                  <a:pt x="651084" y="389106"/>
                </a:cubicBezTo>
                <a:cubicBezTo>
                  <a:pt x="619608" y="357630"/>
                  <a:pt x="642977" y="340468"/>
                  <a:pt x="641356" y="330740"/>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1AC5BC5-8839-4804-AC23-F16A27FEF2DD}"/>
              </a:ext>
            </a:extLst>
          </p:cNvPr>
          <p:cNvSpPr/>
          <p:nvPr/>
        </p:nvSpPr>
        <p:spPr>
          <a:xfrm>
            <a:off x="7550361" y="4523181"/>
            <a:ext cx="200795" cy="214127"/>
          </a:xfrm>
          <a:custGeom>
            <a:avLst/>
            <a:gdLst>
              <a:gd name="connsiteX0" fmla="*/ 84063 w 200795"/>
              <a:gd name="connsiteY0" fmla="*/ 9846 h 214127"/>
              <a:gd name="connsiteX1" fmla="*/ 84063 w 200795"/>
              <a:gd name="connsiteY1" fmla="*/ 9846 h 214127"/>
              <a:gd name="connsiteX2" fmla="*/ 6242 w 200795"/>
              <a:gd name="connsiteY2" fmla="*/ 48757 h 214127"/>
              <a:gd name="connsiteX3" fmla="*/ 35425 w 200795"/>
              <a:gd name="connsiteY3" fmla="*/ 184944 h 214127"/>
              <a:gd name="connsiteX4" fmla="*/ 93791 w 200795"/>
              <a:gd name="connsiteY4" fmla="*/ 214127 h 214127"/>
              <a:gd name="connsiteX5" fmla="*/ 181340 w 200795"/>
              <a:gd name="connsiteY5" fmla="*/ 184944 h 214127"/>
              <a:gd name="connsiteX6" fmla="*/ 200795 w 200795"/>
              <a:gd name="connsiteY6" fmla="*/ 155761 h 214127"/>
              <a:gd name="connsiteX7" fmla="*/ 181340 w 200795"/>
              <a:gd name="connsiteY7" fmla="*/ 48757 h 214127"/>
              <a:gd name="connsiteX8" fmla="*/ 161884 w 200795"/>
              <a:gd name="connsiteY8" fmla="*/ 29301 h 214127"/>
              <a:gd name="connsiteX9" fmla="*/ 103518 w 200795"/>
              <a:gd name="connsiteY9" fmla="*/ 118 h 214127"/>
              <a:gd name="connsiteX10" fmla="*/ 84063 w 200795"/>
              <a:gd name="connsiteY10" fmla="*/ 9846 h 21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95" h="214127">
                <a:moveTo>
                  <a:pt x="84063" y="9846"/>
                </a:moveTo>
                <a:lnTo>
                  <a:pt x="84063" y="9846"/>
                </a:lnTo>
                <a:cubicBezTo>
                  <a:pt x="58123" y="22816"/>
                  <a:pt x="18507" y="22476"/>
                  <a:pt x="6242" y="48757"/>
                </a:cubicBezTo>
                <a:cubicBezTo>
                  <a:pt x="-8915" y="81235"/>
                  <a:pt x="4570" y="154090"/>
                  <a:pt x="35425" y="184944"/>
                </a:cubicBezTo>
                <a:cubicBezTo>
                  <a:pt x="54282" y="203801"/>
                  <a:pt x="70056" y="206215"/>
                  <a:pt x="93791" y="214127"/>
                </a:cubicBezTo>
                <a:cubicBezTo>
                  <a:pt x="132920" y="207605"/>
                  <a:pt x="153984" y="212300"/>
                  <a:pt x="181340" y="184944"/>
                </a:cubicBezTo>
                <a:cubicBezTo>
                  <a:pt x="189607" y="176677"/>
                  <a:pt x="194310" y="165489"/>
                  <a:pt x="200795" y="155761"/>
                </a:cubicBezTo>
                <a:cubicBezTo>
                  <a:pt x="199455" y="145039"/>
                  <a:pt x="195545" y="72432"/>
                  <a:pt x="181340" y="48757"/>
                </a:cubicBezTo>
                <a:cubicBezTo>
                  <a:pt x="176621" y="40892"/>
                  <a:pt x="169046" y="35030"/>
                  <a:pt x="161884" y="29301"/>
                </a:cubicBezTo>
                <a:cubicBezTo>
                  <a:pt x="142756" y="13998"/>
                  <a:pt x="127491" y="4913"/>
                  <a:pt x="103518" y="118"/>
                </a:cubicBezTo>
                <a:cubicBezTo>
                  <a:pt x="97159" y="-1154"/>
                  <a:pt x="87306" y="8225"/>
                  <a:pt x="84063" y="9846"/>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8DB836B-5AD9-43C1-9B5F-A50E9C58434D}"/>
              </a:ext>
            </a:extLst>
          </p:cNvPr>
          <p:cNvSpPr/>
          <p:nvPr/>
        </p:nvSpPr>
        <p:spPr>
          <a:xfrm>
            <a:off x="7887637" y="4236391"/>
            <a:ext cx="178259" cy="194554"/>
          </a:xfrm>
          <a:custGeom>
            <a:avLst/>
            <a:gdLst>
              <a:gd name="connsiteX0" fmla="*/ 0 w 178259"/>
              <a:gd name="connsiteY0" fmla="*/ 29183 h 194554"/>
              <a:gd name="connsiteX1" fmla="*/ 0 w 178259"/>
              <a:gd name="connsiteY1" fmla="*/ 29183 h 194554"/>
              <a:gd name="connsiteX2" fmla="*/ 87549 w 178259"/>
              <a:gd name="connsiteY2" fmla="*/ 9728 h 194554"/>
              <a:gd name="connsiteX3" fmla="*/ 116732 w 178259"/>
              <a:gd name="connsiteY3" fmla="*/ 0 h 194554"/>
              <a:gd name="connsiteX4" fmla="*/ 145915 w 178259"/>
              <a:gd name="connsiteY4" fmla="*/ 9728 h 194554"/>
              <a:gd name="connsiteX5" fmla="*/ 155643 w 178259"/>
              <a:gd name="connsiteY5" fmla="*/ 184826 h 194554"/>
              <a:gd name="connsiteX6" fmla="*/ 126460 w 178259"/>
              <a:gd name="connsiteY6" fmla="*/ 194554 h 194554"/>
              <a:gd name="connsiteX7" fmla="*/ 29183 w 178259"/>
              <a:gd name="connsiteY7" fmla="*/ 184826 h 194554"/>
              <a:gd name="connsiteX8" fmla="*/ 19455 w 178259"/>
              <a:gd name="connsiteY8" fmla="*/ 155643 h 194554"/>
              <a:gd name="connsiteX9" fmla="*/ 29183 w 178259"/>
              <a:gd name="connsiteY9" fmla="*/ 48639 h 194554"/>
              <a:gd name="connsiteX10" fmla="*/ 0 w 178259"/>
              <a:gd name="connsiteY10" fmla="*/ 29183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259" h="194554">
                <a:moveTo>
                  <a:pt x="0" y="29183"/>
                </a:moveTo>
                <a:lnTo>
                  <a:pt x="0" y="29183"/>
                </a:lnTo>
                <a:cubicBezTo>
                  <a:pt x="29183" y="22698"/>
                  <a:pt x="58547" y="16979"/>
                  <a:pt x="87549" y="9728"/>
                </a:cubicBezTo>
                <a:cubicBezTo>
                  <a:pt x="97497" y="7241"/>
                  <a:pt x="106478" y="0"/>
                  <a:pt x="116732" y="0"/>
                </a:cubicBezTo>
                <a:cubicBezTo>
                  <a:pt x="126986" y="0"/>
                  <a:pt x="136187" y="6485"/>
                  <a:pt x="145915" y="9728"/>
                </a:cubicBezTo>
                <a:cubicBezTo>
                  <a:pt x="187370" y="71912"/>
                  <a:pt x="187158" y="58762"/>
                  <a:pt x="155643" y="184826"/>
                </a:cubicBezTo>
                <a:cubicBezTo>
                  <a:pt x="153156" y="194774"/>
                  <a:pt x="136188" y="191311"/>
                  <a:pt x="126460" y="194554"/>
                </a:cubicBezTo>
                <a:cubicBezTo>
                  <a:pt x="94034" y="191311"/>
                  <a:pt x="59808" y="195963"/>
                  <a:pt x="29183" y="184826"/>
                </a:cubicBezTo>
                <a:cubicBezTo>
                  <a:pt x="19546" y="181322"/>
                  <a:pt x="19455" y="165897"/>
                  <a:pt x="19455" y="155643"/>
                </a:cubicBezTo>
                <a:cubicBezTo>
                  <a:pt x="19455" y="119828"/>
                  <a:pt x="26436" y="84349"/>
                  <a:pt x="29183" y="48639"/>
                </a:cubicBezTo>
                <a:cubicBezTo>
                  <a:pt x="29680" y="42173"/>
                  <a:pt x="4864" y="32426"/>
                  <a:pt x="0" y="29183"/>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EB2C100-965E-46F2-A6C8-395F07607DF1}"/>
              </a:ext>
            </a:extLst>
          </p:cNvPr>
          <p:cNvSpPr/>
          <p:nvPr/>
        </p:nvSpPr>
        <p:spPr>
          <a:xfrm>
            <a:off x="7923780" y="4717912"/>
            <a:ext cx="194553" cy="204281"/>
          </a:xfrm>
          <a:custGeom>
            <a:avLst/>
            <a:gdLst>
              <a:gd name="connsiteX0" fmla="*/ 87549 w 194553"/>
              <a:gd name="connsiteY0" fmla="*/ 0 h 204281"/>
              <a:gd name="connsiteX1" fmla="*/ 87549 w 194553"/>
              <a:gd name="connsiteY1" fmla="*/ 0 h 204281"/>
              <a:gd name="connsiteX2" fmla="*/ 0 w 194553"/>
              <a:gd name="connsiteY2" fmla="*/ 107004 h 204281"/>
              <a:gd name="connsiteX3" fmla="*/ 9727 w 194553"/>
              <a:gd name="connsiteY3" fmla="*/ 204281 h 204281"/>
              <a:gd name="connsiteX4" fmla="*/ 145914 w 194553"/>
              <a:gd name="connsiteY4" fmla="*/ 184825 h 204281"/>
              <a:gd name="connsiteX5" fmla="*/ 194553 w 194553"/>
              <a:gd name="connsiteY5" fmla="*/ 155642 h 204281"/>
              <a:gd name="connsiteX6" fmla="*/ 175097 w 194553"/>
              <a:gd name="connsiteY6" fmla="*/ 68093 h 204281"/>
              <a:gd name="connsiteX7" fmla="*/ 116731 w 194553"/>
              <a:gd name="connsiteY7" fmla="*/ 38910 h 204281"/>
              <a:gd name="connsiteX8" fmla="*/ 87549 w 194553"/>
              <a:gd name="connsiteY8" fmla="*/ 0 h 20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553" h="204281">
                <a:moveTo>
                  <a:pt x="87549" y="0"/>
                </a:moveTo>
                <a:lnTo>
                  <a:pt x="87549" y="0"/>
                </a:lnTo>
                <a:cubicBezTo>
                  <a:pt x="78780" y="8769"/>
                  <a:pt x="0" y="64345"/>
                  <a:pt x="0" y="107004"/>
                </a:cubicBezTo>
                <a:cubicBezTo>
                  <a:pt x="0" y="139591"/>
                  <a:pt x="6485" y="171855"/>
                  <a:pt x="9727" y="204281"/>
                </a:cubicBezTo>
                <a:cubicBezTo>
                  <a:pt x="55123" y="197796"/>
                  <a:pt x="113488" y="217250"/>
                  <a:pt x="145914" y="184825"/>
                </a:cubicBezTo>
                <a:cubicBezTo>
                  <a:pt x="172621" y="158120"/>
                  <a:pt x="156669" y="168270"/>
                  <a:pt x="194553" y="155642"/>
                </a:cubicBezTo>
                <a:cubicBezTo>
                  <a:pt x="194453" y="155044"/>
                  <a:pt x="185180" y="80697"/>
                  <a:pt x="175097" y="68093"/>
                </a:cubicBezTo>
                <a:cubicBezTo>
                  <a:pt x="164755" y="55166"/>
                  <a:pt x="132997" y="41621"/>
                  <a:pt x="116731" y="38910"/>
                </a:cubicBezTo>
                <a:cubicBezTo>
                  <a:pt x="107136" y="37311"/>
                  <a:pt x="92413" y="6485"/>
                  <a:pt x="87549" y="0"/>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2A8656E-3449-463D-A07B-12B6C93F9AAB}"/>
              </a:ext>
            </a:extLst>
          </p:cNvPr>
          <p:cNvSpPr/>
          <p:nvPr/>
        </p:nvSpPr>
        <p:spPr>
          <a:xfrm>
            <a:off x="8333029" y="4299622"/>
            <a:ext cx="214008" cy="262647"/>
          </a:xfrm>
          <a:custGeom>
            <a:avLst/>
            <a:gdLst>
              <a:gd name="connsiteX0" fmla="*/ 0 w 214008"/>
              <a:gd name="connsiteY0" fmla="*/ 136188 h 262647"/>
              <a:gd name="connsiteX1" fmla="*/ 0 w 214008"/>
              <a:gd name="connsiteY1" fmla="*/ 136188 h 262647"/>
              <a:gd name="connsiteX2" fmla="*/ 9728 w 214008"/>
              <a:gd name="connsiteY2" fmla="*/ 48639 h 262647"/>
              <a:gd name="connsiteX3" fmla="*/ 38911 w 214008"/>
              <a:gd name="connsiteY3" fmla="*/ 38911 h 262647"/>
              <a:gd name="connsiteX4" fmla="*/ 77821 w 214008"/>
              <a:gd name="connsiteY4" fmla="*/ 19456 h 262647"/>
              <a:gd name="connsiteX5" fmla="*/ 116732 w 214008"/>
              <a:gd name="connsiteY5" fmla="*/ 9728 h 262647"/>
              <a:gd name="connsiteX6" fmla="*/ 145915 w 214008"/>
              <a:gd name="connsiteY6" fmla="*/ 0 h 262647"/>
              <a:gd name="connsiteX7" fmla="*/ 175098 w 214008"/>
              <a:gd name="connsiteY7" fmla="*/ 9728 h 262647"/>
              <a:gd name="connsiteX8" fmla="*/ 214008 w 214008"/>
              <a:gd name="connsiteY8" fmla="*/ 68094 h 262647"/>
              <a:gd name="connsiteX9" fmla="*/ 204281 w 214008"/>
              <a:gd name="connsiteY9" fmla="*/ 223737 h 262647"/>
              <a:gd name="connsiteX10" fmla="*/ 184825 w 214008"/>
              <a:gd name="connsiteY10" fmla="*/ 243192 h 262647"/>
              <a:gd name="connsiteX11" fmla="*/ 126459 w 214008"/>
              <a:gd name="connsiteY11" fmla="*/ 262647 h 262647"/>
              <a:gd name="connsiteX12" fmla="*/ 87549 w 214008"/>
              <a:gd name="connsiteY12" fmla="*/ 252920 h 262647"/>
              <a:gd name="connsiteX13" fmla="*/ 68093 w 214008"/>
              <a:gd name="connsiteY13" fmla="*/ 233464 h 262647"/>
              <a:gd name="connsiteX14" fmla="*/ 19455 w 214008"/>
              <a:gd name="connsiteY14" fmla="*/ 145915 h 262647"/>
              <a:gd name="connsiteX15" fmla="*/ 0 w 214008"/>
              <a:gd name="connsiteY15" fmla="*/ 136188 h 26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008" h="262647">
                <a:moveTo>
                  <a:pt x="0" y="136188"/>
                </a:moveTo>
                <a:lnTo>
                  <a:pt x="0" y="136188"/>
                </a:lnTo>
                <a:cubicBezTo>
                  <a:pt x="3243" y="107005"/>
                  <a:pt x="-1177" y="75901"/>
                  <a:pt x="9728" y="48639"/>
                </a:cubicBezTo>
                <a:cubicBezTo>
                  <a:pt x="13536" y="39119"/>
                  <a:pt x="29486" y="42950"/>
                  <a:pt x="38911" y="38911"/>
                </a:cubicBezTo>
                <a:cubicBezTo>
                  <a:pt x="52239" y="33199"/>
                  <a:pt x="64243" y="24548"/>
                  <a:pt x="77821" y="19456"/>
                </a:cubicBezTo>
                <a:cubicBezTo>
                  <a:pt x="90339" y="14762"/>
                  <a:pt x="103877" y="13401"/>
                  <a:pt x="116732" y="9728"/>
                </a:cubicBezTo>
                <a:cubicBezTo>
                  <a:pt x="126591" y="6911"/>
                  <a:pt x="136187" y="3243"/>
                  <a:pt x="145915" y="0"/>
                </a:cubicBezTo>
                <a:cubicBezTo>
                  <a:pt x="155643" y="3243"/>
                  <a:pt x="167847" y="2477"/>
                  <a:pt x="175098" y="9728"/>
                </a:cubicBezTo>
                <a:cubicBezTo>
                  <a:pt x="191632" y="26262"/>
                  <a:pt x="214008" y="68094"/>
                  <a:pt x="214008" y="68094"/>
                </a:cubicBezTo>
                <a:cubicBezTo>
                  <a:pt x="210766" y="119975"/>
                  <a:pt x="212827" y="172462"/>
                  <a:pt x="204281" y="223737"/>
                </a:cubicBezTo>
                <a:cubicBezTo>
                  <a:pt x="202773" y="232784"/>
                  <a:pt x="193028" y="239091"/>
                  <a:pt x="184825" y="243192"/>
                </a:cubicBezTo>
                <a:cubicBezTo>
                  <a:pt x="166482" y="252363"/>
                  <a:pt x="126459" y="262647"/>
                  <a:pt x="126459" y="262647"/>
                </a:cubicBezTo>
                <a:cubicBezTo>
                  <a:pt x="113489" y="259405"/>
                  <a:pt x="99507" y="258899"/>
                  <a:pt x="87549" y="252920"/>
                </a:cubicBezTo>
                <a:cubicBezTo>
                  <a:pt x="79346" y="248818"/>
                  <a:pt x="73596" y="240801"/>
                  <a:pt x="68093" y="233464"/>
                </a:cubicBezTo>
                <a:cubicBezTo>
                  <a:pt x="40924" y="197239"/>
                  <a:pt x="28934" y="183829"/>
                  <a:pt x="19455" y="145915"/>
                </a:cubicBezTo>
                <a:cubicBezTo>
                  <a:pt x="18669" y="142769"/>
                  <a:pt x="3242" y="137809"/>
                  <a:pt x="0" y="136188"/>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B5380D-53AF-4A10-A418-4FEB72A0C0B9}"/>
              </a:ext>
            </a:extLst>
          </p:cNvPr>
          <p:cNvSpPr/>
          <p:nvPr/>
        </p:nvSpPr>
        <p:spPr>
          <a:xfrm>
            <a:off x="6607866" y="4931922"/>
            <a:ext cx="527578" cy="729574"/>
          </a:xfrm>
          <a:custGeom>
            <a:avLst/>
            <a:gdLst>
              <a:gd name="connsiteX0" fmla="*/ 272374 w 527578"/>
              <a:gd name="connsiteY0" fmla="*/ 0 h 729574"/>
              <a:gd name="connsiteX1" fmla="*/ 272374 w 527578"/>
              <a:gd name="connsiteY1" fmla="*/ 0 h 729574"/>
              <a:gd name="connsiteX2" fmla="*/ 214008 w 527578"/>
              <a:gd name="connsiteY2" fmla="*/ 136187 h 729574"/>
              <a:gd name="connsiteX3" fmla="*/ 145915 w 527578"/>
              <a:gd name="connsiteY3" fmla="*/ 408561 h 729574"/>
              <a:gd name="connsiteX4" fmla="*/ 126459 w 527578"/>
              <a:gd name="connsiteY4" fmla="*/ 466927 h 729574"/>
              <a:gd name="connsiteX5" fmla="*/ 107004 w 527578"/>
              <a:gd name="connsiteY5" fmla="*/ 505838 h 729574"/>
              <a:gd name="connsiteX6" fmla="*/ 87549 w 527578"/>
              <a:gd name="connsiteY6" fmla="*/ 583659 h 729574"/>
              <a:gd name="connsiteX7" fmla="*/ 38910 w 527578"/>
              <a:gd name="connsiteY7" fmla="*/ 661481 h 729574"/>
              <a:gd name="connsiteX8" fmla="*/ 19455 w 527578"/>
              <a:gd name="connsiteY8" fmla="*/ 700391 h 729574"/>
              <a:gd name="connsiteX9" fmla="*/ 0 w 527578"/>
              <a:gd name="connsiteY9" fmla="*/ 729574 h 729574"/>
              <a:gd name="connsiteX10" fmla="*/ 38910 w 527578"/>
              <a:gd name="connsiteY10" fmla="*/ 642025 h 729574"/>
              <a:gd name="connsiteX11" fmla="*/ 77821 w 527578"/>
              <a:gd name="connsiteY11" fmla="*/ 583659 h 729574"/>
              <a:gd name="connsiteX12" fmla="*/ 107004 w 527578"/>
              <a:gd name="connsiteY12" fmla="*/ 573932 h 729574"/>
              <a:gd name="connsiteX13" fmla="*/ 116732 w 527578"/>
              <a:gd name="connsiteY13" fmla="*/ 544749 h 729574"/>
              <a:gd name="connsiteX14" fmla="*/ 204281 w 527578"/>
              <a:gd name="connsiteY14" fmla="*/ 515566 h 729574"/>
              <a:gd name="connsiteX15" fmla="*/ 496110 w 527578"/>
              <a:gd name="connsiteY15" fmla="*/ 505838 h 729574"/>
              <a:gd name="connsiteX16" fmla="*/ 525293 w 527578"/>
              <a:gd name="connsiteY16" fmla="*/ 389106 h 729574"/>
              <a:gd name="connsiteX17" fmla="*/ 496110 w 527578"/>
              <a:gd name="connsiteY17" fmla="*/ 243191 h 729574"/>
              <a:gd name="connsiteX18" fmla="*/ 466927 w 527578"/>
              <a:gd name="connsiteY18" fmla="*/ 233464 h 729574"/>
              <a:gd name="connsiteX19" fmla="*/ 369651 w 527578"/>
              <a:gd name="connsiteY19" fmla="*/ 214008 h 729574"/>
              <a:gd name="connsiteX20" fmla="*/ 369651 w 527578"/>
              <a:gd name="connsiteY20" fmla="*/ 58366 h 729574"/>
              <a:gd name="connsiteX21" fmla="*/ 350196 w 527578"/>
              <a:gd name="connsiteY21" fmla="*/ 29183 h 729574"/>
              <a:gd name="connsiteX22" fmla="*/ 321013 w 527578"/>
              <a:gd name="connsiteY22" fmla="*/ 19455 h 729574"/>
              <a:gd name="connsiteX23" fmla="*/ 272374 w 527578"/>
              <a:gd name="connsiteY23" fmla="*/ 0 h 7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7578" h="729574">
                <a:moveTo>
                  <a:pt x="272374" y="0"/>
                </a:moveTo>
                <a:lnTo>
                  <a:pt x="272374" y="0"/>
                </a:lnTo>
                <a:cubicBezTo>
                  <a:pt x="242007" y="60734"/>
                  <a:pt x="230109" y="75360"/>
                  <a:pt x="214008" y="136187"/>
                </a:cubicBezTo>
                <a:cubicBezTo>
                  <a:pt x="190060" y="226657"/>
                  <a:pt x="175510" y="319778"/>
                  <a:pt x="145915" y="408561"/>
                </a:cubicBezTo>
                <a:cubicBezTo>
                  <a:pt x="139430" y="428016"/>
                  <a:pt x="135630" y="448584"/>
                  <a:pt x="126459" y="466927"/>
                </a:cubicBezTo>
                <a:lnTo>
                  <a:pt x="107004" y="505838"/>
                </a:lnTo>
                <a:cubicBezTo>
                  <a:pt x="101296" y="534378"/>
                  <a:pt x="98764" y="557491"/>
                  <a:pt x="87549" y="583659"/>
                </a:cubicBezTo>
                <a:cubicBezTo>
                  <a:pt x="60663" y="646394"/>
                  <a:pt x="76995" y="600546"/>
                  <a:pt x="38910" y="661481"/>
                </a:cubicBezTo>
                <a:cubicBezTo>
                  <a:pt x="31225" y="673778"/>
                  <a:pt x="26649" y="687801"/>
                  <a:pt x="19455" y="700391"/>
                </a:cubicBezTo>
                <a:cubicBezTo>
                  <a:pt x="13655" y="710542"/>
                  <a:pt x="6485" y="719846"/>
                  <a:pt x="0" y="729574"/>
                </a:cubicBezTo>
                <a:cubicBezTo>
                  <a:pt x="17365" y="625380"/>
                  <a:pt x="-7969" y="707655"/>
                  <a:pt x="38910" y="642025"/>
                </a:cubicBezTo>
                <a:cubicBezTo>
                  <a:pt x="56645" y="617197"/>
                  <a:pt x="51795" y="599274"/>
                  <a:pt x="77821" y="583659"/>
                </a:cubicBezTo>
                <a:cubicBezTo>
                  <a:pt x="86614" y="578383"/>
                  <a:pt x="97276" y="577174"/>
                  <a:pt x="107004" y="573932"/>
                </a:cubicBezTo>
                <a:cubicBezTo>
                  <a:pt x="110247" y="564204"/>
                  <a:pt x="109481" y="552000"/>
                  <a:pt x="116732" y="544749"/>
                </a:cubicBezTo>
                <a:cubicBezTo>
                  <a:pt x="133603" y="527878"/>
                  <a:pt x="183413" y="516758"/>
                  <a:pt x="204281" y="515566"/>
                </a:cubicBezTo>
                <a:cubicBezTo>
                  <a:pt x="301453" y="510013"/>
                  <a:pt x="398834" y="509081"/>
                  <a:pt x="496110" y="505838"/>
                </a:cubicBezTo>
                <a:cubicBezTo>
                  <a:pt x="521803" y="428761"/>
                  <a:pt x="512195" y="467701"/>
                  <a:pt x="525293" y="389106"/>
                </a:cubicBezTo>
                <a:cubicBezTo>
                  <a:pt x="522201" y="348902"/>
                  <a:pt x="543869" y="271846"/>
                  <a:pt x="496110" y="243191"/>
                </a:cubicBezTo>
                <a:cubicBezTo>
                  <a:pt x="487317" y="237916"/>
                  <a:pt x="476918" y="235770"/>
                  <a:pt x="466927" y="233464"/>
                </a:cubicBezTo>
                <a:cubicBezTo>
                  <a:pt x="434706" y="226028"/>
                  <a:pt x="369651" y="214008"/>
                  <a:pt x="369651" y="214008"/>
                </a:cubicBezTo>
                <a:cubicBezTo>
                  <a:pt x="376627" y="151230"/>
                  <a:pt x="387658" y="118389"/>
                  <a:pt x="369651" y="58366"/>
                </a:cubicBezTo>
                <a:cubicBezTo>
                  <a:pt x="366292" y="47168"/>
                  <a:pt x="359325" y="36486"/>
                  <a:pt x="350196" y="29183"/>
                </a:cubicBezTo>
                <a:cubicBezTo>
                  <a:pt x="342189" y="22777"/>
                  <a:pt x="330741" y="22698"/>
                  <a:pt x="321013" y="19455"/>
                </a:cubicBezTo>
                <a:cubicBezTo>
                  <a:pt x="292386" y="-9171"/>
                  <a:pt x="280480" y="3242"/>
                  <a:pt x="272374" y="0"/>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oon 13">
            <a:extLst>
              <a:ext uri="{FF2B5EF4-FFF2-40B4-BE49-F238E27FC236}">
                <a16:creationId xmlns:a16="http://schemas.microsoft.com/office/drawing/2014/main" id="{4F5CB03B-8360-4D25-8531-1EF0F8BCE746}"/>
              </a:ext>
            </a:extLst>
          </p:cNvPr>
          <p:cNvSpPr/>
          <p:nvPr/>
        </p:nvSpPr>
        <p:spPr>
          <a:xfrm rot="20382263">
            <a:off x="10768065" y="2541827"/>
            <a:ext cx="380932" cy="52322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90180E6-E52B-46A2-AF62-041A5EF19FC7}"/>
              </a:ext>
            </a:extLst>
          </p:cNvPr>
          <p:cNvCxnSpPr/>
          <p:nvPr/>
        </p:nvCxnSpPr>
        <p:spPr>
          <a:xfrm flipV="1">
            <a:off x="8159719" y="4574744"/>
            <a:ext cx="173310" cy="16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517598A-6365-42F1-ABFE-E5767D40341E}"/>
              </a:ext>
            </a:extLst>
          </p:cNvPr>
          <p:cNvCxnSpPr>
            <a:cxnSpLocks/>
          </p:cNvCxnSpPr>
          <p:nvPr/>
        </p:nvCxnSpPr>
        <p:spPr>
          <a:xfrm flipV="1">
            <a:off x="7203204" y="2957704"/>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E7D004F-7333-4C29-AA40-3715611E0A9A}"/>
              </a:ext>
            </a:extLst>
          </p:cNvPr>
          <p:cNvCxnSpPr>
            <a:cxnSpLocks/>
          </p:cNvCxnSpPr>
          <p:nvPr/>
        </p:nvCxnSpPr>
        <p:spPr>
          <a:xfrm flipH="1" flipV="1">
            <a:off x="7203204" y="3886815"/>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66DC9D-8BE6-46BE-9ED4-6FA3CDDB8175}"/>
              </a:ext>
            </a:extLst>
          </p:cNvPr>
          <p:cNvCxnSpPr>
            <a:cxnSpLocks/>
          </p:cNvCxnSpPr>
          <p:nvPr/>
        </p:nvCxnSpPr>
        <p:spPr>
          <a:xfrm flipV="1">
            <a:off x="6934650" y="3968399"/>
            <a:ext cx="17251" cy="85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3BC7DF2-2BBE-4B58-B1E6-44E7DD74ACBE}"/>
              </a:ext>
            </a:extLst>
          </p:cNvPr>
          <p:cNvCxnSpPr>
            <a:cxnSpLocks/>
          </p:cNvCxnSpPr>
          <p:nvPr/>
        </p:nvCxnSpPr>
        <p:spPr>
          <a:xfrm flipH="1" flipV="1">
            <a:off x="7956830" y="4512077"/>
            <a:ext cx="35468" cy="153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BE7D98E-C1BC-4E14-8C24-7462F5369E87}"/>
              </a:ext>
            </a:extLst>
          </p:cNvPr>
          <p:cNvCxnSpPr>
            <a:cxnSpLocks/>
          </p:cNvCxnSpPr>
          <p:nvPr/>
        </p:nvCxnSpPr>
        <p:spPr>
          <a:xfrm>
            <a:off x="8113612" y="4365777"/>
            <a:ext cx="177248" cy="2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B8CB590-F358-4791-A17E-56819FE42D53}"/>
              </a:ext>
            </a:extLst>
          </p:cNvPr>
          <p:cNvCxnSpPr>
            <a:cxnSpLocks/>
          </p:cNvCxnSpPr>
          <p:nvPr/>
        </p:nvCxnSpPr>
        <p:spPr>
          <a:xfrm flipV="1">
            <a:off x="7751156" y="4423993"/>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1CBFA19B-60C8-4F1F-9657-236F97456735}"/>
              </a:ext>
            </a:extLst>
          </p:cNvPr>
          <p:cNvGrpSpPr/>
          <p:nvPr/>
        </p:nvGrpSpPr>
        <p:grpSpPr>
          <a:xfrm>
            <a:off x="9722005" y="2925822"/>
            <a:ext cx="1514796" cy="1979841"/>
            <a:chOff x="9722005" y="2925822"/>
            <a:chExt cx="1514796" cy="1979841"/>
          </a:xfrm>
        </p:grpSpPr>
        <p:sp>
          <p:nvSpPr>
            <p:cNvPr id="16" name="Star: 5 Points 15">
              <a:extLst>
                <a:ext uri="{FF2B5EF4-FFF2-40B4-BE49-F238E27FC236}">
                  <a16:creationId xmlns:a16="http://schemas.microsoft.com/office/drawing/2014/main" id="{C4BEC245-7198-4E43-8566-57A57151DF2B}"/>
                </a:ext>
              </a:extLst>
            </p:cNvPr>
            <p:cNvSpPr/>
            <p:nvPr/>
          </p:nvSpPr>
          <p:spPr>
            <a:xfrm>
              <a:off x="9722005" y="3163076"/>
              <a:ext cx="683222" cy="5938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F78A7DF-673B-4690-B884-F3CEFDC53EF4}"/>
                </a:ext>
              </a:extLst>
            </p:cNvPr>
            <p:cNvSpPr/>
            <p:nvPr/>
          </p:nvSpPr>
          <p:spPr>
            <a:xfrm>
              <a:off x="11009383" y="4205268"/>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98C1083-6D6B-4AF1-8998-4AD0B2A377E2}"/>
                </a:ext>
              </a:extLst>
            </p:cNvPr>
            <p:cNvSpPr/>
            <p:nvPr/>
          </p:nvSpPr>
          <p:spPr>
            <a:xfrm>
              <a:off x="10666290" y="4516376"/>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A204912-72EB-47E3-ABE4-B4B432A6A962}"/>
                </a:ext>
              </a:extLst>
            </p:cNvPr>
            <p:cNvSpPr/>
            <p:nvPr/>
          </p:nvSpPr>
          <p:spPr>
            <a:xfrm>
              <a:off x="11055011" y="4723873"/>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951A29DF-1290-4AEB-BA59-1526DEB206A6}"/>
                </a:ext>
              </a:extLst>
            </p:cNvPr>
            <p:cNvGrpSpPr/>
            <p:nvPr/>
          </p:nvGrpSpPr>
          <p:grpSpPr>
            <a:xfrm>
              <a:off x="10348009" y="2925822"/>
              <a:ext cx="789094" cy="1707935"/>
              <a:chOff x="7355604" y="3217112"/>
              <a:chExt cx="789094" cy="1707935"/>
            </a:xfrm>
          </p:grpSpPr>
          <p:cxnSp>
            <p:nvCxnSpPr>
              <p:cNvPr id="52" name="Straight Arrow Connector 51">
                <a:extLst>
                  <a:ext uri="{FF2B5EF4-FFF2-40B4-BE49-F238E27FC236}">
                    <a16:creationId xmlns:a16="http://schemas.microsoft.com/office/drawing/2014/main" id="{200D6219-A79E-4119-B218-EE8CF9F4EB11}"/>
                  </a:ext>
                </a:extLst>
              </p:cNvPr>
              <p:cNvCxnSpPr>
                <a:cxnSpLocks/>
              </p:cNvCxnSpPr>
              <p:nvPr/>
            </p:nvCxnSpPr>
            <p:spPr>
              <a:xfrm flipV="1">
                <a:off x="7355604" y="3217112"/>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DA9219E-A823-4D8C-9694-7981E79D467D}"/>
                  </a:ext>
                </a:extLst>
              </p:cNvPr>
              <p:cNvCxnSpPr>
                <a:cxnSpLocks/>
              </p:cNvCxnSpPr>
              <p:nvPr/>
            </p:nvCxnSpPr>
            <p:spPr>
              <a:xfrm flipH="1" flipV="1">
                <a:off x="7355604" y="4146223"/>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395FA42-94D0-4DC6-87B9-6835483A173B}"/>
                  </a:ext>
                </a:extLst>
              </p:cNvPr>
              <p:cNvCxnSpPr>
                <a:cxnSpLocks/>
              </p:cNvCxnSpPr>
              <p:nvPr/>
            </p:nvCxnSpPr>
            <p:spPr>
              <a:xfrm flipH="1" flipV="1">
                <a:off x="8109230" y="4771485"/>
                <a:ext cx="35468" cy="153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EAB283-3664-42BF-8AEA-7399E26094C7}"/>
                  </a:ext>
                </a:extLst>
              </p:cNvPr>
              <p:cNvCxnSpPr>
                <a:cxnSpLocks/>
              </p:cNvCxnSpPr>
              <p:nvPr/>
            </p:nvCxnSpPr>
            <p:spPr>
              <a:xfrm flipV="1">
                <a:off x="7903556" y="4683401"/>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58" name="Arrow: Right 57">
            <a:extLst>
              <a:ext uri="{FF2B5EF4-FFF2-40B4-BE49-F238E27FC236}">
                <a16:creationId xmlns:a16="http://schemas.microsoft.com/office/drawing/2014/main" id="{6BE2A51B-66B9-4EEB-BA2F-B76F196FFAC4}"/>
              </a:ext>
            </a:extLst>
          </p:cNvPr>
          <p:cNvSpPr/>
          <p:nvPr/>
        </p:nvSpPr>
        <p:spPr>
          <a:xfrm>
            <a:off x="8598446" y="2626464"/>
            <a:ext cx="1823253" cy="3312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2B3DE1A3-E94A-43F9-A84C-E4C0DAFC7F64}"/>
              </a:ext>
            </a:extLst>
          </p:cNvPr>
          <p:cNvCxnSpPr/>
          <p:nvPr/>
        </p:nvCxnSpPr>
        <p:spPr>
          <a:xfrm>
            <a:off x="7523441" y="4134252"/>
            <a:ext cx="2824568"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63" name="Content Placeholder 2">
            <a:extLst>
              <a:ext uri="{FF2B5EF4-FFF2-40B4-BE49-F238E27FC236}">
                <a16:creationId xmlns:a16="http://schemas.microsoft.com/office/drawing/2014/main" id="{ACBA57A7-62E2-4BE0-B682-BCD59ADFFA0E}"/>
              </a:ext>
            </a:extLst>
          </p:cNvPr>
          <p:cNvSpPr>
            <a:spLocks noGrp="1"/>
          </p:cNvSpPr>
          <p:nvPr>
            <p:ph idx="1"/>
          </p:nvPr>
        </p:nvSpPr>
        <p:spPr>
          <a:xfrm>
            <a:off x="222454" y="295489"/>
            <a:ext cx="6169137" cy="6231771"/>
          </a:xfrm>
        </p:spPr>
        <p:txBody>
          <a:bodyPr>
            <a:normAutofit/>
          </a:bodyPr>
          <a:lstStyle/>
          <a:p>
            <a:r>
              <a:rPr lang="en-US" dirty="0"/>
              <a:t>The formal system is made “crisp” by </a:t>
            </a:r>
            <a:r>
              <a:rPr lang="en-US" b="1" dirty="0"/>
              <a:t>leaving out </a:t>
            </a:r>
            <a:r>
              <a:rPr lang="en-US" dirty="0"/>
              <a:t>the parts that are fuzzy, therefore the formal system is not a perfect representation</a:t>
            </a:r>
          </a:p>
          <a:p>
            <a:pPr lvl="1"/>
            <a:r>
              <a:rPr lang="en-US" dirty="0"/>
              <a:t>E.g. real numbers are “less faithful” than finite precision measurements because they assume precision can be improved indefinitely</a:t>
            </a:r>
          </a:p>
          <a:p>
            <a:r>
              <a:rPr lang="en-US" dirty="0"/>
              <a:t>We know what the formal objects represent because we start from the informal physical definition</a:t>
            </a:r>
          </a:p>
          <a:p>
            <a:pPr lvl="1"/>
            <a:r>
              <a:rPr lang="en-US" dirty="0"/>
              <a:t>Meaning cannot be simply sprinkled on top of a mathematical framework later with an “interpretation” as the map between math and physics is many-to-many</a:t>
            </a:r>
          </a:p>
          <a:p>
            <a:pPr lvl="1"/>
            <a:endParaRPr lang="en-US" dirty="0"/>
          </a:p>
        </p:txBody>
      </p:sp>
      <p:cxnSp>
        <p:nvCxnSpPr>
          <p:cNvPr id="68" name="Straight Arrow Connector 67">
            <a:extLst>
              <a:ext uri="{FF2B5EF4-FFF2-40B4-BE49-F238E27FC236}">
                <a16:creationId xmlns:a16="http://schemas.microsoft.com/office/drawing/2014/main" id="{5E9F463A-DE31-4C48-8FFF-56D91D6703E0}"/>
              </a:ext>
            </a:extLst>
          </p:cNvPr>
          <p:cNvCxnSpPr/>
          <p:nvPr/>
        </p:nvCxnSpPr>
        <p:spPr>
          <a:xfrm>
            <a:off x="7550361" y="3579778"/>
            <a:ext cx="2070294"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9" name="Straight Arrow Connector 68">
            <a:extLst>
              <a:ext uri="{FF2B5EF4-FFF2-40B4-BE49-F238E27FC236}">
                <a16:creationId xmlns:a16="http://schemas.microsoft.com/office/drawing/2014/main" id="{36369273-5033-4BFD-8102-E08AEEC8BBC9}"/>
              </a:ext>
            </a:extLst>
          </p:cNvPr>
          <p:cNvCxnSpPr>
            <a:cxnSpLocks/>
          </p:cNvCxnSpPr>
          <p:nvPr/>
        </p:nvCxnSpPr>
        <p:spPr>
          <a:xfrm>
            <a:off x="8333029" y="4820052"/>
            <a:ext cx="2515051"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4" name="Footer Placeholder 3">
            <a:extLst>
              <a:ext uri="{FF2B5EF4-FFF2-40B4-BE49-F238E27FC236}">
                <a16:creationId xmlns:a16="http://schemas.microsoft.com/office/drawing/2014/main" id="{F3EA9758-649E-4015-B427-513FCD156101}"/>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C5F2E217-8BB3-401C-A7AC-3C01A31D1386}"/>
              </a:ext>
            </a:extLst>
          </p:cNvPr>
          <p:cNvSpPr>
            <a:spLocks noGrp="1"/>
          </p:cNvSpPr>
          <p:nvPr>
            <p:ph type="sldNum" sz="quarter" idx="13"/>
          </p:nvPr>
        </p:nvSpPr>
        <p:spPr/>
        <p:txBody>
          <a:bodyPr/>
          <a:lstStyle/>
          <a:p>
            <a:fld id="{F47845EA-7733-40EE-B074-20032348B727}" type="slidenum">
              <a:rPr lang="en-US" smtClean="0"/>
              <a:t>10</a:t>
            </a:fld>
            <a:endParaRPr lang="en-US"/>
          </a:p>
        </p:txBody>
      </p:sp>
    </p:spTree>
    <p:extLst>
      <p:ext uri="{BB962C8B-B14F-4D97-AF65-F5344CB8AC3E}">
        <p14:creationId xmlns:p14="http://schemas.microsoft.com/office/powerpoint/2010/main" val="115285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587B-BEB8-480F-808B-2A32D898FFF6}"/>
              </a:ext>
            </a:extLst>
          </p:cNvPr>
          <p:cNvSpPr>
            <a:spLocks noGrp="1"/>
          </p:cNvSpPr>
          <p:nvPr>
            <p:ph type="title"/>
          </p:nvPr>
        </p:nvSpPr>
        <p:spPr/>
        <p:txBody>
          <a:bodyPr/>
          <a:lstStyle/>
          <a:p>
            <a:r>
              <a:rPr lang="en-US" dirty="0"/>
              <a:t>Invariant distribution over random variables</a:t>
            </a:r>
          </a:p>
        </p:txBody>
      </p:sp>
      <p:grpSp>
        <p:nvGrpSpPr>
          <p:cNvPr id="61" name="Group 60">
            <a:extLst>
              <a:ext uri="{FF2B5EF4-FFF2-40B4-BE49-F238E27FC236}">
                <a16:creationId xmlns:a16="http://schemas.microsoft.com/office/drawing/2014/main" id="{CEFFC7A4-6F8D-4AAE-85D3-B540B80404C5}"/>
              </a:ext>
            </a:extLst>
          </p:cNvPr>
          <p:cNvGrpSpPr/>
          <p:nvPr/>
        </p:nvGrpSpPr>
        <p:grpSpPr>
          <a:xfrm>
            <a:off x="408374" y="1234454"/>
            <a:ext cx="1775533" cy="1519004"/>
            <a:chOff x="568172" y="1455938"/>
            <a:chExt cx="1775533" cy="1519004"/>
          </a:xfrm>
        </p:grpSpPr>
        <p:cxnSp>
          <p:nvCxnSpPr>
            <p:cNvPr id="5" name="Straight Arrow Connector 4">
              <a:extLst>
                <a:ext uri="{FF2B5EF4-FFF2-40B4-BE49-F238E27FC236}">
                  <a16:creationId xmlns:a16="http://schemas.microsoft.com/office/drawing/2014/main" id="{18815B35-0E0E-4361-9C74-4815826371D9}"/>
                </a:ext>
              </a:extLst>
            </p:cNvPr>
            <p:cNvCxnSpPr/>
            <p:nvPr/>
          </p:nvCxnSpPr>
          <p:spPr>
            <a:xfrm flipV="1">
              <a:off x="1455938" y="2503503"/>
              <a:ext cx="887767" cy="346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B1D8F0-BAED-44EE-B345-30CC1DE3E3F5}"/>
                </a:ext>
              </a:extLst>
            </p:cNvPr>
            <p:cNvCxnSpPr>
              <a:cxnSpLocks/>
            </p:cNvCxnSpPr>
            <p:nvPr/>
          </p:nvCxnSpPr>
          <p:spPr>
            <a:xfrm flipH="1" flipV="1">
              <a:off x="568172" y="2148396"/>
              <a:ext cx="887765" cy="7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552D6459-8574-4DC8-B215-AD01EA391B55}"/>
                </a:ext>
              </a:extLst>
            </p:cNvPr>
            <p:cNvSpPr/>
            <p:nvPr/>
          </p:nvSpPr>
          <p:spPr>
            <a:xfrm>
              <a:off x="581487" y="1455938"/>
              <a:ext cx="1748901" cy="1047565"/>
            </a:xfrm>
            <a:custGeom>
              <a:avLst/>
              <a:gdLst>
                <a:gd name="connsiteX0" fmla="*/ 896645 w 1748901"/>
                <a:gd name="connsiteY0" fmla="*/ 1047565 h 1047565"/>
                <a:gd name="connsiteX1" fmla="*/ 1748901 w 1748901"/>
                <a:gd name="connsiteY1" fmla="*/ 701336 h 1047565"/>
                <a:gd name="connsiteX2" fmla="*/ 870012 w 1748901"/>
                <a:gd name="connsiteY2" fmla="*/ 0 h 1047565"/>
                <a:gd name="connsiteX3" fmla="*/ 0 w 1748901"/>
                <a:gd name="connsiteY3" fmla="*/ 346229 h 1047565"/>
                <a:gd name="connsiteX4" fmla="*/ 896645 w 1748901"/>
                <a:gd name="connsiteY4" fmla="*/ 1047565 h 1047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901" h="1047565">
                  <a:moveTo>
                    <a:pt x="896645" y="1047565"/>
                  </a:moveTo>
                  <a:lnTo>
                    <a:pt x="1748901" y="701336"/>
                  </a:lnTo>
                  <a:lnTo>
                    <a:pt x="870012" y="0"/>
                  </a:lnTo>
                  <a:lnTo>
                    <a:pt x="0" y="346229"/>
                  </a:lnTo>
                  <a:lnTo>
                    <a:pt x="896645" y="104756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9978B93-0A11-4F53-AE5C-D7B682381048}"/>
                    </a:ext>
                  </a:extLst>
                </p:cNvPr>
                <p:cNvSpPr txBox="1"/>
                <p:nvPr/>
              </p:nvSpPr>
              <p:spPr>
                <a:xfrm>
                  <a:off x="1893164" y="2605610"/>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25" name="TextBox 24">
                  <a:extLst>
                    <a:ext uri="{FF2B5EF4-FFF2-40B4-BE49-F238E27FC236}">
                      <a16:creationId xmlns:a16="http://schemas.microsoft.com/office/drawing/2014/main" id="{09978B93-0A11-4F53-AE5C-D7B682381048}"/>
                    </a:ext>
                  </a:extLst>
                </p:cNvPr>
                <p:cNvSpPr txBox="1">
                  <a:spLocks noRot="1" noChangeAspect="1" noMove="1" noResize="1" noEditPoints="1" noAdjustHandles="1" noChangeArrowheads="1" noChangeShapeType="1" noTextEdit="1"/>
                </p:cNvSpPr>
                <p:nvPr/>
              </p:nvSpPr>
              <p:spPr>
                <a:xfrm>
                  <a:off x="1893164" y="2605610"/>
                  <a:ext cx="392287"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26551C7-859C-4A96-8A7D-895F26E32A8C}"/>
                    </a:ext>
                  </a:extLst>
                </p:cNvPr>
                <p:cNvSpPr txBox="1"/>
                <p:nvPr/>
              </p:nvSpPr>
              <p:spPr>
                <a:xfrm>
                  <a:off x="636043" y="2416206"/>
                  <a:ext cx="3826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26" name="TextBox 25">
                  <a:extLst>
                    <a:ext uri="{FF2B5EF4-FFF2-40B4-BE49-F238E27FC236}">
                      <a16:creationId xmlns:a16="http://schemas.microsoft.com/office/drawing/2014/main" id="{626551C7-859C-4A96-8A7D-895F26E32A8C}"/>
                    </a:ext>
                  </a:extLst>
                </p:cNvPr>
                <p:cNvSpPr txBox="1">
                  <a:spLocks noRot="1" noChangeAspect="1" noMove="1" noResize="1" noEditPoints="1" noAdjustHandles="1" noChangeArrowheads="1" noChangeShapeType="1" noTextEdit="1"/>
                </p:cNvSpPr>
                <p:nvPr/>
              </p:nvSpPr>
              <p:spPr>
                <a:xfrm>
                  <a:off x="636043" y="2416206"/>
                  <a:ext cx="382669" cy="369332"/>
                </a:xfrm>
                <a:prstGeom prst="rect">
                  <a:avLst/>
                </a:prstGeom>
                <a:blipFill>
                  <a:blip r:embed="rId14"/>
                  <a:stretch>
                    <a:fillRect/>
                  </a:stretch>
                </a:blipFill>
              </p:spPr>
              <p:txBody>
                <a:bodyPr/>
                <a:lstStyle/>
                <a:p>
                  <a:r>
                    <a:rPr lang="en-US">
                      <a:noFill/>
                    </a:rPr>
                    <a:t> </a:t>
                  </a:r>
                </a:p>
              </p:txBody>
            </p:sp>
          </mc:Fallback>
        </mc:AlternateContent>
      </p:grpSp>
      <p:sp>
        <p:nvSpPr>
          <p:cNvPr id="27" name="TextBox 26">
            <a:extLst>
              <a:ext uri="{FF2B5EF4-FFF2-40B4-BE49-F238E27FC236}">
                <a16:creationId xmlns:a16="http://schemas.microsoft.com/office/drawing/2014/main" id="{76FF770D-B1C2-4F0D-B0CE-0946C91A3160}"/>
              </a:ext>
            </a:extLst>
          </p:cNvPr>
          <p:cNvSpPr txBox="1"/>
          <p:nvPr/>
        </p:nvSpPr>
        <p:spPr>
          <a:xfrm>
            <a:off x="2380420" y="1068369"/>
            <a:ext cx="4303871" cy="1477328"/>
          </a:xfrm>
          <a:prstGeom prst="rect">
            <a:avLst/>
          </a:prstGeom>
          <a:noFill/>
        </p:spPr>
        <p:txBody>
          <a:bodyPr wrap="none" rtlCol="0">
            <a:spAutoFit/>
          </a:bodyPr>
          <a:lstStyle/>
          <a:p>
            <a:r>
              <a:rPr lang="en-US" dirty="0"/>
              <a:t>State of the fragments is unknowable</a:t>
            </a:r>
          </a:p>
          <a:p>
            <a:pPr>
              <a:lnSpc>
                <a:spcPct val="150000"/>
              </a:lnSpc>
            </a:pPr>
            <a:r>
              <a:rPr lang="en-US" dirty="0"/>
              <a:t>Defined by “internal” random variables</a:t>
            </a:r>
            <a:br>
              <a:rPr lang="en-US" dirty="0"/>
            </a:br>
            <a:r>
              <a:rPr lang="en-US" dirty="0"/>
              <a:t>Still needs invariant distributions</a:t>
            </a:r>
          </a:p>
          <a:p>
            <a:r>
              <a:rPr lang="en-US" dirty="0"/>
              <a:t>which we take to be uniform (homogeneity)</a:t>
            </a:r>
          </a:p>
        </p:txBody>
      </p:sp>
      <p:grpSp>
        <p:nvGrpSpPr>
          <p:cNvPr id="64" name="Group 63">
            <a:extLst>
              <a:ext uri="{FF2B5EF4-FFF2-40B4-BE49-F238E27FC236}">
                <a16:creationId xmlns:a16="http://schemas.microsoft.com/office/drawing/2014/main" id="{4153E989-33AF-4280-87E1-3A6852EC2D47}"/>
              </a:ext>
            </a:extLst>
          </p:cNvPr>
          <p:cNvGrpSpPr/>
          <p:nvPr/>
        </p:nvGrpSpPr>
        <p:grpSpPr>
          <a:xfrm>
            <a:off x="6226001" y="3223465"/>
            <a:ext cx="1682853" cy="2049319"/>
            <a:chOff x="6784305" y="1713555"/>
            <a:chExt cx="1682853" cy="2049319"/>
          </a:xfrm>
        </p:grpSpPr>
        <p:sp>
          <p:nvSpPr>
            <p:cNvPr id="30" name="Freeform: Shape 29">
              <a:extLst>
                <a:ext uri="{FF2B5EF4-FFF2-40B4-BE49-F238E27FC236}">
                  <a16:creationId xmlns:a16="http://schemas.microsoft.com/office/drawing/2014/main" id="{1951F4A8-FED7-4D37-BD24-DAED6F88871D}"/>
                </a:ext>
              </a:extLst>
            </p:cNvPr>
            <p:cNvSpPr/>
            <p:nvPr/>
          </p:nvSpPr>
          <p:spPr>
            <a:xfrm rot="1950531">
              <a:off x="6898162" y="1713555"/>
              <a:ext cx="1568996" cy="1307570"/>
            </a:xfrm>
            <a:custGeom>
              <a:avLst/>
              <a:gdLst>
                <a:gd name="connsiteX0" fmla="*/ 896645 w 1748901"/>
                <a:gd name="connsiteY0" fmla="*/ 1047565 h 1047565"/>
                <a:gd name="connsiteX1" fmla="*/ 1748901 w 1748901"/>
                <a:gd name="connsiteY1" fmla="*/ 701336 h 1047565"/>
                <a:gd name="connsiteX2" fmla="*/ 870012 w 1748901"/>
                <a:gd name="connsiteY2" fmla="*/ 0 h 1047565"/>
                <a:gd name="connsiteX3" fmla="*/ 0 w 1748901"/>
                <a:gd name="connsiteY3" fmla="*/ 346229 h 1047565"/>
                <a:gd name="connsiteX4" fmla="*/ 896645 w 1748901"/>
                <a:gd name="connsiteY4" fmla="*/ 1047565 h 1047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901" h="1047565">
                  <a:moveTo>
                    <a:pt x="896645" y="1047565"/>
                  </a:moveTo>
                  <a:lnTo>
                    <a:pt x="1748901" y="701336"/>
                  </a:lnTo>
                  <a:lnTo>
                    <a:pt x="870012" y="0"/>
                  </a:lnTo>
                  <a:lnTo>
                    <a:pt x="0" y="346229"/>
                  </a:lnTo>
                  <a:lnTo>
                    <a:pt x="896645" y="104756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grpSp>
          <p:nvGrpSpPr>
            <p:cNvPr id="62" name="Group 61">
              <a:extLst>
                <a:ext uri="{FF2B5EF4-FFF2-40B4-BE49-F238E27FC236}">
                  <a16:creationId xmlns:a16="http://schemas.microsoft.com/office/drawing/2014/main" id="{959C5450-B495-49F3-A066-9FA2E2F49859}"/>
                </a:ext>
              </a:extLst>
            </p:cNvPr>
            <p:cNvGrpSpPr/>
            <p:nvPr/>
          </p:nvGrpSpPr>
          <p:grpSpPr>
            <a:xfrm>
              <a:off x="6784305" y="2279975"/>
              <a:ext cx="1348988" cy="1482899"/>
              <a:chOff x="6784305" y="2279975"/>
              <a:chExt cx="1348988" cy="1482899"/>
            </a:xfrm>
          </p:grpSpPr>
          <p:cxnSp>
            <p:nvCxnSpPr>
              <p:cNvPr id="28" name="Straight Arrow Connector 27">
                <a:extLst>
                  <a:ext uri="{FF2B5EF4-FFF2-40B4-BE49-F238E27FC236}">
                    <a16:creationId xmlns:a16="http://schemas.microsoft.com/office/drawing/2014/main" id="{962A3D58-CB02-419F-B71A-08C294526113}"/>
                  </a:ext>
                </a:extLst>
              </p:cNvPr>
              <p:cNvCxnSpPr>
                <a:cxnSpLocks/>
              </p:cNvCxnSpPr>
              <p:nvPr/>
            </p:nvCxnSpPr>
            <p:spPr>
              <a:xfrm rot="1950531" flipV="1">
                <a:off x="7336849" y="3116526"/>
                <a:ext cx="796444" cy="432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202A96-F804-43EB-90BD-DEA128F989BF}"/>
                  </a:ext>
                </a:extLst>
              </p:cNvPr>
              <p:cNvCxnSpPr>
                <a:cxnSpLocks/>
              </p:cNvCxnSpPr>
              <p:nvPr/>
            </p:nvCxnSpPr>
            <p:spPr>
              <a:xfrm rot="1950531" flipH="1" flipV="1">
                <a:off x="6784305" y="2279975"/>
                <a:ext cx="796444" cy="875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C9331D7-55CE-48EA-9515-08EA28182F30}"/>
                      </a:ext>
                    </a:extLst>
                  </p:cNvPr>
                  <p:cNvSpPr txBox="1"/>
                  <p:nvPr/>
                </p:nvSpPr>
                <p:spPr>
                  <a:xfrm>
                    <a:off x="7486516" y="3386104"/>
                    <a:ext cx="392287"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m:oMathPara>
                    </a14:m>
                    <a:endParaRPr lang="en-US" dirty="0"/>
                  </a:p>
                </p:txBody>
              </p:sp>
            </mc:Choice>
            <mc:Fallback xmlns="">
              <p:sp>
                <p:nvSpPr>
                  <p:cNvPr id="31" name="TextBox 30">
                    <a:extLst>
                      <a:ext uri="{FF2B5EF4-FFF2-40B4-BE49-F238E27FC236}">
                        <a16:creationId xmlns:a16="http://schemas.microsoft.com/office/drawing/2014/main" id="{DC9331D7-55CE-48EA-9515-08EA28182F30}"/>
                      </a:ext>
                    </a:extLst>
                  </p:cNvPr>
                  <p:cNvSpPr txBox="1">
                    <a:spLocks noRot="1" noChangeAspect="1" noMove="1" noResize="1" noEditPoints="1" noAdjustHandles="1" noChangeArrowheads="1" noChangeShapeType="1" noTextEdit="1"/>
                  </p:cNvSpPr>
                  <p:nvPr/>
                </p:nvSpPr>
                <p:spPr>
                  <a:xfrm>
                    <a:off x="7486516" y="3386104"/>
                    <a:ext cx="392287" cy="376770"/>
                  </a:xfrm>
                  <a:prstGeom prst="rect">
                    <a:avLst/>
                  </a:prstGeom>
                  <a:blipFill>
                    <a:blip r:embed="rId15"/>
                    <a:stretch>
                      <a:fillRect t="-1639" r="-1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616CBE3-635F-47FB-9B0F-1282FDE2123C}"/>
                      </a:ext>
                    </a:extLst>
                  </p:cNvPr>
                  <p:cNvSpPr txBox="1"/>
                  <p:nvPr/>
                </p:nvSpPr>
                <p:spPr>
                  <a:xfrm>
                    <a:off x="6799858" y="2539747"/>
                    <a:ext cx="382669" cy="3767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m:oMathPara>
                    </a14:m>
                    <a:endParaRPr lang="en-US" dirty="0"/>
                  </a:p>
                </p:txBody>
              </p:sp>
            </mc:Choice>
            <mc:Fallback xmlns="">
              <p:sp>
                <p:nvSpPr>
                  <p:cNvPr id="32" name="TextBox 31">
                    <a:extLst>
                      <a:ext uri="{FF2B5EF4-FFF2-40B4-BE49-F238E27FC236}">
                        <a16:creationId xmlns:a16="http://schemas.microsoft.com/office/drawing/2014/main" id="{2616CBE3-635F-47FB-9B0F-1282FDE2123C}"/>
                      </a:ext>
                    </a:extLst>
                  </p:cNvPr>
                  <p:cNvSpPr txBox="1">
                    <a:spLocks noRot="1" noChangeAspect="1" noMove="1" noResize="1" noEditPoints="1" noAdjustHandles="1" noChangeArrowheads="1" noChangeShapeType="1" noTextEdit="1"/>
                  </p:cNvSpPr>
                  <p:nvPr/>
                </p:nvSpPr>
                <p:spPr>
                  <a:xfrm>
                    <a:off x="6799858" y="2539747"/>
                    <a:ext cx="382669" cy="376770"/>
                  </a:xfrm>
                  <a:prstGeom prst="rect">
                    <a:avLst/>
                  </a:prstGeom>
                  <a:blipFill>
                    <a:blip r:embed="rId16"/>
                    <a:stretch>
                      <a:fillRect t="-1639" r="-9677"/>
                    </a:stretch>
                  </a:blipFill>
                </p:spPr>
                <p:txBody>
                  <a:bodyPr/>
                  <a:lstStyle/>
                  <a:p>
                    <a:r>
                      <a:rPr lang="en-US">
                        <a:noFill/>
                      </a:rPr>
                      <a:t> </a:t>
                    </a:r>
                  </a:p>
                </p:txBody>
              </p:sp>
            </mc:Fallback>
          </mc:AlternateContent>
        </p:grpSp>
      </p:grpSp>
      <p:sp>
        <p:nvSpPr>
          <p:cNvPr id="36" name="TextBox 35">
            <a:extLst>
              <a:ext uri="{FF2B5EF4-FFF2-40B4-BE49-F238E27FC236}">
                <a16:creationId xmlns:a16="http://schemas.microsoft.com/office/drawing/2014/main" id="{2164E295-71EB-412A-8336-EFFE5EAC0B7F}"/>
              </a:ext>
            </a:extLst>
          </p:cNvPr>
          <p:cNvSpPr txBox="1"/>
          <p:nvPr/>
        </p:nvSpPr>
        <p:spPr>
          <a:xfrm>
            <a:off x="8098594" y="3196638"/>
            <a:ext cx="3938075" cy="923330"/>
          </a:xfrm>
          <a:prstGeom prst="rect">
            <a:avLst/>
          </a:prstGeom>
          <a:noFill/>
        </p:spPr>
        <p:txBody>
          <a:bodyPr wrap="square" rtlCol="0">
            <a:spAutoFit/>
          </a:bodyPr>
          <a:lstStyle/>
          <a:p>
            <a:r>
              <a:rPr lang="en-US" dirty="0"/>
              <a:t>Only significant “internal” changes are those that change the integral (i.e. variance and covariance)</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2574BC8-83ED-49BA-9D37-7DF4CE371A27}"/>
                  </a:ext>
                </a:extLst>
              </p:cNvPr>
              <p:cNvSpPr txBox="1"/>
              <p:nvPr/>
            </p:nvSpPr>
            <p:spPr>
              <a:xfrm>
                <a:off x="9104446" y="4369924"/>
                <a:ext cx="1685974" cy="6612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m:rPr>
                              <m:sty m:val="p"/>
                            </m:rPr>
                            <a:rPr lang="en-US" b="0" i="1" smtClean="0">
                              <a:latin typeface="Cambria Math" panose="02040503050406030204" pitchFamily="18" charset="0"/>
                            </a:rPr>
                            <m:t>X</m:t>
                          </m:r>
                        </m:e>
                      </m:acc>
                      <m:r>
                        <a:rPr lang="en-US" b="0" i="1" smtClean="0">
                          <a:latin typeface="Cambria Math" panose="02040503050406030204" pitchFamily="18" charset="0"/>
                        </a:rPr>
                        <m:t>=</m:t>
                      </m:r>
                      <m:r>
                        <a:rPr lang="en-US" b="0" i="1" smtClean="0">
                          <a:latin typeface="Cambria Math" panose="02040503050406030204" pitchFamily="18" charset="0"/>
                        </a:rPr>
                        <m:t>𝑎𝑋</m:t>
                      </m:r>
                      <m:r>
                        <a:rPr lang="en-US" b="0" i="1" smtClean="0">
                          <a:latin typeface="Cambria Math" panose="02040503050406030204" pitchFamily="18" charset="0"/>
                        </a:rPr>
                        <m:t>+</m:t>
                      </m:r>
                      <m:r>
                        <a:rPr lang="en-US" b="0" i="1" smtClean="0">
                          <a:latin typeface="Cambria Math" panose="02040503050406030204" pitchFamily="18" charset="0"/>
                        </a:rPr>
                        <m:t>𝑏𝑌</m:t>
                      </m:r>
                    </m:oMath>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𝑏𝑋</m:t>
                      </m:r>
                      <m:r>
                        <a:rPr lang="en-US" b="0" i="1" smtClean="0">
                          <a:latin typeface="Cambria Math" panose="02040503050406030204" pitchFamily="18" charset="0"/>
                        </a:rPr>
                        <m:t>+</m:t>
                      </m:r>
                      <m:r>
                        <a:rPr lang="en-US" b="0" i="1" smtClean="0">
                          <a:latin typeface="Cambria Math" panose="02040503050406030204" pitchFamily="18" charset="0"/>
                        </a:rPr>
                        <m:t>𝑎𝑌</m:t>
                      </m:r>
                    </m:oMath>
                  </m:oMathPara>
                </a14:m>
                <a:endParaRPr lang="en-US" dirty="0"/>
              </a:p>
            </p:txBody>
          </p:sp>
        </mc:Choice>
        <mc:Fallback xmlns="">
          <p:sp>
            <p:nvSpPr>
              <p:cNvPr id="42" name="TextBox 41">
                <a:extLst>
                  <a:ext uri="{FF2B5EF4-FFF2-40B4-BE49-F238E27FC236}">
                    <a16:creationId xmlns:a16="http://schemas.microsoft.com/office/drawing/2014/main" id="{32574BC8-83ED-49BA-9D37-7DF4CE371A27}"/>
                  </a:ext>
                </a:extLst>
              </p:cNvPr>
              <p:cNvSpPr txBox="1">
                <a:spLocks noRot="1" noChangeAspect="1" noMove="1" noResize="1" noEditPoints="1" noAdjustHandles="1" noChangeArrowheads="1" noChangeShapeType="1" noTextEdit="1"/>
              </p:cNvSpPr>
              <p:nvPr/>
            </p:nvSpPr>
            <p:spPr>
              <a:xfrm>
                <a:off x="9104446" y="4369924"/>
                <a:ext cx="1685974" cy="661207"/>
              </a:xfrm>
              <a:prstGeom prst="rect">
                <a:avLst/>
              </a:prstGeom>
              <a:blipFill>
                <a:blip r:embed="rId17"/>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396FB271-F78B-4188-BEB8-7215E697F5F3}"/>
              </a:ext>
            </a:extLst>
          </p:cNvPr>
          <p:cNvSpPr txBox="1"/>
          <p:nvPr/>
        </p:nvSpPr>
        <p:spPr>
          <a:xfrm>
            <a:off x="8832192" y="1421982"/>
            <a:ext cx="2951434" cy="923330"/>
          </a:xfrm>
          <a:prstGeom prst="rect">
            <a:avLst/>
          </a:prstGeom>
          <a:noFill/>
        </p:spPr>
        <p:txBody>
          <a:bodyPr wrap="square" rtlCol="0">
            <a:spAutoFit/>
          </a:bodyPr>
          <a:lstStyle/>
          <a:p>
            <a:pPr algn="r"/>
            <a:r>
              <a:rPr lang="en-US" dirty="0"/>
              <a:t>Transformations that break uniformity are not allowed: only linear transformations</a:t>
            </a:r>
          </a:p>
        </p:txBody>
      </p:sp>
      <p:grpSp>
        <p:nvGrpSpPr>
          <p:cNvPr id="63" name="Group 62">
            <a:extLst>
              <a:ext uri="{FF2B5EF4-FFF2-40B4-BE49-F238E27FC236}">
                <a16:creationId xmlns:a16="http://schemas.microsoft.com/office/drawing/2014/main" id="{F225551F-E626-40FE-A407-B1EAFDFD5E9D}"/>
              </a:ext>
            </a:extLst>
          </p:cNvPr>
          <p:cNvGrpSpPr/>
          <p:nvPr/>
        </p:nvGrpSpPr>
        <p:grpSpPr>
          <a:xfrm>
            <a:off x="6967388" y="1486624"/>
            <a:ext cx="1775533" cy="1529347"/>
            <a:chOff x="6865820" y="4448157"/>
            <a:chExt cx="1775533" cy="1529347"/>
          </a:xfrm>
        </p:grpSpPr>
        <p:cxnSp>
          <p:nvCxnSpPr>
            <p:cNvPr id="48" name="Straight Arrow Connector 47">
              <a:extLst>
                <a:ext uri="{FF2B5EF4-FFF2-40B4-BE49-F238E27FC236}">
                  <a16:creationId xmlns:a16="http://schemas.microsoft.com/office/drawing/2014/main" id="{7CE80A42-7EC6-4065-99B7-615E911EA333}"/>
                </a:ext>
              </a:extLst>
            </p:cNvPr>
            <p:cNvCxnSpPr/>
            <p:nvPr/>
          </p:nvCxnSpPr>
          <p:spPr>
            <a:xfrm flipV="1">
              <a:off x="7753586" y="5506065"/>
              <a:ext cx="887767" cy="346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2B001E-9BD2-4B9E-89DB-331082B2468D}"/>
                </a:ext>
              </a:extLst>
            </p:cNvPr>
            <p:cNvCxnSpPr>
              <a:cxnSpLocks/>
            </p:cNvCxnSpPr>
            <p:nvPr/>
          </p:nvCxnSpPr>
          <p:spPr>
            <a:xfrm flipH="1" flipV="1">
              <a:off x="6865820" y="5150958"/>
              <a:ext cx="887765" cy="701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F6D831AC-3E79-4218-93D0-6147203F686A}"/>
                </a:ext>
              </a:extLst>
            </p:cNvPr>
            <p:cNvSpPr/>
            <p:nvPr/>
          </p:nvSpPr>
          <p:spPr>
            <a:xfrm>
              <a:off x="6879135" y="4448157"/>
              <a:ext cx="1748901" cy="1057908"/>
            </a:xfrm>
            <a:custGeom>
              <a:avLst/>
              <a:gdLst>
                <a:gd name="connsiteX0" fmla="*/ 896645 w 1748901"/>
                <a:gd name="connsiteY0" fmla="*/ 1047565 h 1047565"/>
                <a:gd name="connsiteX1" fmla="*/ 1748901 w 1748901"/>
                <a:gd name="connsiteY1" fmla="*/ 701336 h 1047565"/>
                <a:gd name="connsiteX2" fmla="*/ 870012 w 1748901"/>
                <a:gd name="connsiteY2" fmla="*/ 0 h 1047565"/>
                <a:gd name="connsiteX3" fmla="*/ 0 w 1748901"/>
                <a:gd name="connsiteY3" fmla="*/ 346229 h 1047565"/>
                <a:gd name="connsiteX4" fmla="*/ 896645 w 1748901"/>
                <a:gd name="connsiteY4" fmla="*/ 1047565 h 1047565"/>
                <a:gd name="connsiteX0" fmla="*/ 896645 w 1748901"/>
                <a:gd name="connsiteY0" fmla="*/ 1047565 h 1047565"/>
                <a:gd name="connsiteX1" fmla="*/ 1748901 w 1748901"/>
                <a:gd name="connsiteY1" fmla="*/ 701336 h 1047565"/>
                <a:gd name="connsiteX2" fmla="*/ 870012 w 1748901"/>
                <a:gd name="connsiteY2" fmla="*/ 0 h 1047565"/>
                <a:gd name="connsiteX3" fmla="*/ 0 w 1748901"/>
                <a:gd name="connsiteY3" fmla="*/ 346229 h 1047565"/>
                <a:gd name="connsiteX4" fmla="*/ 896645 w 1748901"/>
                <a:gd name="connsiteY4" fmla="*/ 1047565 h 1047565"/>
                <a:gd name="connsiteX0" fmla="*/ 896645 w 1748901"/>
                <a:gd name="connsiteY0" fmla="*/ 1047565 h 1047565"/>
                <a:gd name="connsiteX1" fmla="*/ 1748901 w 1748901"/>
                <a:gd name="connsiteY1" fmla="*/ 701336 h 1047565"/>
                <a:gd name="connsiteX2" fmla="*/ 870012 w 1748901"/>
                <a:gd name="connsiteY2" fmla="*/ 0 h 1047565"/>
                <a:gd name="connsiteX3" fmla="*/ 0 w 1748901"/>
                <a:gd name="connsiteY3" fmla="*/ 346229 h 1047565"/>
                <a:gd name="connsiteX4" fmla="*/ 896645 w 1748901"/>
                <a:gd name="connsiteY4" fmla="*/ 1047565 h 1047565"/>
                <a:gd name="connsiteX0" fmla="*/ 896645 w 1748901"/>
                <a:gd name="connsiteY0" fmla="*/ 1047565 h 1047565"/>
                <a:gd name="connsiteX1" fmla="*/ 1748901 w 1748901"/>
                <a:gd name="connsiteY1" fmla="*/ 701336 h 1047565"/>
                <a:gd name="connsiteX2" fmla="*/ 870012 w 1748901"/>
                <a:gd name="connsiteY2" fmla="*/ 0 h 1047565"/>
                <a:gd name="connsiteX3" fmla="*/ 0 w 1748901"/>
                <a:gd name="connsiteY3" fmla="*/ 346229 h 1047565"/>
                <a:gd name="connsiteX4" fmla="*/ 896645 w 1748901"/>
                <a:gd name="connsiteY4" fmla="*/ 1047565 h 1047565"/>
                <a:gd name="connsiteX0" fmla="*/ 896645 w 1748901"/>
                <a:gd name="connsiteY0" fmla="*/ 1047565 h 1047565"/>
                <a:gd name="connsiteX1" fmla="*/ 1748901 w 1748901"/>
                <a:gd name="connsiteY1" fmla="*/ 701336 h 1047565"/>
                <a:gd name="connsiteX2" fmla="*/ 870012 w 1748901"/>
                <a:gd name="connsiteY2" fmla="*/ 0 h 1047565"/>
                <a:gd name="connsiteX3" fmla="*/ 0 w 1748901"/>
                <a:gd name="connsiteY3" fmla="*/ 346229 h 1047565"/>
                <a:gd name="connsiteX4" fmla="*/ 896645 w 1748901"/>
                <a:gd name="connsiteY4" fmla="*/ 1047565 h 1047565"/>
                <a:gd name="connsiteX0" fmla="*/ 896645 w 1748901"/>
                <a:gd name="connsiteY0" fmla="*/ 1047565 h 1047565"/>
                <a:gd name="connsiteX1" fmla="*/ 1748901 w 1748901"/>
                <a:gd name="connsiteY1" fmla="*/ 701336 h 1047565"/>
                <a:gd name="connsiteX2" fmla="*/ 870012 w 1748901"/>
                <a:gd name="connsiteY2" fmla="*/ 0 h 1047565"/>
                <a:gd name="connsiteX3" fmla="*/ 0 w 1748901"/>
                <a:gd name="connsiteY3" fmla="*/ 346229 h 1047565"/>
                <a:gd name="connsiteX4" fmla="*/ 896645 w 1748901"/>
                <a:gd name="connsiteY4" fmla="*/ 1047565 h 1047565"/>
                <a:gd name="connsiteX0" fmla="*/ 896645 w 1748901"/>
                <a:gd name="connsiteY0" fmla="*/ 1047565 h 1047565"/>
                <a:gd name="connsiteX1" fmla="*/ 1748901 w 1748901"/>
                <a:gd name="connsiteY1" fmla="*/ 701336 h 1047565"/>
                <a:gd name="connsiteX2" fmla="*/ 870012 w 1748901"/>
                <a:gd name="connsiteY2" fmla="*/ 0 h 1047565"/>
                <a:gd name="connsiteX3" fmla="*/ 0 w 1748901"/>
                <a:gd name="connsiteY3" fmla="*/ 346229 h 1047565"/>
                <a:gd name="connsiteX4" fmla="*/ 896645 w 1748901"/>
                <a:gd name="connsiteY4" fmla="*/ 1047565 h 1047565"/>
                <a:gd name="connsiteX0" fmla="*/ 896645 w 1748901"/>
                <a:gd name="connsiteY0" fmla="*/ 1056118 h 1056118"/>
                <a:gd name="connsiteX1" fmla="*/ 1748901 w 1748901"/>
                <a:gd name="connsiteY1" fmla="*/ 709889 h 1056118"/>
                <a:gd name="connsiteX2" fmla="*/ 870012 w 1748901"/>
                <a:gd name="connsiteY2" fmla="*/ 8553 h 1056118"/>
                <a:gd name="connsiteX3" fmla="*/ 0 w 1748901"/>
                <a:gd name="connsiteY3" fmla="*/ 354782 h 1056118"/>
                <a:gd name="connsiteX4" fmla="*/ 896645 w 1748901"/>
                <a:gd name="connsiteY4" fmla="*/ 1056118 h 1056118"/>
                <a:gd name="connsiteX0" fmla="*/ 896645 w 1748901"/>
                <a:gd name="connsiteY0" fmla="*/ 1057908 h 1057908"/>
                <a:gd name="connsiteX1" fmla="*/ 1748901 w 1748901"/>
                <a:gd name="connsiteY1" fmla="*/ 711679 h 1057908"/>
                <a:gd name="connsiteX2" fmla="*/ 870012 w 1748901"/>
                <a:gd name="connsiteY2" fmla="*/ 10343 h 1057908"/>
                <a:gd name="connsiteX3" fmla="*/ 0 w 1748901"/>
                <a:gd name="connsiteY3" fmla="*/ 356572 h 1057908"/>
                <a:gd name="connsiteX4" fmla="*/ 896645 w 1748901"/>
                <a:gd name="connsiteY4" fmla="*/ 1057908 h 1057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8901" h="1057908">
                  <a:moveTo>
                    <a:pt x="896645" y="1057908"/>
                  </a:moveTo>
                  <a:cubicBezTo>
                    <a:pt x="1145220" y="756067"/>
                    <a:pt x="1411550" y="667291"/>
                    <a:pt x="1748901" y="711679"/>
                  </a:cubicBezTo>
                  <a:cubicBezTo>
                    <a:pt x="1553593" y="282591"/>
                    <a:pt x="1091954" y="439431"/>
                    <a:pt x="870012" y="10343"/>
                  </a:cubicBezTo>
                  <a:cubicBezTo>
                    <a:pt x="508987" y="-51800"/>
                    <a:pt x="272249" y="179019"/>
                    <a:pt x="0" y="356572"/>
                  </a:cubicBezTo>
                  <a:cubicBezTo>
                    <a:pt x="449803" y="448308"/>
                    <a:pt x="535620" y="930661"/>
                    <a:pt x="896645" y="105790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136ECBA-0BCE-4D4E-AD8B-E66FC4C5684D}"/>
                    </a:ext>
                  </a:extLst>
                </p:cNvPr>
                <p:cNvSpPr txBox="1"/>
                <p:nvPr/>
              </p:nvSpPr>
              <p:spPr>
                <a:xfrm>
                  <a:off x="8190812" y="5608172"/>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51" name="TextBox 50">
                  <a:extLst>
                    <a:ext uri="{FF2B5EF4-FFF2-40B4-BE49-F238E27FC236}">
                      <a16:creationId xmlns:a16="http://schemas.microsoft.com/office/drawing/2014/main" id="{3136ECBA-0BCE-4D4E-AD8B-E66FC4C5684D}"/>
                    </a:ext>
                  </a:extLst>
                </p:cNvPr>
                <p:cNvSpPr txBox="1">
                  <a:spLocks noRot="1" noChangeAspect="1" noMove="1" noResize="1" noEditPoints="1" noAdjustHandles="1" noChangeArrowheads="1" noChangeShapeType="1" noTextEdit="1"/>
                </p:cNvSpPr>
                <p:nvPr/>
              </p:nvSpPr>
              <p:spPr>
                <a:xfrm>
                  <a:off x="8190812" y="5608172"/>
                  <a:ext cx="392287"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980E0ED-E704-4C7A-9B11-4EB08EEEE858}"/>
                    </a:ext>
                  </a:extLst>
                </p:cNvPr>
                <p:cNvSpPr txBox="1"/>
                <p:nvPr/>
              </p:nvSpPr>
              <p:spPr>
                <a:xfrm>
                  <a:off x="6933691" y="5418768"/>
                  <a:ext cx="3826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oMath>
                    </m:oMathPara>
                  </a14:m>
                  <a:endParaRPr lang="en-US" dirty="0"/>
                </a:p>
              </p:txBody>
            </p:sp>
          </mc:Choice>
          <mc:Fallback xmlns="">
            <p:sp>
              <p:nvSpPr>
                <p:cNvPr id="52" name="TextBox 51">
                  <a:extLst>
                    <a:ext uri="{FF2B5EF4-FFF2-40B4-BE49-F238E27FC236}">
                      <a16:creationId xmlns:a16="http://schemas.microsoft.com/office/drawing/2014/main" id="{B980E0ED-E704-4C7A-9B11-4EB08EEEE858}"/>
                    </a:ext>
                  </a:extLst>
                </p:cNvPr>
                <p:cNvSpPr txBox="1">
                  <a:spLocks noRot="1" noChangeAspect="1" noMove="1" noResize="1" noEditPoints="1" noAdjustHandles="1" noChangeArrowheads="1" noChangeShapeType="1" noTextEdit="1"/>
                </p:cNvSpPr>
                <p:nvPr/>
              </p:nvSpPr>
              <p:spPr>
                <a:xfrm>
                  <a:off x="6933691" y="5418768"/>
                  <a:ext cx="382669" cy="369332"/>
                </a:xfrm>
                <a:prstGeom prst="rect">
                  <a:avLst/>
                </a:prstGeom>
                <a:blipFill>
                  <a:blip r:embed="rId19"/>
                  <a:stretch>
                    <a:fillRect/>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721BB14B-F928-48C9-A306-BFCA6CC564C3}"/>
                </a:ext>
              </a:extLst>
            </p:cNvPr>
            <p:cNvGrpSpPr/>
            <p:nvPr/>
          </p:nvGrpSpPr>
          <p:grpSpPr>
            <a:xfrm>
              <a:off x="7197863" y="4563330"/>
              <a:ext cx="1065434" cy="1233217"/>
              <a:chOff x="9215021" y="4812476"/>
              <a:chExt cx="1065434" cy="1233217"/>
            </a:xfrm>
          </p:grpSpPr>
          <p:cxnSp>
            <p:nvCxnSpPr>
              <p:cNvPr id="54" name="Straight Connector 53">
                <a:extLst>
                  <a:ext uri="{FF2B5EF4-FFF2-40B4-BE49-F238E27FC236}">
                    <a16:creationId xmlns:a16="http://schemas.microsoft.com/office/drawing/2014/main" id="{209C70A4-7972-4A08-B61E-F4F169F6357E}"/>
                  </a:ext>
                </a:extLst>
              </p:cNvPr>
              <p:cNvCxnSpPr/>
              <p:nvPr/>
            </p:nvCxnSpPr>
            <p:spPr>
              <a:xfrm>
                <a:off x="9215021" y="4812476"/>
                <a:ext cx="1065434" cy="123321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B5B0683-DFCD-4914-A34D-0126EB2FD63D}"/>
                  </a:ext>
                </a:extLst>
              </p:cNvPr>
              <p:cNvCxnSpPr>
                <a:cxnSpLocks/>
              </p:cNvCxnSpPr>
              <p:nvPr/>
            </p:nvCxnSpPr>
            <p:spPr>
              <a:xfrm flipH="1">
                <a:off x="9215021" y="4812476"/>
                <a:ext cx="1065434" cy="123321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F4BDA3D-A03F-409B-BAFD-CC42BC94392E}"/>
                  </a:ext>
                </a:extLst>
              </p:cNvPr>
              <p:cNvSpPr txBox="1"/>
              <p:nvPr/>
            </p:nvSpPr>
            <p:spPr>
              <a:xfrm>
                <a:off x="155313" y="4134286"/>
                <a:ext cx="6136064" cy="934102"/>
              </a:xfrm>
              <a:prstGeom prst="rect">
                <a:avLst/>
              </a:prstGeom>
              <a:noFill/>
            </p:spPr>
            <p:txBody>
              <a:bodyPr wrap="square" rtlCol="0">
                <a:spAutoFit/>
              </a:bodyPr>
              <a:lstStyle/>
              <a:p>
                <a:r>
                  <a:rPr lang="en-US" dirty="0"/>
                  <a:t>Some linear transformations have no effect</a:t>
                </a:r>
                <a:br>
                  <a:rPr lang="en-US" dirty="0"/>
                </a:br>
                <a:r>
                  <a:rPr lang="en-US" dirty="0"/>
                  <a:t>Choose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such that </a:t>
                </a: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=1</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𝑌</m:t>
                        </m:r>
                      </m:sub>
                    </m:sSub>
                  </m:oMath>
                </a14:m>
                <a:r>
                  <a:rPr lang="en-US" dirty="0"/>
                  <a:t>, which means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𝜌</m:t>
                    </m:r>
                    <m:r>
                      <a:rPr lang="en-US" b="0" i="1" smtClean="0">
                        <a:latin typeface="Cambria Math" panose="02040503050406030204" pitchFamily="18" charset="0"/>
                      </a:rPr>
                      <m:t>𝑑𝑥𝑑𝑦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𝑋</m:t>
                        </m:r>
                      </m:sub>
                    </m:sSub>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𝑌</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𝑋</m:t>
                        </m:r>
                      </m:sub>
                      <m:sup>
                        <m:r>
                          <a:rPr lang="en-US" b="0" i="1" smtClean="0">
                            <a:latin typeface="Cambria Math" panose="02040503050406030204" pitchFamily="18" charset="0"/>
                          </a:rPr>
                          <m:t>2</m:t>
                        </m:r>
                      </m:sup>
                    </m:sSubSup>
                  </m:oMath>
                </a14:m>
                <a:endParaRPr lang="en-US" dirty="0"/>
              </a:p>
            </p:txBody>
          </p:sp>
        </mc:Choice>
        <mc:Fallback xmlns="">
          <p:sp>
            <p:nvSpPr>
              <p:cNvPr id="60" name="TextBox 59">
                <a:extLst>
                  <a:ext uri="{FF2B5EF4-FFF2-40B4-BE49-F238E27FC236}">
                    <a16:creationId xmlns:a16="http://schemas.microsoft.com/office/drawing/2014/main" id="{3F4BDA3D-A03F-409B-BAFD-CC42BC94392E}"/>
                  </a:ext>
                </a:extLst>
              </p:cNvPr>
              <p:cNvSpPr txBox="1">
                <a:spLocks noRot="1" noChangeAspect="1" noMove="1" noResize="1" noEditPoints="1" noAdjustHandles="1" noChangeArrowheads="1" noChangeShapeType="1" noTextEdit="1"/>
              </p:cNvSpPr>
              <p:nvPr/>
            </p:nvSpPr>
            <p:spPr>
              <a:xfrm>
                <a:off x="155313" y="4134286"/>
                <a:ext cx="6136064" cy="934102"/>
              </a:xfrm>
              <a:prstGeom prst="rect">
                <a:avLst/>
              </a:prstGeom>
              <a:blipFill>
                <a:blip r:embed="rId20"/>
                <a:stretch>
                  <a:fillRect l="-794" t="-3268" b="-7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Content Placeholder 2">
                <a:extLst>
                  <a:ext uri="{FF2B5EF4-FFF2-40B4-BE49-F238E27FC236}">
                    <a16:creationId xmlns:a16="http://schemas.microsoft.com/office/drawing/2014/main" id="{F28F692B-B374-4FEB-92FA-36D8EB4D58B2}"/>
                  </a:ext>
                </a:extLst>
              </p:cNvPr>
              <p:cNvSpPr>
                <a:spLocks noGrp="1"/>
              </p:cNvSpPr>
              <p:nvPr>
                <p:ph idx="1"/>
              </p:nvPr>
            </p:nvSpPr>
            <p:spPr>
              <a:xfrm>
                <a:off x="153257" y="5299417"/>
                <a:ext cx="11864147" cy="1362105"/>
              </a:xfrm>
            </p:spPr>
            <p:txBody>
              <a:bodyPr>
                <a:normAutofit fontScale="92500" lnSpcReduction="10000"/>
              </a:bodyPr>
              <a:lstStyle/>
              <a:p>
                <a:r>
                  <a:rPr lang="en-US" dirty="0"/>
                  <a:t>Internal transformations are identified by a complex number </a:t>
                </a:r>
                <a14:m>
                  <m:oMath xmlns:m="http://schemas.openxmlformats.org/officeDocument/2006/math">
                    <m:r>
                      <a:rPr lang="en-US" b="0" i="1" smtClean="0">
                        <a:latin typeface="Cambria Math" panose="02040503050406030204" pitchFamily="18" charset="0"/>
                      </a:rPr>
                      <m:t>𝒯</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𝚤𝑏</m:t>
                    </m:r>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𝒮</m:t>
                    </m:r>
                  </m:oMath>
                </a14:m>
                <a:endParaRPr lang="en-US" dirty="0"/>
              </a:p>
              <a:p>
                <a:pPr lvl="1"/>
                <a:r>
                  <a:rPr lang="en-US" dirty="0"/>
                  <a:t>The square modulus </a:t>
                </a:r>
                <a14:m>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𝚤𝑏</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oMath>
                </a14:m>
                <a:r>
                  <a:rPr lang="en-US" dirty="0"/>
                  <a:t> represents the change in variance and the phase represents the change in correlation as the arccosine of the Pearson correlation coefficient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𝒯</m:t>
                        </m:r>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𝚤𝑏</m:t>
                            </m:r>
                          </m:e>
                        </m:d>
                        <m:d>
                          <m:dPr>
                            <m:ctrlPr>
                              <a:rPr lang="en-US" i="1">
                                <a:latin typeface="Cambria Math" panose="02040503050406030204" pitchFamily="18" charset="0"/>
                              </a:rPr>
                            </m:ctrlPr>
                          </m:dPr>
                          <m:e>
                            <m:r>
                              <a:rPr lang="en-US" i="1">
                                <a:latin typeface="Cambria Math" panose="02040503050406030204" pitchFamily="18" charset="0"/>
                              </a:rPr>
                              <m:t>𝑋</m:t>
                            </m:r>
                          </m:e>
                        </m:d>
                      </m:sub>
                    </m:sSub>
                    <m:r>
                      <a:rPr lang="en-US">
                        <a:latin typeface="Cambria Math" panose="02040503050406030204" pitchFamily="18" charset="0"/>
                      </a:rPr>
                      <m:t>=</m:t>
                    </m:r>
                    <m:r>
                      <m:rPr>
                        <m:sty m:val="p"/>
                      </m:rPr>
                      <a:rPr lang="en-US">
                        <a:latin typeface="Cambria Math" panose="02040503050406030204" pitchFamily="18" charset="0"/>
                      </a:rPr>
                      <m:t>cos</m:t>
                    </m:r>
                    <m:r>
                      <a:rPr lang="en-US">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𝚤𝑏</m:t>
                            </m:r>
                          </m:e>
                        </m:d>
                      </m:e>
                    </m:func>
                    <m:r>
                      <a:rPr lang="en-US" i="1">
                        <a:latin typeface="Cambria Math" panose="02040503050406030204" pitchFamily="18" charset="0"/>
                      </a:rPr>
                      <m:t>)</m:t>
                    </m:r>
                  </m:oMath>
                </a14:m>
                <a:endParaRPr lang="en-US" dirty="0"/>
              </a:p>
            </p:txBody>
          </p:sp>
        </mc:Choice>
        <mc:Fallback xmlns="">
          <p:sp>
            <p:nvSpPr>
              <p:cNvPr id="65" name="Content Placeholder 2">
                <a:extLst>
                  <a:ext uri="{FF2B5EF4-FFF2-40B4-BE49-F238E27FC236}">
                    <a16:creationId xmlns:a16="http://schemas.microsoft.com/office/drawing/2014/main" id="{F28F692B-B374-4FEB-92FA-36D8EB4D58B2}"/>
                  </a:ext>
                </a:extLst>
              </p:cNvPr>
              <p:cNvSpPr>
                <a:spLocks noGrp="1" noRot="1" noChangeAspect="1" noMove="1" noResize="1" noEditPoints="1" noAdjustHandles="1" noChangeArrowheads="1" noChangeShapeType="1" noTextEdit="1"/>
              </p:cNvSpPr>
              <p:nvPr>
                <p:ph idx="1"/>
              </p:nvPr>
            </p:nvSpPr>
            <p:spPr>
              <a:xfrm>
                <a:off x="153257" y="5299417"/>
                <a:ext cx="11864147" cy="1362105"/>
              </a:xfrm>
              <a:blipFill>
                <a:blip r:embed="rId21"/>
                <a:stretch>
                  <a:fillRect l="-771" t="-892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22B516BC-6FB5-437D-B97C-81EB36959416}"/>
              </a:ext>
            </a:extLst>
          </p:cNvPr>
          <p:cNvGrpSpPr/>
          <p:nvPr/>
        </p:nvGrpSpPr>
        <p:grpSpPr>
          <a:xfrm>
            <a:off x="1538681" y="2621124"/>
            <a:ext cx="2618915" cy="1383478"/>
            <a:chOff x="1538681" y="2621124"/>
            <a:chExt cx="2618915" cy="1383478"/>
          </a:xfrm>
        </p:grpSpPr>
        <p:sp>
          <p:nvSpPr>
            <p:cNvPr id="43" name="Rectangle 42">
              <a:extLst>
                <a:ext uri="{FF2B5EF4-FFF2-40B4-BE49-F238E27FC236}">
                  <a16:creationId xmlns:a16="http://schemas.microsoft.com/office/drawing/2014/main" id="{609189AD-1043-4F16-9855-879F1DAB40EC}"/>
                </a:ext>
              </a:extLst>
            </p:cNvPr>
            <p:cNvSpPr/>
            <p:nvPr/>
          </p:nvSpPr>
          <p:spPr>
            <a:xfrm>
              <a:off x="1953088" y="3107177"/>
              <a:ext cx="887767" cy="897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D841EC4-957A-4A3D-84F6-8670F2802D44}"/>
                </a:ext>
              </a:extLst>
            </p:cNvPr>
            <p:cNvSpPr/>
            <p:nvPr/>
          </p:nvSpPr>
          <p:spPr>
            <a:xfrm>
              <a:off x="3270502" y="2621124"/>
              <a:ext cx="556334" cy="1383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203D74E-5D17-4155-91C1-44DF0B21998D}"/>
                </a:ext>
              </a:extLst>
            </p:cNvPr>
            <p:cNvSpPr/>
            <p:nvPr/>
          </p:nvSpPr>
          <p:spPr>
            <a:xfrm>
              <a:off x="3269829" y="3107177"/>
              <a:ext cx="887767" cy="89742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67F713D-2F3F-4B29-A7E8-F2DC6F87404E}"/>
                </a:ext>
              </a:extLst>
            </p:cNvPr>
            <p:cNvSpPr/>
            <p:nvPr/>
          </p:nvSpPr>
          <p:spPr>
            <a:xfrm>
              <a:off x="1538681" y="3107177"/>
              <a:ext cx="887767" cy="89742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Slide Number Placeholder 4">
            <a:extLst>
              <a:ext uri="{FF2B5EF4-FFF2-40B4-BE49-F238E27FC236}">
                <a16:creationId xmlns:a16="http://schemas.microsoft.com/office/drawing/2014/main" id="{CDFFD93E-4D0F-4009-B391-533AEA29ACBF}"/>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100</a:t>
            </a:fld>
            <a:endParaRPr lang="en-US" dirty="0"/>
          </a:p>
        </p:txBody>
      </p:sp>
    </p:spTree>
    <p:extLst>
      <p:ext uri="{BB962C8B-B14F-4D97-AF65-F5344CB8AC3E}">
        <p14:creationId xmlns:p14="http://schemas.microsoft.com/office/powerpoint/2010/main" val="378376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5">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6" grpId="0"/>
      <p:bldP spid="42" grpId="0"/>
      <p:bldP spid="47" grpId="0"/>
      <p:bldP spid="60" grpId="0"/>
      <p:bldP spid="65"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7762C-22E4-4AF2-8D94-D49FBAEC1978}"/>
              </a:ext>
            </a:extLst>
          </p:cNvPr>
          <p:cNvSpPr>
            <a:spLocks noGrp="1"/>
          </p:cNvSpPr>
          <p:nvPr>
            <p:ph type="title"/>
          </p:nvPr>
        </p:nvSpPr>
        <p:spPr/>
        <p:txBody>
          <a:bodyPr/>
          <a:lstStyle/>
          <a:p>
            <a:r>
              <a:rPr lang="en-US" dirty="0"/>
              <a:t>Invariant distribution over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B3022E-802B-480E-A7F9-5D5DC79E6F6E}"/>
                  </a:ext>
                </a:extLst>
              </p:cNvPr>
              <p:cNvSpPr>
                <a:spLocks noGrp="1"/>
              </p:cNvSpPr>
              <p:nvPr>
                <p:ph idx="1"/>
              </p:nvPr>
            </p:nvSpPr>
            <p:spPr>
              <a:xfrm>
                <a:off x="193431" y="4074251"/>
                <a:ext cx="11843238" cy="2717161"/>
              </a:xfrm>
            </p:spPr>
            <p:txBody>
              <a:bodyPr>
                <a:normAutofit fontScale="77500" lnSpcReduction="20000"/>
              </a:bodyPr>
              <a:lstStyle/>
              <a:p>
                <a:r>
                  <a:rPr lang="en-US" dirty="0"/>
                  <a:t>The state space is a complex vector space</a:t>
                </a:r>
              </a:p>
              <a:p>
                <a:pPr lvl="1"/>
                <a:r>
                  <a:rPr lang="en-US" dirty="0"/>
                  <a:t>Complex inner product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rPr>
                          <m:t>𝑌</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𝑋</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𝑌</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𝚤</m:t>
                        </m:r>
                        <m:r>
                          <a:rPr lang="en-US" b="0" i="1" smtClean="0">
                            <a:latin typeface="Cambria Math" panose="02040503050406030204" pitchFamily="18" charset="0"/>
                          </a:rPr>
                          <m:t> </m:t>
                        </m:r>
                        <m:r>
                          <m:rPr>
                            <m:sty m:val="p"/>
                          </m:rPr>
                          <a:rPr lang="en-US" b="0" i="0" smtClean="0">
                            <a:latin typeface="Cambria Math" panose="02040503050406030204" pitchFamily="18" charset="0"/>
                          </a:rPr>
                          <m:t>arccos</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r>
                          <a:rPr lang="en-US" b="0" i="1" smtClean="0">
                            <a:latin typeface="Cambria Math" panose="02040503050406030204" pitchFamily="18" charset="0"/>
                          </a:rPr>
                          <m:t>)</m:t>
                        </m:r>
                      </m:sup>
                    </m:sSup>
                  </m:oMath>
                </a14:m>
                <a:r>
                  <a:rPr lang="en-US" dirty="0"/>
                  <a:t> gives variance and correlation information</a:t>
                </a:r>
              </a:p>
              <a:p>
                <a:r>
                  <a:rPr lang="en-US" dirty="0"/>
                  <a:t>The rest is mostly standard arguments</a:t>
                </a:r>
              </a:p>
              <a:p>
                <a:pPr lvl="1"/>
                <a:r>
                  <a:rPr lang="en-US" dirty="0"/>
                  <a:t>Measurable quantities must have a real valued average over all states </a:t>
                </a:r>
                <a14:m>
                  <m:oMath xmlns:m="http://schemas.openxmlformats.org/officeDocument/2006/math">
                    <m:r>
                      <a:rPr lang="en-US" i="1">
                        <a:latin typeface="Cambria Math" panose="02040503050406030204" pitchFamily="18" charset="0"/>
                      </a:rPr>
                      <m:t>→</m:t>
                    </m:r>
                  </m:oMath>
                </a14:m>
                <a:r>
                  <a:rPr lang="en-US" dirty="0"/>
                  <a:t> Hermitian operators</a:t>
                </a:r>
              </a:p>
              <a:p>
                <a:pPr lvl="1"/>
                <a:r>
                  <a:rPr lang="en-US" dirty="0"/>
                  <a:t>Deterministic and reversible evolution must preserve the inner product </a:t>
                </a:r>
                <a14:m>
                  <m:oMath xmlns:m="http://schemas.openxmlformats.org/officeDocument/2006/math">
                    <m:r>
                      <a:rPr lang="en-US" i="1">
                        <a:latin typeface="Cambria Math" panose="02040503050406030204" pitchFamily="18" charset="0"/>
                      </a:rPr>
                      <m:t>→</m:t>
                    </m:r>
                  </m:oMath>
                </a14:m>
                <a:r>
                  <a:rPr lang="en-US" dirty="0"/>
                  <a:t> unitary evolution </a:t>
                </a:r>
                <a14:m>
                  <m:oMath xmlns:m="http://schemas.openxmlformats.org/officeDocument/2006/math">
                    <m:r>
                      <a:rPr lang="en-US" i="1">
                        <a:latin typeface="Cambria Math" panose="02040503050406030204" pitchFamily="18" charset="0"/>
                      </a:rPr>
                      <m:t>→</m:t>
                    </m:r>
                  </m:oMath>
                </a14:m>
                <a:r>
                  <a:rPr lang="en-US" dirty="0"/>
                  <a:t> </a:t>
                </a:r>
                <a:r>
                  <a:rPr lang="en-US" dirty="0" err="1"/>
                  <a:t>Schroedinger</a:t>
                </a:r>
                <a:r>
                  <a:rPr lang="en-US" dirty="0"/>
                  <a:t> equation</a:t>
                </a:r>
              </a:p>
              <a:p>
                <a:r>
                  <a:rPr lang="en-US" dirty="0"/>
                  <a:t>No real justification for Hilbert space, though</a:t>
                </a:r>
              </a:p>
              <a:p>
                <a:pPr lvl="1"/>
                <a:r>
                  <a:rPr lang="en-US" dirty="0"/>
                  <a:t>Cauchy limits are not necessarily physical</a:t>
                </a:r>
              </a:p>
              <a:p>
                <a:pPr lvl="1"/>
                <a:r>
                  <a:rPr lang="en-US" dirty="0"/>
                  <a:t>Assuming the expectations for all polynomials of </a:t>
                </a:r>
                <a14:m>
                  <m:oMath xmlns:m="http://schemas.openxmlformats.org/officeDocument/2006/math">
                    <m:r>
                      <a:rPr lang="en-US" b="0" i="1" smtClean="0">
                        <a:latin typeface="Cambria Math" panose="02040503050406030204" pitchFamily="18" charset="0"/>
                      </a:rPr>
                      <m:t>𝑄</m:t>
                    </m:r>
                  </m:oMath>
                </a14:m>
                <a:r>
                  <a:rPr lang="en-US" dirty="0"/>
                  <a:t> and </a:t>
                </a:r>
                <a14:m>
                  <m:oMath xmlns:m="http://schemas.openxmlformats.org/officeDocument/2006/math">
                    <m:r>
                      <a:rPr lang="en-US" b="0" i="1" smtClean="0">
                        <a:latin typeface="Cambria Math" panose="02040503050406030204" pitchFamily="18" charset="0"/>
                      </a:rPr>
                      <m:t>𝑃</m:t>
                    </m:r>
                  </m:oMath>
                </a14:m>
                <a:r>
                  <a:rPr lang="en-US" dirty="0"/>
                  <a:t> are finite gives us Schwartz space</a:t>
                </a:r>
              </a:p>
            </p:txBody>
          </p:sp>
        </mc:Choice>
        <mc:Fallback xmlns="">
          <p:sp>
            <p:nvSpPr>
              <p:cNvPr id="3" name="Content Placeholder 2">
                <a:extLst>
                  <a:ext uri="{FF2B5EF4-FFF2-40B4-BE49-F238E27FC236}">
                    <a16:creationId xmlns:a16="http://schemas.microsoft.com/office/drawing/2014/main" id="{C2B3022E-802B-480E-A7F9-5D5DC79E6F6E}"/>
                  </a:ext>
                </a:extLst>
              </p:cNvPr>
              <p:cNvSpPr>
                <a:spLocks noGrp="1" noRot="1" noChangeAspect="1" noMove="1" noResize="1" noEditPoints="1" noAdjustHandles="1" noChangeArrowheads="1" noChangeShapeType="1" noTextEdit="1"/>
              </p:cNvSpPr>
              <p:nvPr>
                <p:ph idx="1"/>
              </p:nvPr>
            </p:nvSpPr>
            <p:spPr>
              <a:xfrm>
                <a:off x="193431" y="4074251"/>
                <a:ext cx="11843238" cy="2717161"/>
              </a:xfrm>
              <a:blipFill>
                <a:blip r:embed="rId2"/>
                <a:stretch>
                  <a:fillRect l="-618" t="-4484"/>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6A8F55FF-0301-4E15-BB05-7A3ACD6A0710}"/>
              </a:ext>
            </a:extLst>
          </p:cNvPr>
          <p:cNvGrpSpPr/>
          <p:nvPr/>
        </p:nvGrpSpPr>
        <p:grpSpPr>
          <a:xfrm>
            <a:off x="736845" y="1092833"/>
            <a:ext cx="1784411" cy="1767996"/>
            <a:chOff x="923278" y="1661004"/>
            <a:chExt cx="1784411" cy="1767996"/>
          </a:xfrm>
        </p:grpSpPr>
        <p:cxnSp>
          <p:nvCxnSpPr>
            <p:cNvPr id="5" name="Straight Connector 4">
              <a:extLst>
                <a:ext uri="{FF2B5EF4-FFF2-40B4-BE49-F238E27FC236}">
                  <a16:creationId xmlns:a16="http://schemas.microsoft.com/office/drawing/2014/main" id="{341AA998-1538-4D48-92BD-307ACF407F51}"/>
                </a:ext>
              </a:extLst>
            </p:cNvPr>
            <p:cNvCxnSpPr>
              <a:cxnSpLocks/>
            </p:cNvCxnSpPr>
            <p:nvPr/>
          </p:nvCxnSpPr>
          <p:spPr>
            <a:xfrm>
              <a:off x="1771095" y="1661004"/>
              <a:ext cx="1" cy="1767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9F252D6-70C6-42C4-9D71-BA9216656606}"/>
                </a:ext>
              </a:extLst>
            </p:cNvPr>
            <p:cNvCxnSpPr>
              <a:cxnSpLocks/>
            </p:cNvCxnSpPr>
            <p:nvPr/>
          </p:nvCxnSpPr>
          <p:spPr>
            <a:xfrm>
              <a:off x="923278" y="2654423"/>
              <a:ext cx="1784411"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63E393F-A401-44DA-A345-CEE34272BC72}"/>
                </a:ext>
              </a:extLst>
            </p:cNvPr>
            <p:cNvSpPr/>
            <p:nvPr/>
          </p:nvSpPr>
          <p:spPr>
            <a:xfrm rot="20076757">
              <a:off x="1597981" y="1784855"/>
              <a:ext cx="745717" cy="74571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37DB6B1-1497-483A-8255-50D29586C7BA}"/>
                </a:ext>
              </a:extLst>
            </p:cNvPr>
            <p:cNvCxnSpPr/>
            <p:nvPr/>
          </p:nvCxnSpPr>
          <p:spPr>
            <a:xfrm flipV="1">
              <a:off x="1771095" y="2325950"/>
              <a:ext cx="696454" cy="32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86CA5F4B-2AFF-4EFF-82ED-BE435CC90F86}"/>
              </a:ext>
            </a:extLst>
          </p:cNvPr>
          <p:cNvSpPr txBox="1"/>
          <p:nvPr/>
        </p:nvSpPr>
        <p:spPr>
          <a:xfrm>
            <a:off x="3003529" y="941713"/>
            <a:ext cx="4239124" cy="2031325"/>
          </a:xfrm>
          <a:prstGeom prst="rect">
            <a:avLst/>
          </a:prstGeom>
          <a:noFill/>
        </p:spPr>
        <p:txBody>
          <a:bodyPr wrap="square" rtlCol="0">
            <a:spAutoFit/>
          </a:bodyPr>
          <a:lstStyle/>
          <a:p>
            <a:r>
              <a:rPr lang="en-US" dirty="0"/>
              <a:t>The complex plane represents the space</a:t>
            </a:r>
            <a:br>
              <a:rPr lang="en-US" dirty="0"/>
            </a:br>
            <a:r>
              <a:rPr lang="en-US" dirty="0"/>
              <a:t>of pairs of random variables</a:t>
            </a:r>
            <a:br>
              <a:rPr lang="en-US" dirty="0"/>
            </a:br>
            <a:endParaRPr lang="en-US" dirty="0"/>
          </a:p>
          <a:p>
            <a:r>
              <a:rPr lang="en-US" dirty="0"/>
              <a:t>A complex number represents one variable</a:t>
            </a:r>
            <a:br>
              <a:rPr lang="en-US" dirty="0"/>
            </a:br>
            <a:endParaRPr lang="en-US" dirty="0"/>
          </a:p>
          <a:p>
            <a:r>
              <a:rPr lang="en-US" dirty="0"/>
              <a:t>The second one is implied by the </a:t>
            </a:r>
            <a:r>
              <a:rPr lang="en-US" dirty="0" err="1"/>
              <a:t>symplectic</a:t>
            </a:r>
            <a:r>
              <a:rPr lang="en-US" dirty="0"/>
              <a:t> structure (closing the square)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2929BD7-599D-4C2E-9304-A071944AB483}"/>
                  </a:ext>
                </a:extLst>
              </p:cNvPr>
              <p:cNvSpPr txBox="1"/>
              <p:nvPr/>
            </p:nvSpPr>
            <p:spPr>
              <a:xfrm>
                <a:off x="7242653" y="1089326"/>
                <a:ext cx="4564648" cy="6684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𝑋</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b="0" i="1" smtClean="0">
                              <a:latin typeface="Cambria Math" panose="02040503050406030204" pitchFamily="18" charset="0"/>
                            </a:rPr>
                            <m:t>𝑌</m:t>
                          </m:r>
                        </m:sub>
                        <m:sup>
                          <m:r>
                            <a:rPr lang="en-US" i="1">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𝑋</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𝑌</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sub>
                      </m:sSub>
                    </m:oMath>
                    <m:oMath xmlns:m="http://schemas.openxmlformats.org/officeDocument/2006/math">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+2</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e>
                      </m:d>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e>
                      </m:d>
                      <m:r>
                        <m:rPr>
                          <m:sty m:val="p"/>
                        </m:rPr>
                        <a:rPr lang="en-US" b="0" i="0" smtClean="0">
                          <a:latin typeface="Cambria Math" panose="02040503050406030204" pitchFamily="18" charset="0"/>
                        </a:rPr>
                        <m:t>cos</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E2929BD7-599D-4C2E-9304-A071944AB483}"/>
                  </a:ext>
                </a:extLst>
              </p:cNvPr>
              <p:cNvSpPr txBox="1">
                <a:spLocks noRot="1" noChangeAspect="1" noMove="1" noResize="1" noEditPoints="1" noAdjustHandles="1" noChangeArrowheads="1" noChangeShapeType="1" noTextEdit="1"/>
              </p:cNvSpPr>
              <p:nvPr/>
            </p:nvSpPr>
            <p:spPr>
              <a:xfrm>
                <a:off x="7242653" y="1089326"/>
                <a:ext cx="4564648" cy="668453"/>
              </a:xfrm>
              <a:prstGeom prst="rect">
                <a:avLst/>
              </a:prstGeom>
              <a:blipFill>
                <a:blip r:embed="rId3"/>
                <a:stretch>
                  <a:fillRect b="-733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B0AC9896-CA8E-4C77-9FD4-B99FE858EA4C}"/>
              </a:ext>
            </a:extLst>
          </p:cNvPr>
          <p:cNvSpPr txBox="1"/>
          <p:nvPr/>
        </p:nvSpPr>
        <p:spPr>
          <a:xfrm>
            <a:off x="7508947" y="1860420"/>
            <a:ext cx="4298354" cy="923330"/>
          </a:xfrm>
          <a:prstGeom prst="rect">
            <a:avLst/>
          </a:prstGeom>
          <a:noFill/>
        </p:spPr>
        <p:txBody>
          <a:bodyPr wrap="square" rtlCol="0">
            <a:spAutoFit/>
          </a:bodyPr>
          <a:lstStyle/>
          <a:p>
            <a:r>
              <a:rPr lang="en-US" dirty="0"/>
              <a:t>Linear composition obeys addition of random variables, variance adds linearly only if variables are uncorrelated</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0525E7-53D9-4E08-A3D1-C89539D316D7}"/>
                  </a:ext>
                </a:extLst>
              </p:cNvPr>
              <p:cNvSpPr txBox="1"/>
              <p:nvPr/>
            </p:nvSpPr>
            <p:spPr>
              <a:xfrm>
                <a:off x="805702" y="3146207"/>
                <a:ext cx="6703245" cy="646331"/>
              </a:xfrm>
              <a:prstGeom prst="rect">
                <a:avLst/>
              </a:prstGeom>
              <a:noFill/>
            </p:spPr>
            <p:txBody>
              <a:bodyPr wrap="none" rtlCol="0">
                <a:spAutoFit/>
              </a:bodyPr>
              <a:lstStyle/>
              <a:p>
                <a:r>
                  <a:rPr lang="en-US" dirty="0"/>
                  <a:t>Homogeneity </a:t>
                </a:r>
                <a14:m>
                  <m:oMath xmlns:m="http://schemas.openxmlformats.org/officeDocument/2006/math">
                    <m:r>
                      <a:rPr lang="en-US" b="0" i="1" smtClean="0">
                        <a:latin typeface="Cambria Math" panose="02040503050406030204" pitchFamily="18" charset="0"/>
                      </a:rPr>
                      <m:t>→</m:t>
                    </m:r>
                  </m:oMath>
                </a14:m>
                <a:r>
                  <a:rPr lang="en-US" dirty="0"/>
                  <a:t> different </a:t>
                </a:r>
                <a:r>
                  <a:rPr lang="en-US" dirty="0" err="1"/>
                  <a:t>d.o.f</a:t>
                </a:r>
                <a:r>
                  <a:rPr lang="en-US" dirty="0"/>
                  <a:t>. carry the same spread and correlation</a:t>
                </a:r>
                <a:br>
                  <a:rPr lang="en-US" dirty="0"/>
                </a:br>
                <a:r>
                  <a:rPr lang="en-US" dirty="0"/>
                  <a:t>A single complex plane for all </a:t>
                </a:r>
                <a:r>
                  <a:rPr lang="en-US" dirty="0" err="1"/>
                  <a:t>d.o.f</a:t>
                </a:r>
                <a:r>
                  <a:rPr lang="en-US" dirty="0"/>
                  <a:t>.</a:t>
                </a:r>
              </a:p>
            </p:txBody>
          </p:sp>
        </mc:Choice>
        <mc:Fallback xmlns="">
          <p:sp>
            <p:nvSpPr>
              <p:cNvPr id="19" name="TextBox 18">
                <a:extLst>
                  <a:ext uri="{FF2B5EF4-FFF2-40B4-BE49-F238E27FC236}">
                    <a16:creationId xmlns:a16="http://schemas.microsoft.com/office/drawing/2014/main" id="{190525E7-53D9-4E08-A3D1-C89539D316D7}"/>
                  </a:ext>
                </a:extLst>
              </p:cNvPr>
              <p:cNvSpPr txBox="1">
                <a:spLocks noRot="1" noChangeAspect="1" noMove="1" noResize="1" noEditPoints="1" noAdjustHandles="1" noChangeArrowheads="1" noChangeShapeType="1" noTextEdit="1"/>
              </p:cNvSpPr>
              <p:nvPr/>
            </p:nvSpPr>
            <p:spPr>
              <a:xfrm>
                <a:off x="805702" y="3146207"/>
                <a:ext cx="6703245" cy="646331"/>
              </a:xfrm>
              <a:prstGeom prst="rect">
                <a:avLst/>
              </a:prstGeom>
              <a:blipFill>
                <a:blip r:embed="rId4"/>
                <a:stretch>
                  <a:fillRect l="-727" t="-4717" r="-91" b="-14151"/>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2794968A-F44F-46A9-BB3E-2D54AE03FDC1}"/>
              </a:ext>
            </a:extLst>
          </p:cNvPr>
          <p:cNvGrpSpPr/>
          <p:nvPr/>
        </p:nvGrpSpPr>
        <p:grpSpPr>
          <a:xfrm>
            <a:off x="8302101" y="3252481"/>
            <a:ext cx="584447" cy="584447"/>
            <a:chOff x="8097914" y="3056141"/>
            <a:chExt cx="869568" cy="869568"/>
          </a:xfrm>
        </p:grpSpPr>
        <p:sp>
          <p:nvSpPr>
            <p:cNvPr id="20" name="Rectangle 19">
              <a:extLst>
                <a:ext uri="{FF2B5EF4-FFF2-40B4-BE49-F238E27FC236}">
                  <a16:creationId xmlns:a16="http://schemas.microsoft.com/office/drawing/2014/main" id="{6D7248D2-5A63-463D-AFAD-AC6F8FE9B6DB}"/>
                </a:ext>
              </a:extLst>
            </p:cNvPr>
            <p:cNvSpPr/>
            <p:nvPr/>
          </p:nvSpPr>
          <p:spPr>
            <a:xfrm rot="20076757">
              <a:off x="8097914" y="3056141"/>
              <a:ext cx="745717" cy="74571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648D60B-4241-4D7D-8D37-E29A1D65A3B4}"/>
                </a:ext>
              </a:extLst>
            </p:cNvPr>
            <p:cNvCxnSpPr>
              <a:cxnSpLocks/>
            </p:cNvCxnSpPr>
            <p:nvPr/>
          </p:nvCxnSpPr>
          <p:spPr>
            <a:xfrm flipV="1">
              <a:off x="8271028" y="3597236"/>
              <a:ext cx="696454" cy="32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6DACF7A-E374-4FDF-9ABE-04FC4D69312B}"/>
              </a:ext>
            </a:extLst>
          </p:cNvPr>
          <p:cNvGrpSpPr/>
          <p:nvPr/>
        </p:nvGrpSpPr>
        <p:grpSpPr>
          <a:xfrm>
            <a:off x="9131724" y="3252481"/>
            <a:ext cx="584447" cy="584447"/>
            <a:chOff x="8097914" y="3056141"/>
            <a:chExt cx="869568" cy="869568"/>
          </a:xfrm>
        </p:grpSpPr>
        <p:sp>
          <p:nvSpPr>
            <p:cNvPr id="25" name="Rectangle 24">
              <a:extLst>
                <a:ext uri="{FF2B5EF4-FFF2-40B4-BE49-F238E27FC236}">
                  <a16:creationId xmlns:a16="http://schemas.microsoft.com/office/drawing/2014/main" id="{916838DB-200B-4FC4-BF64-2770C86448BF}"/>
                </a:ext>
              </a:extLst>
            </p:cNvPr>
            <p:cNvSpPr/>
            <p:nvPr/>
          </p:nvSpPr>
          <p:spPr>
            <a:xfrm rot="20076757">
              <a:off x="8097914" y="3056141"/>
              <a:ext cx="745717" cy="74571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A420605E-B4F1-4148-9076-2409A3A04E49}"/>
                </a:ext>
              </a:extLst>
            </p:cNvPr>
            <p:cNvCxnSpPr>
              <a:cxnSpLocks/>
            </p:cNvCxnSpPr>
            <p:nvPr/>
          </p:nvCxnSpPr>
          <p:spPr>
            <a:xfrm flipV="1">
              <a:off x="8271028" y="3597236"/>
              <a:ext cx="696454" cy="32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FF32B2E-94DF-4ACB-A54E-A163790C15B8}"/>
              </a:ext>
            </a:extLst>
          </p:cNvPr>
          <p:cNvGrpSpPr/>
          <p:nvPr/>
        </p:nvGrpSpPr>
        <p:grpSpPr>
          <a:xfrm>
            <a:off x="9975758" y="3244346"/>
            <a:ext cx="584447" cy="584447"/>
            <a:chOff x="8097914" y="3056141"/>
            <a:chExt cx="869568" cy="869568"/>
          </a:xfrm>
        </p:grpSpPr>
        <p:sp>
          <p:nvSpPr>
            <p:cNvPr id="28" name="Rectangle 27">
              <a:extLst>
                <a:ext uri="{FF2B5EF4-FFF2-40B4-BE49-F238E27FC236}">
                  <a16:creationId xmlns:a16="http://schemas.microsoft.com/office/drawing/2014/main" id="{77F71222-ECB6-4679-A77B-4C70B014A9B2}"/>
                </a:ext>
              </a:extLst>
            </p:cNvPr>
            <p:cNvSpPr/>
            <p:nvPr/>
          </p:nvSpPr>
          <p:spPr>
            <a:xfrm rot="20076757">
              <a:off x="8097914" y="3056141"/>
              <a:ext cx="745717" cy="74571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616086B7-A8A2-429B-BEB9-F6F1CB314B39}"/>
                </a:ext>
              </a:extLst>
            </p:cNvPr>
            <p:cNvCxnSpPr>
              <a:cxnSpLocks/>
            </p:cNvCxnSpPr>
            <p:nvPr/>
          </p:nvCxnSpPr>
          <p:spPr>
            <a:xfrm flipV="1">
              <a:off x="8271028" y="3597236"/>
              <a:ext cx="696454" cy="32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F655A6D5-DFE5-40ED-A282-1C89B6065AC2}"/>
              </a:ext>
            </a:extLst>
          </p:cNvPr>
          <p:cNvSpPr txBox="1"/>
          <p:nvPr/>
        </p:nvSpPr>
        <p:spPr>
          <a:xfrm>
            <a:off x="5692140" y="3899496"/>
            <a:ext cx="1377300" cy="276999"/>
          </a:xfrm>
          <a:prstGeom prst="rect">
            <a:avLst/>
          </a:prstGeom>
          <a:noFill/>
          <a:ln>
            <a:noFill/>
          </a:ln>
        </p:spPr>
        <p:txBody>
          <a:bodyPr wrap="square" rtlCol="0">
            <a:spAutoFit/>
          </a:bodyPr>
          <a:lstStyle/>
          <a:p>
            <a:r>
              <a:rPr lang="en-US" sz="1200" dirty="0">
                <a:solidFill>
                  <a:schemeClr val="accent6">
                    <a:lumMod val="75000"/>
                  </a:schemeClr>
                </a:solidFill>
              </a:rPr>
              <a:t>Pearson coefficient</a:t>
            </a:r>
          </a:p>
        </p:txBody>
      </p:sp>
      <p:cxnSp>
        <p:nvCxnSpPr>
          <p:cNvPr id="9" name="Straight Arrow Connector 8">
            <a:extLst>
              <a:ext uri="{FF2B5EF4-FFF2-40B4-BE49-F238E27FC236}">
                <a16:creationId xmlns:a16="http://schemas.microsoft.com/office/drawing/2014/main" id="{B95B6E9E-98B0-4087-B9E4-481DAD5D2C05}"/>
              </a:ext>
            </a:extLst>
          </p:cNvPr>
          <p:cNvCxnSpPr>
            <a:cxnSpLocks/>
          </p:cNvCxnSpPr>
          <p:nvPr/>
        </p:nvCxnSpPr>
        <p:spPr>
          <a:xfrm flipH="1">
            <a:off x="5676900" y="4154995"/>
            <a:ext cx="419100" cy="20647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Slide Number Placeholder 4">
            <a:extLst>
              <a:ext uri="{FF2B5EF4-FFF2-40B4-BE49-F238E27FC236}">
                <a16:creationId xmlns:a16="http://schemas.microsoft.com/office/drawing/2014/main" id="{FECCF69C-531A-43AF-8EE1-9F2CBC9F4DD3}"/>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101</a:t>
            </a:fld>
            <a:endParaRPr lang="en-US" dirty="0"/>
          </a:p>
        </p:txBody>
      </p:sp>
    </p:spTree>
    <p:extLst>
      <p:ext uri="{BB962C8B-B14F-4D97-AF65-F5344CB8AC3E}">
        <p14:creationId xmlns:p14="http://schemas.microsoft.com/office/powerpoint/2010/main" val="165053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p:bldP spid="17" grpId="0"/>
      <p:bldP spid="18" grpId="0"/>
      <p:bldP spid="19" grpId="0"/>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6262-7CEF-4A4B-9D36-3306A79CD27B}"/>
              </a:ext>
            </a:extLst>
          </p:cNvPr>
          <p:cNvSpPr>
            <a:spLocks noGrp="1"/>
          </p:cNvSpPr>
          <p:nvPr>
            <p:ph type="title"/>
          </p:nvPr>
        </p:nvSpPr>
        <p:spPr/>
        <p:txBody>
          <a:bodyPr/>
          <a:lstStyle/>
          <a:p>
            <a:r>
              <a:rPr lang="en-US" dirty="0"/>
              <a:t>Other approach: time vs level of scale </a:t>
            </a:r>
          </a:p>
        </p:txBody>
      </p:sp>
      <p:sp>
        <p:nvSpPr>
          <p:cNvPr id="3" name="Content Placeholder 2">
            <a:extLst>
              <a:ext uri="{FF2B5EF4-FFF2-40B4-BE49-F238E27FC236}">
                <a16:creationId xmlns:a16="http://schemas.microsoft.com/office/drawing/2014/main" id="{CAAEA42F-827A-4327-98F9-FE17E9094EE2}"/>
              </a:ext>
            </a:extLst>
          </p:cNvPr>
          <p:cNvSpPr>
            <a:spLocks noGrp="1"/>
          </p:cNvSpPr>
          <p:nvPr>
            <p:ph idx="1"/>
          </p:nvPr>
        </p:nvSpPr>
        <p:spPr/>
        <p:txBody>
          <a:bodyPr/>
          <a:lstStyle/>
          <a:p>
            <a:r>
              <a:rPr lang="en-US" dirty="0"/>
              <a:t>A (probably better) variation is to use past/future measurements as the unknowns instead of the internal structure</a:t>
            </a:r>
          </a:p>
          <a:p>
            <a:pPr lvl="1"/>
            <a:r>
              <a:rPr lang="en-US" dirty="0"/>
              <a:t>No need to characterize an internal structures</a:t>
            </a:r>
            <a:br>
              <a:rPr lang="en-US" dirty="0"/>
            </a:br>
            <a:r>
              <a:rPr lang="en-US" dirty="0"/>
              <a:t>that is assumed to be undetermined</a:t>
            </a:r>
          </a:p>
          <a:p>
            <a:r>
              <a:rPr lang="en-US" dirty="0"/>
              <a:t>State is the experimentally accessible information</a:t>
            </a:r>
            <a:br>
              <a:rPr lang="en-US" dirty="0"/>
            </a:br>
            <a:r>
              <a:rPr lang="en-US" dirty="0"/>
              <a:t>of the system at that time</a:t>
            </a:r>
          </a:p>
          <a:p>
            <a:pPr lvl="1"/>
            <a:r>
              <a:rPr lang="en-US" dirty="0"/>
              <a:t>State is a bundle of evolutions of unit size</a:t>
            </a:r>
          </a:p>
          <a:p>
            <a:r>
              <a:rPr lang="en-US" dirty="0"/>
              <a:t>System independence mean the probability of transition depends only on the state of the system, and the result cannot be predicted by other means</a:t>
            </a:r>
          </a:p>
        </p:txBody>
      </p:sp>
      <p:sp>
        <p:nvSpPr>
          <p:cNvPr id="4" name="Footer Placeholder 3">
            <a:extLst>
              <a:ext uri="{FF2B5EF4-FFF2-40B4-BE49-F238E27FC236}">
                <a16:creationId xmlns:a16="http://schemas.microsoft.com/office/drawing/2014/main" id="{17735F40-C785-46EE-9D7B-FEC58586C82B}"/>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8FAB3DD2-B3C8-4024-ADAF-CDB6F2F059CF}"/>
              </a:ext>
            </a:extLst>
          </p:cNvPr>
          <p:cNvSpPr>
            <a:spLocks noGrp="1"/>
          </p:cNvSpPr>
          <p:nvPr>
            <p:ph type="sldNum" sz="quarter" idx="13"/>
          </p:nvPr>
        </p:nvSpPr>
        <p:spPr/>
        <p:txBody>
          <a:bodyPr/>
          <a:lstStyle/>
          <a:p>
            <a:fld id="{F47845EA-7733-40EE-B074-20032348B727}" type="slidenum">
              <a:rPr lang="en-US" smtClean="0"/>
              <a:t>102</a:t>
            </a:fld>
            <a:endParaRPr lang="en-US"/>
          </a:p>
        </p:txBody>
      </p:sp>
      <p:sp>
        <p:nvSpPr>
          <p:cNvPr id="6" name="Rectangle 5">
            <a:extLst>
              <a:ext uri="{FF2B5EF4-FFF2-40B4-BE49-F238E27FC236}">
                <a16:creationId xmlns:a16="http://schemas.microsoft.com/office/drawing/2014/main" id="{27576D9B-3F6C-4E60-8D7C-EBD4796C9FA6}"/>
              </a:ext>
            </a:extLst>
          </p:cNvPr>
          <p:cNvSpPr/>
          <p:nvPr/>
        </p:nvSpPr>
        <p:spPr>
          <a:xfrm>
            <a:off x="8014761" y="2216020"/>
            <a:ext cx="546755" cy="247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A908C35-9762-4896-BA4C-EE074BA585D4}"/>
              </a:ext>
            </a:extLst>
          </p:cNvPr>
          <p:cNvSpPr/>
          <p:nvPr/>
        </p:nvSpPr>
        <p:spPr>
          <a:xfrm>
            <a:off x="11113989" y="2216020"/>
            <a:ext cx="546755" cy="247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B99617-70F1-4EBC-9CFB-C2238C51A57C}"/>
              </a:ext>
            </a:extLst>
          </p:cNvPr>
          <p:cNvSpPr/>
          <p:nvPr/>
        </p:nvSpPr>
        <p:spPr>
          <a:xfrm>
            <a:off x="8014761" y="3356663"/>
            <a:ext cx="546755" cy="247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E5510-C2D4-4699-8FD2-0CE60AB0E3A6}"/>
              </a:ext>
            </a:extLst>
          </p:cNvPr>
          <p:cNvSpPr/>
          <p:nvPr/>
        </p:nvSpPr>
        <p:spPr>
          <a:xfrm>
            <a:off x="11113988" y="3356663"/>
            <a:ext cx="546755" cy="247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1A0B02A-BB45-47E6-A8D5-86E9F84B77D0}"/>
              </a:ext>
            </a:extLst>
          </p:cNvPr>
          <p:cNvSpPr/>
          <p:nvPr/>
        </p:nvSpPr>
        <p:spPr>
          <a:xfrm>
            <a:off x="8539389" y="2319879"/>
            <a:ext cx="2590265" cy="1171116"/>
          </a:xfrm>
          <a:custGeom>
            <a:avLst/>
            <a:gdLst>
              <a:gd name="connsiteX0" fmla="*/ 315254 w 3198208"/>
              <a:gd name="connsiteY0" fmla="*/ 95003 h 1449792"/>
              <a:gd name="connsiteX1" fmla="*/ 324681 w 3198208"/>
              <a:gd name="connsiteY1" fmla="*/ 208124 h 1449792"/>
              <a:gd name="connsiteX2" fmla="*/ 2869918 w 3198208"/>
              <a:gd name="connsiteY2" fmla="*/ 1358194 h 1449792"/>
              <a:gd name="connsiteX3" fmla="*/ 2888771 w 3198208"/>
              <a:gd name="connsiteY3" fmla="*/ 1235646 h 1449792"/>
              <a:gd name="connsiteX4" fmla="*/ 315254 w 3198208"/>
              <a:gd name="connsiteY4" fmla="*/ 95003 h 1449792"/>
              <a:gd name="connsiteX0" fmla="*/ 315254 w 3198208"/>
              <a:gd name="connsiteY0" fmla="*/ 95003 h 1449792"/>
              <a:gd name="connsiteX1" fmla="*/ 324681 w 3198208"/>
              <a:gd name="connsiteY1" fmla="*/ 208124 h 1449792"/>
              <a:gd name="connsiteX2" fmla="*/ 2869918 w 3198208"/>
              <a:gd name="connsiteY2" fmla="*/ 1358194 h 1449792"/>
              <a:gd name="connsiteX3" fmla="*/ 2888771 w 3198208"/>
              <a:gd name="connsiteY3" fmla="*/ 1235646 h 1449792"/>
              <a:gd name="connsiteX4" fmla="*/ 315254 w 3198208"/>
              <a:gd name="connsiteY4" fmla="*/ 95003 h 1449792"/>
              <a:gd name="connsiteX0" fmla="*/ 180562 w 3063516"/>
              <a:gd name="connsiteY0" fmla="*/ 0 h 1354789"/>
              <a:gd name="connsiteX1" fmla="*/ 189989 w 3063516"/>
              <a:gd name="connsiteY1" fmla="*/ 113121 h 1354789"/>
              <a:gd name="connsiteX2" fmla="*/ 2735226 w 3063516"/>
              <a:gd name="connsiteY2" fmla="*/ 1263191 h 1354789"/>
              <a:gd name="connsiteX3" fmla="*/ 2754079 w 3063516"/>
              <a:gd name="connsiteY3" fmla="*/ 1140643 h 1354789"/>
              <a:gd name="connsiteX4" fmla="*/ 180562 w 3063516"/>
              <a:gd name="connsiteY4" fmla="*/ 0 h 1354789"/>
              <a:gd name="connsiteX0" fmla="*/ 180562 w 3063516"/>
              <a:gd name="connsiteY0" fmla="*/ 0 h 1354789"/>
              <a:gd name="connsiteX1" fmla="*/ 189989 w 3063516"/>
              <a:gd name="connsiteY1" fmla="*/ 113121 h 1354789"/>
              <a:gd name="connsiteX2" fmla="*/ 2735226 w 3063516"/>
              <a:gd name="connsiteY2" fmla="*/ 1263191 h 1354789"/>
              <a:gd name="connsiteX3" fmla="*/ 2754079 w 3063516"/>
              <a:gd name="connsiteY3" fmla="*/ 1140643 h 1354789"/>
              <a:gd name="connsiteX4" fmla="*/ 180562 w 3063516"/>
              <a:gd name="connsiteY4" fmla="*/ 0 h 1354789"/>
              <a:gd name="connsiteX0" fmla="*/ 0 w 2882954"/>
              <a:gd name="connsiteY0" fmla="*/ 0 h 1354789"/>
              <a:gd name="connsiteX1" fmla="*/ 9427 w 2882954"/>
              <a:gd name="connsiteY1" fmla="*/ 113121 h 1354789"/>
              <a:gd name="connsiteX2" fmla="*/ 2554664 w 2882954"/>
              <a:gd name="connsiteY2" fmla="*/ 1263191 h 1354789"/>
              <a:gd name="connsiteX3" fmla="*/ 2573517 w 2882954"/>
              <a:gd name="connsiteY3" fmla="*/ 1140643 h 1354789"/>
              <a:gd name="connsiteX4" fmla="*/ 0 w 2882954"/>
              <a:gd name="connsiteY4" fmla="*/ 0 h 1354789"/>
              <a:gd name="connsiteX0" fmla="*/ 0 w 2882954"/>
              <a:gd name="connsiteY0" fmla="*/ 0 h 1354789"/>
              <a:gd name="connsiteX1" fmla="*/ 12602 w 2882954"/>
              <a:gd name="connsiteY1" fmla="*/ 230596 h 1354789"/>
              <a:gd name="connsiteX2" fmla="*/ 2554664 w 2882954"/>
              <a:gd name="connsiteY2" fmla="*/ 1263191 h 1354789"/>
              <a:gd name="connsiteX3" fmla="*/ 2573517 w 2882954"/>
              <a:gd name="connsiteY3" fmla="*/ 1140643 h 1354789"/>
              <a:gd name="connsiteX4" fmla="*/ 0 w 2882954"/>
              <a:gd name="connsiteY4" fmla="*/ 0 h 1354789"/>
              <a:gd name="connsiteX0" fmla="*/ 0 w 2874023"/>
              <a:gd name="connsiteY0" fmla="*/ 0 h 1259231"/>
              <a:gd name="connsiteX1" fmla="*/ 3077 w 2874023"/>
              <a:gd name="connsiteY1" fmla="*/ 138521 h 1259231"/>
              <a:gd name="connsiteX2" fmla="*/ 2545139 w 2874023"/>
              <a:gd name="connsiteY2" fmla="*/ 1171116 h 1259231"/>
              <a:gd name="connsiteX3" fmla="*/ 2563992 w 2874023"/>
              <a:gd name="connsiteY3" fmla="*/ 1048568 h 1259231"/>
              <a:gd name="connsiteX4" fmla="*/ 0 w 2874023"/>
              <a:gd name="connsiteY4" fmla="*/ 0 h 1259231"/>
              <a:gd name="connsiteX0" fmla="*/ 0 w 2874023"/>
              <a:gd name="connsiteY0" fmla="*/ 0 h 1259231"/>
              <a:gd name="connsiteX1" fmla="*/ 3077 w 2874023"/>
              <a:gd name="connsiteY1" fmla="*/ 138521 h 1259231"/>
              <a:gd name="connsiteX2" fmla="*/ 2545139 w 2874023"/>
              <a:gd name="connsiteY2" fmla="*/ 1171116 h 1259231"/>
              <a:gd name="connsiteX3" fmla="*/ 2563992 w 2874023"/>
              <a:gd name="connsiteY3" fmla="*/ 1048568 h 1259231"/>
              <a:gd name="connsiteX4" fmla="*/ 0 w 2874023"/>
              <a:gd name="connsiteY4" fmla="*/ 0 h 1259231"/>
              <a:gd name="connsiteX0" fmla="*/ 0 w 2874023"/>
              <a:gd name="connsiteY0" fmla="*/ 0 h 1259231"/>
              <a:gd name="connsiteX1" fmla="*/ 3077 w 2874023"/>
              <a:gd name="connsiteY1" fmla="*/ 138521 h 1259231"/>
              <a:gd name="connsiteX2" fmla="*/ 2545139 w 2874023"/>
              <a:gd name="connsiteY2" fmla="*/ 1171116 h 1259231"/>
              <a:gd name="connsiteX3" fmla="*/ 2563992 w 2874023"/>
              <a:gd name="connsiteY3" fmla="*/ 1048568 h 1259231"/>
              <a:gd name="connsiteX4" fmla="*/ 0 w 2874023"/>
              <a:gd name="connsiteY4" fmla="*/ 0 h 1259231"/>
              <a:gd name="connsiteX0" fmla="*/ 0 w 2874023"/>
              <a:gd name="connsiteY0" fmla="*/ 0 h 1259231"/>
              <a:gd name="connsiteX1" fmla="*/ 3077 w 2874023"/>
              <a:gd name="connsiteY1" fmla="*/ 138521 h 1259231"/>
              <a:gd name="connsiteX2" fmla="*/ 2545139 w 2874023"/>
              <a:gd name="connsiteY2" fmla="*/ 1171116 h 1259231"/>
              <a:gd name="connsiteX3" fmla="*/ 2563992 w 2874023"/>
              <a:gd name="connsiteY3" fmla="*/ 1048568 h 1259231"/>
              <a:gd name="connsiteX4" fmla="*/ 0 w 2874023"/>
              <a:gd name="connsiteY4" fmla="*/ 0 h 1259231"/>
              <a:gd name="connsiteX0" fmla="*/ 0 w 2747482"/>
              <a:gd name="connsiteY0" fmla="*/ 0 h 1171116"/>
              <a:gd name="connsiteX1" fmla="*/ 3077 w 2747482"/>
              <a:gd name="connsiteY1" fmla="*/ 138521 h 1171116"/>
              <a:gd name="connsiteX2" fmla="*/ 2545139 w 2747482"/>
              <a:gd name="connsiteY2" fmla="*/ 1171116 h 1171116"/>
              <a:gd name="connsiteX3" fmla="*/ 2563992 w 2747482"/>
              <a:gd name="connsiteY3" fmla="*/ 1048568 h 1171116"/>
              <a:gd name="connsiteX4" fmla="*/ 0 w 2747482"/>
              <a:gd name="connsiteY4" fmla="*/ 0 h 1171116"/>
              <a:gd name="connsiteX0" fmla="*/ 0 w 2747482"/>
              <a:gd name="connsiteY0" fmla="*/ 0 h 1171116"/>
              <a:gd name="connsiteX1" fmla="*/ 3077 w 2747482"/>
              <a:gd name="connsiteY1" fmla="*/ 138521 h 1171116"/>
              <a:gd name="connsiteX2" fmla="*/ 2545139 w 2747482"/>
              <a:gd name="connsiteY2" fmla="*/ 1171116 h 1171116"/>
              <a:gd name="connsiteX3" fmla="*/ 2563992 w 2747482"/>
              <a:gd name="connsiteY3" fmla="*/ 1048568 h 1171116"/>
              <a:gd name="connsiteX4" fmla="*/ 0 w 2747482"/>
              <a:gd name="connsiteY4" fmla="*/ 0 h 1171116"/>
              <a:gd name="connsiteX0" fmla="*/ 0 w 2564671"/>
              <a:gd name="connsiteY0" fmla="*/ 0 h 1171116"/>
              <a:gd name="connsiteX1" fmla="*/ 3077 w 2564671"/>
              <a:gd name="connsiteY1" fmla="*/ 138521 h 1171116"/>
              <a:gd name="connsiteX2" fmla="*/ 2545139 w 2564671"/>
              <a:gd name="connsiteY2" fmla="*/ 1171116 h 1171116"/>
              <a:gd name="connsiteX3" fmla="*/ 2563992 w 2564671"/>
              <a:gd name="connsiteY3" fmla="*/ 1048568 h 1171116"/>
              <a:gd name="connsiteX4" fmla="*/ 0 w 2564671"/>
              <a:gd name="connsiteY4" fmla="*/ 0 h 1171116"/>
              <a:gd name="connsiteX0" fmla="*/ 0 w 2564671"/>
              <a:gd name="connsiteY0" fmla="*/ 0 h 1171116"/>
              <a:gd name="connsiteX1" fmla="*/ 3077 w 2564671"/>
              <a:gd name="connsiteY1" fmla="*/ 138521 h 1171116"/>
              <a:gd name="connsiteX2" fmla="*/ 2545139 w 2564671"/>
              <a:gd name="connsiteY2" fmla="*/ 1171116 h 1171116"/>
              <a:gd name="connsiteX3" fmla="*/ 2563992 w 2564671"/>
              <a:gd name="connsiteY3" fmla="*/ 1048568 h 1171116"/>
              <a:gd name="connsiteX4" fmla="*/ 0 w 2564671"/>
              <a:gd name="connsiteY4" fmla="*/ 0 h 1171116"/>
              <a:gd name="connsiteX0" fmla="*/ 0 w 2565011"/>
              <a:gd name="connsiteY0" fmla="*/ 0 h 1171116"/>
              <a:gd name="connsiteX1" fmla="*/ 3077 w 2565011"/>
              <a:gd name="connsiteY1" fmla="*/ 138521 h 1171116"/>
              <a:gd name="connsiteX2" fmla="*/ 2554664 w 2565011"/>
              <a:gd name="connsiteY2" fmla="*/ 1171116 h 1171116"/>
              <a:gd name="connsiteX3" fmla="*/ 2563992 w 2565011"/>
              <a:gd name="connsiteY3" fmla="*/ 1048568 h 1171116"/>
              <a:gd name="connsiteX4" fmla="*/ 0 w 2565011"/>
              <a:gd name="connsiteY4" fmla="*/ 0 h 1171116"/>
              <a:gd name="connsiteX0" fmla="*/ 0 w 2565011"/>
              <a:gd name="connsiteY0" fmla="*/ 0 h 1171116"/>
              <a:gd name="connsiteX1" fmla="*/ 3077 w 2565011"/>
              <a:gd name="connsiteY1" fmla="*/ 138521 h 1171116"/>
              <a:gd name="connsiteX2" fmla="*/ 2554664 w 2565011"/>
              <a:gd name="connsiteY2" fmla="*/ 1171116 h 1171116"/>
              <a:gd name="connsiteX3" fmla="*/ 2563992 w 2565011"/>
              <a:gd name="connsiteY3" fmla="*/ 1048568 h 1171116"/>
              <a:gd name="connsiteX4" fmla="*/ 0 w 2565011"/>
              <a:gd name="connsiteY4" fmla="*/ 0 h 1171116"/>
              <a:gd name="connsiteX0" fmla="*/ 0 w 2565011"/>
              <a:gd name="connsiteY0" fmla="*/ 0 h 1171116"/>
              <a:gd name="connsiteX1" fmla="*/ 3077 w 2565011"/>
              <a:gd name="connsiteY1" fmla="*/ 138521 h 1171116"/>
              <a:gd name="connsiteX2" fmla="*/ 2554664 w 2565011"/>
              <a:gd name="connsiteY2" fmla="*/ 1171116 h 1171116"/>
              <a:gd name="connsiteX3" fmla="*/ 2563992 w 2565011"/>
              <a:gd name="connsiteY3" fmla="*/ 1048568 h 1171116"/>
              <a:gd name="connsiteX4" fmla="*/ 0 w 2565011"/>
              <a:gd name="connsiteY4" fmla="*/ 0 h 1171116"/>
              <a:gd name="connsiteX0" fmla="*/ 16287 w 2581298"/>
              <a:gd name="connsiteY0" fmla="*/ 0 h 1171116"/>
              <a:gd name="connsiteX1" fmla="*/ 314 w 2581298"/>
              <a:gd name="connsiteY1" fmla="*/ 138521 h 1171116"/>
              <a:gd name="connsiteX2" fmla="*/ 2570951 w 2581298"/>
              <a:gd name="connsiteY2" fmla="*/ 1171116 h 1171116"/>
              <a:gd name="connsiteX3" fmla="*/ 2580279 w 2581298"/>
              <a:gd name="connsiteY3" fmla="*/ 1048568 h 1171116"/>
              <a:gd name="connsiteX4" fmla="*/ 16287 w 2581298"/>
              <a:gd name="connsiteY4" fmla="*/ 0 h 1171116"/>
              <a:gd name="connsiteX0" fmla="*/ 0 w 2587236"/>
              <a:gd name="connsiteY0" fmla="*/ 0 h 1171116"/>
              <a:gd name="connsiteX1" fmla="*/ 6252 w 2587236"/>
              <a:gd name="connsiteY1" fmla="*/ 138521 h 1171116"/>
              <a:gd name="connsiteX2" fmla="*/ 2576889 w 2587236"/>
              <a:gd name="connsiteY2" fmla="*/ 1171116 h 1171116"/>
              <a:gd name="connsiteX3" fmla="*/ 2586217 w 2587236"/>
              <a:gd name="connsiteY3" fmla="*/ 1048568 h 1171116"/>
              <a:gd name="connsiteX4" fmla="*/ 0 w 2587236"/>
              <a:gd name="connsiteY4" fmla="*/ 0 h 1171116"/>
              <a:gd name="connsiteX0" fmla="*/ 0 w 2587236"/>
              <a:gd name="connsiteY0" fmla="*/ 0 h 1171116"/>
              <a:gd name="connsiteX1" fmla="*/ 6252 w 2587236"/>
              <a:gd name="connsiteY1" fmla="*/ 138521 h 1171116"/>
              <a:gd name="connsiteX2" fmla="*/ 2576889 w 2587236"/>
              <a:gd name="connsiteY2" fmla="*/ 1171116 h 1171116"/>
              <a:gd name="connsiteX3" fmla="*/ 2586217 w 2587236"/>
              <a:gd name="connsiteY3" fmla="*/ 1048568 h 1171116"/>
              <a:gd name="connsiteX4" fmla="*/ 0 w 2587236"/>
              <a:gd name="connsiteY4" fmla="*/ 0 h 1171116"/>
              <a:gd name="connsiteX0" fmla="*/ 0 w 2590265"/>
              <a:gd name="connsiteY0" fmla="*/ 0 h 1171116"/>
              <a:gd name="connsiteX1" fmla="*/ 6252 w 2590265"/>
              <a:gd name="connsiteY1" fmla="*/ 138521 h 1171116"/>
              <a:gd name="connsiteX2" fmla="*/ 2576889 w 2590265"/>
              <a:gd name="connsiteY2" fmla="*/ 1171116 h 1171116"/>
              <a:gd name="connsiteX3" fmla="*/ 2589392 w 2590265"/>
              <a:gd name="connsiteY3" fmla="*/ 1042218 h 1171116"/>
              <a:gd name="connsiteX4" fmla="*/ 0 w 2590265"/>
              <a:gd name="connsiteY4" fmla="*/ 0 h 1171116"/>
              <a:gd name="connsiteX0" fmla="*/ 0 w 2590265"/>
              <a:gd name="connsiteY0" fmla="*/ 0 h 1171116"/>
              <a:gd name="connsiteX1" fmla="*/ 6252 w 2590265"/>
              <a:gd name="connsiteY1" fmla="*/ 138521 h 1171116"/>
              <a:gd name="connsiteX2" fmla="*/ 2576889 w 2590265"/>
              <a:gd name="connsiteY2" fmla="*/ 1171116 h 1171116"/>
              <a:gd name="connsiteX3" fmla="*/ 2589392 w 2590265"/>
              <a:gd name="connsiteY3" fmla="*/ 1035868 h 1171116"/>
              <a:gd name="connsiteX4" fmla="*/ 0 w 2590265"/>
              <a:gd name="connsiteY4" fmla="*/ 0 h 1171116"/>
              <a:gd name="connsiteX0" fmla="*/ 0 w 2590265"/>
              <a:gd name="connsiteY0" fmla="*/ 0 h 1171116"/>
              <a:gd name="connsiteX1" fmla="*/ 6252 w 2590265"/>
              <a:gd name="connsiteY1" fmla="*/ 144871 h 1171116"/>
              <a:gd name="connsiteX2" fmla="*/ 2576889 w 2590265"/>
              <a:gd name="connsiteY2" fmla="*/ 1171116 h 1171116"/>
              <a:gd name="connsiteX3" fmla="*/ 2589392 w 2590265"/>
              <a:gd name="connsiteY3" fmla="*/ 1035868 h 1171116"/>
              <a:gd name="connsiteX4" fmla="*/ 0 w 2590265"/>
              <a:gd name="connsiteY4" fmla="*/ 0 h 1171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265" h="1171116">
                <a:moveTo>
                  <a:pt x="0" y="0"/>
                </a:moveTo>
                <a:cubicBezTo>
                  <a:pt x="7627" y="63696"/>
                  <a:pt x="2750" y="86739"/>
                  <a:pt x="6252" y="144871"/>
                </a:cubicBezTo>
                <a:cubicBezTo>
                  <a:pt x="479654" y="161728"/>
                  <a:pt x="1930466" y="1149087"/>
                  <a:pt x="2576889" y="1171116"/>
                </a:cubicBezTo>
                <a:cubicBezTo>
                  <a:pt x="2575612" y="1097895"/>
                  <a:pt x="2594482" y="1107229"/>
                  <a:pt x="2589392" y="1035868"/>
                </a:cubicBezTo>
                <a:cubicBezTo>
                  <a:pt x="2031852" y="1015307"/>
                  <a:pt x="490848" y="15679"/>
                  <a:pt x="0" y="0"/>
                </a:cubicBezTo>
                <a:close/>
              </a:path>
            </a:pathLst>
          </a:custGeom>
          <a:solidFill>
            <a:srgbClr val="4472C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0DC0D3CB-50D6-45BA-A2E4-D44C4C9F0270}"/>
              </a:ext>
            </a:extLst>
          </p:cNvPr>
          <p:cNvSpPr/>
          <p:nvPr/>
        </p:nvSpPr>
        <p:spPr>
          <a:xfrm flipV="1">
            <a:off x="8539389" y="2329142"/>
            <a:ext cx="2590265" cy="1171116"/>
          </a:xfrm>
          <a:custGeom>
            <a:avLst/>
            <a:gdLst>
              <a:gd name="connsiteX0" fmla="*/ 315254 w 3198208"/>
              <a:gd name="connsiteY0" fmla="*/ 95003 h 1449792"/>
              <a:gd name="connsiteX1" fmla="*/ 324681 w 3198208"/>
              <a:gd name="connsiteY1" fmla="*/ 208124 h 1449792"/>
              <a:gd name="connsiteX2" fmla="*/ 2869918 w 3198208"/>
              <a:gd name="connsiteY2" fmla="*/ 1358194 h 1449792"/>
              <a:gd name="connsiteX3" fmla="*/ 2888771 w 3198208"/>
              <a:gd name="connsiteY3" fmla="*/ 1235646 h 1449792"/>
              <a:gd name="connsiteX4" fmla="*/ 315254 w 3198208"/>
              <a:gd name="connsiteY4" fmla="*/ 95003 h 1449792"/>
              <a:gd name="connsiteX0" fmla="*/ 315254 w 3198208"/>
              <a:gd name="connsiteY0" fmla="*/ 95003 h 1449792"/>
              <a:gd name="connsiteX1" fmla="*/ 324681 w 3198208"/>
              <a:gd name="connsiteY1" fmla="*/ 208124 h 1449792"/>
              <a:gd name="connsiteX2" fmla="*/ 2869918 w 3198208"/>
              <a:gd name="connsiteY2" fmla="*/ 1358194 h 1449792"/>
              <a:gd name="connsiteX3" fmla="*/ 2888771 w 3198208"/>
              <a:gd name="connsiteY3" fmla="*/ 1235646 h 1449792"/>
              <a:gd name="connsiteX4" fmla="*/ 315254 w 3198208"/>
              <a:gd name="connsiteY4" fmla="*/ 95003 h 1449792"/>
              <a:gd name="connsiteX0" fmla="*/ 180562 w 3063516"/>
              <a:gd name="connsiteY0" fmla="*/ 0 h 1354789"/>
              <a:gd name="connsiteX1" fmla="*/ 189989 w 3063516"/>
              <a:gd name="connsiteY1" fmla="*/ 113121 h 1354789"/>
              <a:gd name="connsiteX2" fmla="*/ 2735226 w 3063516"/>
              <a:gd name="connsiteY2" fmla="*/ 1263191 h 1354789"/>
              <a:gd name="connsiteX3" fmla="*/ 2754079 w 3063516"/>
              <a:gd name="connsiteY3" fmla="*/ 1140643 h 1354789"/>
              <a:gd name="connsiteX4" fmla="*/ 180562 w 3063516"/>
              <a:gd name="connsiteY4" fmla="*/ 0 h 1354789"/>
              <a:gd name="connsiteX0" fmla="*/ 180562 w 3063516"/>
              <a:gd name="connsiteY0" fmla="*/ 0 h 1354789"/>
              <a:gd name="connsiteX1" fmla="*/ 189989 w 3063516"/>
              <a:gd name="connsiteY1" fmla="*/ 113121 h 1354789"/>
              <a:gd name="connsiteX2" fmla="*/ 2735226 w 3063516"/>
              <a:gd name="connsiteY2" fmla="*/ 1263191 h 1354789"/>
              <a:gd name="connsiteX3" fmla="*/ 2754079 w 3063516"/>
              <a:gd name="connsiteY3" fmla="*/ 1140643 h 1354789"/>
              <a:gd name="connsiteX4" fmla="*/ 180562 w 3063516"/>
              <a:gd name="connsiteY4" fmla="*/ 0 h 1354789"/>
              <a:gd name="connsiteX0" fmla="*/ 0 w 2882954"/>
              <a:gd name="connsiteY0" fmla="*/ 0 h 1354789"/>
              <a:gd name="connsiteX1" fmla="*/ 9427 w 2882954"/>
              <a:gd name="connsiteY1" fmla="*/ 113121 h 1354789"/>
              <a:gd name="connsiteX2" fmla="*/ 2554664 w 2882954"/>
              <a:gd name="connsiteY2" fmla="*/ 1263191 h 1354789"/>
              <a:gd name="connsiteX3" fmla="*/ 2573517 w 2882954"/>
              <a:gd name="connsiteY3" fmla="*/ 1140643 h 1354789"/>
              <a:gd name="connsiteX4" fmla="*/ 0 w 2882954"/>
              <a:gd name="connsiteY4" fmla="*/ 0 h 1354789"/>
              <a:gd name="connsiteX0" fmla="*/ 0 w 2882954"/>
              <a:gd name="connsiteY0" fmla="*/ 0 h 1354789"/>
              <a:gd name="connsiteX1" fmla="*/ 12602 w 2882954"/>
              <a:gd name="connsiteY1" fmla="*/ 230596 h 1354789"/>
              <a:gd name="connsiteX2" fmla="*/ 2554664 w 2882954"/>
              <a:gd name="connsiteY2" fmla="*/ 1263191 h 1354789"/>
              <a:gd name="connsiteX3" fmla="*/ 2573517 w 2882954"/>
              <a:gd name="connsiteY3" fmla="*/ 1140643 h 1354789"/>
              <a:gd name="connsiteX4" fmla="*/ 0 w 2882954"/>
              <a:gd name="connsiteY4" fmla="*/ 0 h 1354789"/>
              <a:gd name="connsiteX0" fmla="*/ 0 w 2874023"/>
              <a:gd name="connsiteY0" fmla="*/ 0 h 1259231"/>
              <a:gd name="connsiteX1" fmla="*/ 3077 w 2874023"/>
              <a:gd name="connsiteY1" fmla="*/ 138521 h 1259231"/>
              <a:gd name="connsiteX2" fmla="*/ 2545139 w 2874023"/>
              <a:gd name="connsiteY2" fmla="*/ 1171116 h 1259231"/>
              <a:gd name="connsiteX3" fmla="*/ 2563992 w 2874023"/>
              <a:gd name="connsiteY3" fmla="*/ 1048568 h 1259231"/>
              <a:gd name="connsiteX4" fmla="*/ 0 w 2874023"/>
              <a:gd name="connsiteY4" fmla="*/ 0 h 1259231"/>
              <a:gd name="connsiteX0" fmla="*/ 0 w 2874023"/>
              <a:gd name="connsiteY0" fmla="*/ 0 h 1259231"/>
              <a:gd name="connsiteX1" fmla="*/ 3077 w 2874023"/>
              <a:gd name="connsiteY1" fmla="*/ 138521 h 1259231"/>
              <a:gd name="connsiteX2" fmla="*/ 2545139 w 2874023"/>
              <a:gd name="connsiteY2" fmla="*/ 1171116 h 1259231"/>
              <a:gd name="connsiteX3" fmla="*/ 2563992 w 2874023"/>
              <a:gd name="connsiteY3" fmla="*/ 1048568 h 1259231"/>
              <a:gd name="connsiteX4" fmla="*/ 0 w 2874023"/>
              <a:gd name="connsiteY4" fmla="*/ 0 h 1259231"/>
              <a:gd name="connsiteX0" fmla="*/ 0 w 2874023"/>
              <a:gd name="connsiteY0" fmla="*/ 0 h 1259231"/>
              <a:gd name="connsiteX1" fmla="*/ 3077 w 2874023"/>
              <a:gd name="connsiteY1" fmla="*/ 138521 h 1259231"/>
              <a:gd name="connsiteX2" fmla="*/ 2545139 w 2874023"/>
              <a:gd name="connsiteY2" fmla="*/ 1171116 h 1259231"/>
              <a:gd name="connsiteX3" fmla="*/ 2563992 w 2874023"/>
              <a:gd name="connsiteY3" fmla="*/ 1048568 h 1259231"/>
              <a:gd name="connsiteX4" fmla="*/ 0 w 2874023"/>
              <a:gd name="connsiteY4" fmla="*/ 0 h 1259231"/>
              <a:gd name="connsiteX0" fmla="*/ 0 w 2874023"/>
              <a:gd name="connsiteY0" fmla="*/ 0 h 1259231"/>
              <a:gd name="connsiteX1" fmla="*/ 3077 w 2874023"/>
              <a:gd name="connsiteY1" fmla="*/ 138521 h 1259231"/>
              <a:gd name="connsiteX2" fmla="*/ 2545139 w 2874023"/>
              <a:gd name="connsiteY2" fmla="*/ 1171116 h 1259231"/>
              <a:gd name="connsiteX3" fmla="*/ 2563992 w 2874023"/>
              <a:gd name="connsiteY3" fmla="*/ 1048568 h 1259231"/>
              <a:gd name="connsiteX4" fmla="*/ 0 w 2874023"/>
              <a:gd name="connsiteY4" fmla="*/ 0 h 1259231"/>
              <a:gd name="connsiteX0" fmla="*/ 0 w 2747482"/>
              <a:gd name="connsiteY0" fmla="*/ 0 h 1171116"/>
              <a:gd name="connsiteX1" fmla="*/ 3077 w 2747482"/>
              <a:gd name="connsiteY1" fmla="*/ 138521 h 1171116"/>
              <a:gd name="connsiteX2" fmla="*/ 2545139 w 2747482"/>
              <a:gd name="connsiteY2" fmla="*/ 1171116 h 1171116"/>
              <a:gd name="connsiteX3" fmla="*/ 2563992 w 2747482"/>
              <a:gd name="connsiteY3" fmla="*/ 1048568 h 1171116"/>
              <a:gd name="connsiteX4" fmla="*/ 0 w 2747482"/>
              <a:gd name="connsiteY4" fmla="*/ 0 h 1171116"/>
              <a:gd name="connsiteX0" fmla="*/ 0 w 2747482"/>
              <a:gd name="connsiteY0" fmla="*/ 0 h 1171116"/>
              <a:gd name="connsiteX1" fmla="*/ 3077 w 2747482"/>
              <a:gd name="connsiteY1" fmla="*/ 138521 h 1171116"/>
              <a:gd name="connsiteX2" fmla="*/ 2545139 w 2747482"/>
              <a:gd name="connsiteY2" fmla="*/ 1171116 h 1171116"/>
              <a:gd name="connsiteX3" fmla="*/ 2563992 w 2747482"/>
              <a:gd name="connsiteY3" fmla="*/ 1048568 h 1171116"/>
              <a:gd name="connsiteX4" fmla="*/ 0 w 2747482"/>
              <a:gd name="connsiteY4" fmla="*/ 0 h 1171116"/>
              <a:gd name="connsiteX0" fmla="*/ 0 w 2564671"/>
              <a:gd name="connsiteY0" fmla="*/ 0 h 1171116"/>
              <a:gd name="connsiteX1" fmla="*/ 3077 w 2564671"/>
              <a:gd name="connsiteY1" fmla="*/ 138521 h 1171116"/>
              <a:gd name="connsiteX2" fmla="*/ 2545139 w 2564671"/>
              <a:gd name="connsiteY2" fmla="*/ 1171116 h 1171116"/>
              <a:gd name="connsiteX3" fmla="*/ 2563992 w 2564671"/>
              <a:gd name="connsiteY3" fmla="*/ 1048568 h 1171116"/>
              <a:gd name="connsiteX4" fmla="*/ 0 w 2564671"/>
              <a:gd name="connsiteY4" fmla="*/ 0 h 1171116"/>
              <a:gd name="connsiteX0" fmla="*/ 0 w 2564671"/>
              <a:gd name="connsiteY0" fmla="*/ 0 h 1171116"/>
              <a:gd name="connsiteX1" fmla="*/ 3077 w 2564671"/>
              <a:gd name="connsiteY1" fmla="*/ 138521 h 1171116"/>
              <a:gd name="connsiteX2" fmla="*/ 2545139 w 2564671"/>
              <a:gd name="connsiteY2" fmla="*/ 1171116 h 1171116"/>
              <a:gd name="connsiteX3" fmla="*/ 2563992 w 2564671"/>
              <a:gd name="connsiteY3" fmla="*/ 1048568 h 1171116"/>
              <a:gd name="connsiteX4" fmla="*/ 0 w 2564671"/>
              <a:gd name="connsiteY4" fmla="*/ 0 h 1171116"/>
              <a:gd name="connsiteX0" fmla="*/ 0 w 2565011"/>
              <a:gd name="connsiteY0" fmla="*/ 0 h 1171116"/>
              <a:gd name="connsiteX1" fmla="*/ 3077 w 2565011"/>
              <a:gd name="connsiteY1" fmla="*/ 138521 h 1171116"/>
              <a:gd name="connsiteX2" fmla="*/ 2554664 w 2565011"/>
              <a:gd name="connsiteY2" fmla="*/ 1171116 h 1171116"/>
              <a:gd name="connsiteX3" fmla="*/ 2563992 w 2565011"/>
              <a:gd name="connsiteY3" fmla="*/ 1048568 h 1171116"/>
              <a:gd name="connsiteX4" fmla="*/ 0 w 2565011"/>
              <a:gd name="connsiteY4" fmla="*/ 0 h 1171116"/>
              <a:gd name="connsiteX0" fmla="*/ 0 w 2565011"/>
              <a:gd name="connsiteY0" fmla="*/ 0 h 1171116"/>
              <a:gd name="connsiteX1" fmla="*/ 3077 w 2565011"/>
              <a:gd name="connsiteY1" fmla="*/ 138521 h 1171116"/>
              <a:gd name="connsiteX2" fmla="*/ 2554664 w 2565011"/>
              <a:gd name="connsiteY2" fmla="*/ 1171116 h 1171116"/>
              <a:gd name="connsiteX3" fmla="*/ 2563992 w 2565011"/>
              <a:gd name="connsiteY3" fmla="*/ 1048568 h 1171116"/>
              <a:gd name="connsiteX4" fmla="*/ 0 w 2565011"/>
              <a:gd name="connsiteY4" fmla="*/ 0 h 1171116"/>
              <a:gd name="connsiteX0" fmla="*/ 0 w 2565011"/>
              <a:gd name="connsiteY0" fmla="*/ 0 h 1171116"/>
              <a:gd name="connsiteX1" fmla="*/ 3077 w 2565011"/>
              <a:gd name="connsiteY1" fmla="*/ 138521 h 1171116"/>
              <a:gd name="connsiteX2" fmla="*/ 2554664 w 2565011"/>
              <a:gd name="connsiteY2" fmla="*/ 1171116 h 1171116"/>
              <a:gd name="connsiteX3" fmla="*/ 2563992 w 2565011"/>
              <a:gd name="connsiteY3" fmla="*/ 1048568 h 1171116"/>
              <a:gd name="connsiteX4" fmla="*/ 0 w 2565011"/>
              <a:gd name="connsiteY4" fmla="*/ 0 h 1171116"/>
              <a:gd name="connsiteX0" fmla="*/ 16287 w 2581298"/>
              <a:gd name="connsiteY0" fmla="*/ 0 h 1171116"/>
              <a:gd name="connsiteX1" fmla="*/ 314 w 2581298"/>
              <a:gd name="connsiteY1" fmla="*/ 138521 h 1171116"/>
              <a:gd name="connsiteX2" fmla="*/ 2570951 w 2581298"/>
              <a:gd name="connsiteY2" fmla="*/ 1171116 h 1171116"/>
              <a:gd name="connsiteX3" fmla="*/ 2580279 w 2581298"/>
              <a:gd name="connsiteY3" fmla="*/ 1048568 h 1171116"/>
              <a:gd name="connsiteX4" fmla="*/ 16287 w 2581298"/>
              <a:gd name="connsiteY4" fmla="*/ 0 h 1171116"/>
              <a:gd name="connsiteX0" fmla="*/ 0 w 2587236"/>
              <a:gd name="connsiteY0" fmla="*/ 0 h 1171116"/>
              <a:gd name="connsiteX1" fmla="*/ 6252 w 2587236"/>
              <a:gd name="connsiteY1" fmla="*/ 138521 h 1171116"/>
              <a:gd name="connsiteX2" fmla="*/ 2576889 w 2587236"/>
              <a:gd name="connsiteY2" fmla="*/ 1171116 h 1171116"/>
              <a:gd name="connsiteX3" fmla="*/ 2586217 w 2587236"/>
              <a:gd name="connsiteY3" fmla="*/ 1048568 h 1171116"/>
              <a:gd name="connsiteX4" fmla="*/ 0 w 2587236"/>
              <a:gd name="connsiteY4" fmla="*/ 0 h 1171116"/>
              <a:gd name="connsiteX0" fmla="*/ 0 w 2587236"/>
              <a:gd name="connsiteY0" fmla="*/ 0 h 1171116"/>
              <a:gd name="connsiteX1" fmla="*/ 6252 w 2587236"/>
              <a:gd name="connsiteY1" fmla="*/ 138521 h 1171116"/>
              <a:gd name="connsiteX2" fmla="*/ 2576889 w 2587236"/>
              <a:gd name="connsiteY2" fmla="*/ 1171116 h 1171116"/>
              <a:gd name="connsiteX3" fmla="*/ 2586217 w 2587236"/>
              <a:gd name="connsiteY3" fmla="*/ 1048568 h 1171116"/>
              <a:gd name="connsiteX4" fmla="*/ 0 w 2587236"/>
              <a:gd name="connsiteY4" fmla="*/ 0 h 1171116"/>
              <a:gd name="connsiteX0" fmla="*/ 0 w 2590265"/>
              <a:gd name="connsiteY0" fmla="*/ 0 h 1171116"/>
              <a:gd name="connsiteX1" fmla="*/ 6252 w 2590265"/>
              <a:gd name="connsiteY1" fmla="*/ 138521 h 1171116"/>
              <a:gd name="connsiteX2" fmla="*/ 2576889 w 2590265"/>
              <a:gd name="connsiteY2" fmla="*/ 1171116 h 1171116"/>
              <a:gd name="connsiteX3" fmla="*/ 2589392 w 2590265"/>
              <a:gd name="connsiteY3" fmla="*/ 1042218 h 1171116"/>
              <a:gd name="connsiteX4" fmla="*/ 0 w 2590265"/>
              <a:gd name="connsiteY4" fmla="*/ 0 h 1171116"/>
              <a:gd name="connsiteX0" fmla="*/ 0 w 2590265"/>
              <a:gd name="connsiteY0" fmla="*/ 0 h 1171116"/>
              <a:gd name="connsiteX1" fmla="*/ 6252 w 2590265"/>
              <a:gd name="connsiteY1" fmla="*/ 138521 h 1171116"/>
              <a:gd name="connsiteX2" fmla="*/ 2576889 w 2590265"/>
              <a:gd name="connsiteY2" fmla="*/ 1171116 h 1171116"/>
              <a:gd name="connsiteX3" fmla="*/ 2589392 w 2590265"/>
              <a:gd name="connsiteY3" fmla="*/ 1035868 h 1171116"/>
              <a:gd name="connsiteX4" fmla="*/ 0 w 2590265"/>
              <a:gd name="connsiteY4" fmla="*/ 0 h 1171116"/>
              <a:gd name="connsiteX0" fmla="*/ 0 w 2590265"/>
              <a:gd name="connsiteY0" fmla="*/ 0 h 1171116"/>
              <a:gd name="connsiteX1" fmla="*/ 6252 w 2590265"/>
              <a:gd name="connsiteY1" fmla="*/ 144871 h 1171116"/>
              <a:gd name="connsiteX2" fmla="*/ 2576889 w 2590265"/>
              <a:gd name="connsiteY2" fmla="*/ 1171116 h 1171116"/>
              <a:gd name="connsiteX3" fmla="*/ 2589392 w 2590265"/>
              <a:gd name="connsiteY3" fmla="*/ 1035868 h 1171116"/>
              <a:gd name="connsiteX4" fmla="*/ 0 w 2590265"/>
              <a:gd name="connsiteY4" fmla="*/ 0 h 1171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265" h="1171116">
                <a:moveTo>
                  <a:pt x="0" y="0"/>
                </a:moveTo>
                <a:cubicBezTo>
                  <a:pt x="7627" y="63696"/>
                  <a:pt x="2750" y="86739"/>
                  <a:pt x="6252" y="144871"/>
                </a:cubicBezTo>
                <a:cubicBezTo>
                  <a:pt x="479654" y="161728"/>
                  <a:pt x="1930466" y="1149087"/>
                  <a:pt x="2576889" y="1171116"/>
                </a:cubicBezTo>
                <a:cubicBezTo>
                  <a:pt x="2575612" y="1097895"/>
                  <a:pt x="2594482" y="1107229"/>
                  <a:pt x="2589392" y="1035868"/>
                </a:cubicBezTo>
                <a:cubicBezTo>
                  <a:pt x="2031852" y="1015307"/>
                  <a:pt x="490848" y="15679"/>
                  <a:pt x="0" y="0"/>
                </a:cubicBezTo>
                <a:close/>
              </a:path>
            </a:pathLst>
          </a:custGeom>
          <a:solidFill>
            <a:srgbClr val="4472C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E78CB5-EB34-4E75-811A-5AA44CA71C30}"/>
              </a:ext>
            </a:extLst>
          </p:cNvPr>
          <p:cNvSpPr/>
          <p:nvPr/>
        </p:nvSpPr>
        <p:spPr>
          <a:xfrm>
            <a:off x="8508589" y="2216020"/>
            <a:ext cx="2673349" cy="113121"/>
          </a:xfrm>
          <a:prstGeom prst="rect">
            <a:avLst/>
          </a:prstGeom>
          <a:solidFill>
            <a:srgbClr val="4472C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4B57384-9BEE-4FB1-BDE3-8424D48A8A6C}"/>
              </a:ext>
            </a:extLst>
          </p:cNvPr>
          <p:cNvSpPr/>
          <p:nvPr/>
        </p:nvSpPr>
        <p:spPr>
          <a:xfrm>
            <a:off x="8539389" y="3490996"/>
            <a:ext cx="2673349" cy="113122"/>
          </a:xfrm>
          <a:prstGeom prst="rect">
            <a:avLst/>
          </a:prstGeom>
          <a:solidFill>
            <a:srgbClr val="4472C4">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C608CE-5B15-4BA4-999C-629D816C778C}"/>
              </a:ext>
            </a:extLst>
          </p:cNvPr>
          <p:cNvSpPr/>
          <p:nvPr/>
        </p:nvSpPr>
        <p:spPr>
          <a:xfrm>
            <a:off x="8561516" y="2028451"/>
            <a:ext cx="2568138" cy="180535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8397E3-4E0E-4E49-89EC-D0B26E6235C6}"/>
                  </a:ext>
                </a:extLst>
              </p:cNvPr>
              <p:cNvSpPr txBox="1"/>
              <p:nvPr/>
            </p:nvSpPr>
            <p:spPr>
              <a:xfrm>
                <a:off x="7837053" y="1843785"/>
                <a:ext cx="7134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oMath>
                  </m:oMathPara>
                </a14:m>
                <a:endParaRPr lang="en-US" dirty="0"/>
              </a:p>
            </p:txBody>
          </p:sp>
        </mc:Choice>
        <mc:Fallback>
          <p:sp>
            <p:nvSpPr>
              <p:cNvPr id="15" name="TextBox 14">
                <a:extLst>
                  <a:ext uri="{FF2B5EF4-FFF2-40B4-BE49-F238E27FC236}">
                    <a16:creationId xmlns:a16="http://schemas.microsoft.com/office/drawing/2014/main" id="{568397E3-4E0E-4E49-89EC-D0B26E6235C6}"/>
                  </a:ext>
                </a:extLst>
              </p:cNvPr>
              <p:cNvSpPr txBox="1">
                <a:spLocks noRot="1" noChangeAspect="1" noMove="1" noResize="1" noEditPoints="1" noAdjustHandles="1" noChangeArrowheads="1" noChangeShapeType="1" noTextEdit="1"/>
              </p:cNvSpPr>
              <p:nvPr/>
            </p:nvSpPr>
            <p:spPr>
              <a:xfrm>
                <a:off x="7837053" y="1843785"/>
                <a:ext cx="713400"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C548F0C-13DC-4D4A-A353-66DAC06BCCF3}"/>
                  </a:ext>
                </a:extLst>
              </p:cNvPr>
              <p:cNvSpPr txBox="1"/>
              <p:nvPr/>
            </p:nvSpPr>
            <p:spPr>
              <a:xfrm>
                <a:off x="7837053" y="2986243"/>
                <a:ext cx="7123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oMath>
                  </m:oMathPara>
                </a14:m>
                <a:endParaRPr lang="en-US" dirty="0"/>
              </a:p>
            </p:txBody>
          </p:sp>
        </mc:Choice>
        <mc:Fallback>
          <p:sp>
            <p:nvSpPr>
              <p:cNvPr id="16" name="TextBox 15">
                <a:extLst>
                  <a:ext uri="{FF2B5EF4-FFF2-40B4-BE49-F238E27FC236}">
                    <a16:creationId xmlns:a16="http://schemas.microsoft.com/office/drawing/2014/main" id="{AC548F0C-13DC-4D4A-A353-66DAC06BCCF3}"/>
                  </a:ext>
                </a:extLst>
              </p:cNvPr>
              <p:cNvSpPr txBox="1">
                <a:spLocks noRot="1" noChangeAspect="1" noMove="1" noResize="1" noEditPoints="1" noAdjustHandles="1" noChangeArrowheads="1" noChangeShapeType="1" noTextEdit="1"/>
              </p:cNvSpPr>
              <p:nvPr/>
            </p:nvSpPr>
            <p:spPr>
              <a:xfrm>
                <a:off x="7837053" y="2986243"/>
                <a:ext cx="71231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43D0BBF-4889-4B1E-8DCE-CC53CB1B3FDD}"/>
                  </a:ext>
                </a:extLst>
              </p:cNvPr>
              <p:cNvSpPr txBox="1"/>
              <p:nvPr/>
            </p:nvSpPr>
            <p:spPr>
              <a:xfrm>
                <a:off x="11145440" y="1843785"/>
                <a:ext cx="717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oMath>
                  </m:oMathPara>
                </a14:m>
                <a:endParaRPr lang="en-US" dirty="0"/>
              </a:p>
            </p:txBody>
          </p:sp>
        </mc:Choice>
        <mc:Fallback>
          <p:sp>
            <p:nvSpPr>
              <p:cNvPr id="17" name="TextBox 16">
                <a:extLst>
                  <a:ext uri="{FF2B5EF4-FFF2-40B4-BE49-F238E27FC236}">
                    <a16:creationId xmlns:a16="http://schemas.microsoft.com/office/drawing/2014/main" id="{043D0BBF-4889-4B1E-8DCE-CC53CB1B3FDD}"/>
                  </a:ext>
                </a:extLst>
              </p:cNvPr>
              <p:cNvSpPr txBox="1">
                <a:spLocks noRot="1" noChangeAspect="1" noMove="1" noResize="1" noEditPoints="1" noAdjustHandles="1" noChangeArrowheads="1" noChangeShapeType="1" noTextEdit="1"/>
              </p:cNvSpPr>
              <p:nvPr/>
            </p:nvSpPr>
            <p:spPr>
              <a:xfrm>
                <a:off x="11145440" y="1843785"/>
                <a:ext cx="717376" cy="369332"/>
              </a:xfrm>
              <a:prstGeom prst="rect">
                <a:avLst/>
              </a:prstGeom>
              <a:blipFill>
                <a:blip r:embed="rId4"/>
                <a:stretch>
                  <a:fillRect b="-65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1F78A14-855D-4DAC-AF71-8AE45A47C597}"/>
                  </a:ext>
                </a:extLst>
              </p:cNvPr>
              <p:cNvSpPr txBox="1"/>
              <p:nvPr/>
            </p:nvSpPr>
            <p:spPr>
              <a:xfrm>
                <a:off x="11145440" y="2986243"/>
                <a:ext cx="717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oMath>
                  </m:oMathPara>
                </a14:m>
                <a:endParaRPr lang="en-US" dirty="0"/>
              </a:p>
            </p:txBody>
          </p:sp>
        </mc:Choice>
        <mc:Fallback>
          <p:sp>
            <p:nvSpPr>
              <p:cNvPr id="18" name="TextBox 17">
                <a:extLst>
                  <a:ext uri="{FF2B5EF4-FFF2-40B4-BE49-F238E27FC236}">
                    <a16:creationId xmlns:a16="http://schemas.microsoft.com/office/drawing/2014/main" id="{91F78A14-855D-4DAC-AF71-8AE45A47C597}"/>
                  </a:ext>
                </a:extLst>
              </p:cNvPr>
              <p:cNvSpPr txBox="1">
                <a:spLocks noRot="1" noChangeAspect="1" noMove="1" noResize="1" noEditPoints="1" noAdjustHandles="1" noChangeArrowheads="1" noChangeShapeType="1" noTextEdit="1"/>
              </p:cNvSpPr>
              <p:nvPr/>
            </p:nvSpPr>
            <p:spPr>
              <a:xfrm>
                <a:off x="11145440" y="2986243"/>
                <a:ext cx="717376" cy="369332"/>
              </a:xfrm>
              <a:prstGeom prst="rect">
                <a:avLst/>
              </a:prstGeom>
              <a:blipFill>
                <a:blip r:embed="rId5"/>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4416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D4C4-5054-4729-8C49-E741CA2A7945}"/>
              </a:ext>
            </a:extLst>
          </p:cNvPr>
          <p:cNvSpPr>
            <a:spLocks noGrp="1"/>
          </p:cNvSpPr>
          <p:nvPr>
            <p:ph type="title"/>
          </p:nvPr>
        </p:nvSpPr>
        <p:spPr/>
        <p:txBody>
          <a:bodyPr/>
          <a:lstStyle/>
          <a:p>
            <a:r>
              <a:rPr lang="en-US" dirty="0"/>
              <a:t>Effects due to irreducibility</a:t>
            </a:r>
          </a:p>
        </p:txBody>
      </p:sp>
      <p:sp>
        <p:nvSpPr>
          <p:cNvPr id="4" name="TextBox 3">
            <a:extLst>
              <a:ext uri="{FF2B5EF4-FFF2-40B4-BE49-F238E27FC236}">
                <a16:creationId xmlns:a16="http://schemas.microsoft.com/office/drawing/2014/main" id="{25B8DCD6-2AB0-405E-AF38-8D1C23D401D6}"/>
              </a:ext>
            </a:extLst>
          </p:cNvPr>
          <p:cNvSpPr txBox="1"/>
          <p:nvPr/>
        </p:nvSpPr>
        <p:spPr>
          <a:xfrm>
            <a:off x="652903" y="1492241"/>
            <a:ext cx="4243526" cy="1200329"/>
          </a:xfrm>
          <a:prstGeom prst="rect">
            <a:avLst/>
          </a:prstGeom>
          <a:noFill/>
        </p:spPr>
        <p:txBody>
          <a:bodyPr wrap="square" rtlCol="0">
            <a:spAutoFit/>
          </a:bodyPr>
          <a:lstStyle/>
          <a:p>
            <a:r>
              <a:rPr lang="en-US" dirty="0"/>
              <a:t>Suppose arbitrarily small spread -&gt; internal dynamics more and more constrained -&gt; we can know more about it -&gt; </a:t>
            </a:r>
            <a:r>
              <a:rPr lang="en-US" dirty="0">
                <a:solidFill>
                  <a:srgbClr val="FF0000"/>
                </a:solidFill>
              </a:rPr>
              <a:t>contradiction</a:t>
            </a:r>
          </a:p>
        </p:txBody>
      </p:sp>
      <p:grpSp>
        <p:nvGrpSpPr>
          <p:cNvPr id="21" name="Group 20">
            <a:extLst>
              <a:ext uri="{FF2B5EF4-FFF2-40B4-BE49-F238E27FC236}">
                <a16:creationId xmlns:a16="http://schemas.microsoft.com/office/drawing/2014/main" id="{5B988774-E5A1-4D17-9E7F-81600F05542F}"/>
              </a:ext>
            </a:extLst>
          </p:cNvPr>
          <p:cNvGrpSpPr/>
          <p:nvPr/>
        </p:nvGrpSpPr>
        <p:grpSpPr>
          <a:xfrm>
            <a:off x="5827522" y="1014997"/>
            <a:ext cx="2271047" cy="1810221"/>
            <a:chOff x="6258757" y="1394618"/>
            <a:chExt cx="2271047" cy="1810221"/>
          </a:xfrm>
        </p:grpSpPr>
        <p:cxnSp>
          <p:nvCxnSpPr>
            <p:cNvPr id="6" name="Straight Connector 5">
              <a:extLst>
                <a:ext uri="{FF2B5EF4-FFF2-40B4-BE49-F238E27FC236}">
                  <a16:creationId xmlns:a16="http://schemas.microsoft.com/office/drawing/2014/main" id="{7B8E590C-7292-4B70-91F3-8A0ED872C149}"/>
                </a:ext>
              </a:extLst>
            </p:cNvPr>
            <p:cNvCxnSpPr/>
            <p:nvPr/>
          </p:nvCxnSpPr>
          <p:spPr>
            <a:xfrm>
              <a:off x="7288567" y="1571348"/>
              <a:ext cx="0" cy="1633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38E97A9-CDF4-4138-A43B-FB1C8C6B50D1}"/>
                </a:ext>
              </a:extLst>
            </p:cNvPr>
            <p:cNvCxnSpPr/>
            <p:nvPr/>
          </p:nvCxnSpPr>
          <p:spPr>
            <a:xfrm>
              <a:off x="6258757" y="2414726"/>
              <a:ext cx="2086253"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D40F34C-87BA-48FC-839A-25E9A58CBEF0}"/>
                </a:ext>
              </a:extLst>
            </p:cNvPr>
            <p:cNvSpPr/>
            <p:nvPr/>
          </p:nvSpPr>
          <p:spPr>
            <a:xfrm>
              <a:off x="7035553" y="2157274"/>
              <a:ext cx="506027" cy="5060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112E13B-7C4E-410E-B79B-0C51BE134D1E}"/>
                </a:ext>
              </a:extLst>
            </p:cNvPr>
            <p:cNvCxnSpPr/>
            <p:nvPr/>
          </p:nvCxnSpPr>
          <p:spPr>
            <a:xfrm>
              <a:off x="6722255" y="1847983"/>
              <a:ext cx="284087" cy="284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A6A6C5-3A68-4F00-86CE-D9CC40B0A9F5}"/>
                </a:ext>
              </a:extLst>
            </p:cNvPr>
            <p:cNvCxnSpPr>
              <a:cxnSpLocks/>
            </p:cNvCxnSpPr>
            <p:nvPr/>
          </p:nvCxnSpPr>
          <p:spPr>
            <a:xfrm flipV="1">
              <a:off x="6724117" y="2687636"/>
              <a:ext cx="284087" cy="284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D2AF8D7-4BAE-4B77-9565-A01CD37FCE93}"/>
                </a:ext>
              </a:extLst>
            </p:cNvPr>
            <p:cNvCxnSpPr>
              <a:cxnSpLocks/>
            </p:cNvCxnSpPr>
            <p:nvPr/>
          </p:nvCxnSpPr>
          <p:spPr>
            <a:xfrm flipH="1" flipV="1">
              <a:off x="7568927" y="2697379"/>
              <a:ext cx="284087" cy="284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0AFBB75-955B-40ED-A34F-7B95863DA7AC}"/>
                </a:ext>
              </a:extLst>
            </p:cNvPr>
            <p:cNvCxnSpPr>
              <a:cxnSpLocks/>
            </p:cNvCxnSpPr>
            <p:nvPr/>
          </p:nvCxnSpPr>
          <p:spPr>
            <a:xfrm flipH="1">
              <a:off x="7568927" y="1854000"/>
              <a:ext cx="284087" cy="284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AF47C6D-C9F0-49E3-982B-7AB685086048}"/>
                    </a:ext>
                  </a:extLst>
                </p:cNvPr>
                <p:cNvSpPr txBox="1"/>
                <p:nvPr/>
              </p:nvSpPr>
              <p:spPr>
                <a:xfrm>
                  <a:off x="8160216" y="2410287"/>
                  <a:ext cx="36958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17" name="TextBox 16">
                  <a:extLst>
                    <a:ext uri="{FF2B5EF4-FFF2-40B4-BE49-F238E27FC236}">
                      <a16:creationId xmlns:a16="http://schemas.microsoft.com/office/drawing/2014/main" id="{6AF47C6D-C9F0-49E3-982B-7AB685086048}"/>
                    </a:ext>
                  </a:extLst>
                </p:cNvPr>
                <p:cNvSpPr txBox="1">
                  <a:spLocks noRot="1" noChangeAspect="1" noMove="1" noResize="1" noEditPoints="1" noAdjustHandles="1" noChangeArrowheads="1" noChangeShapeType="1" noTextEdit="1"/>
                </p:cNvSpPr>
                <p:nvPr/>
              </p:nvSpPr>
              <p:spPr>
                <a:xfrm>
                  <a:off x="8160216" y="2410287"/>
                  <a:ext cx="369588" cy="369332"/>
                </a:xfrm>
                <a:prstGeom prst="rect">
                  <a:avLst/>
                </a:prstGeom>
                <a:blipFill>
                  <a:blip r:embed="rId2"/>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A71D5FA-7EA0-4A96-9C94-92C1CB158E1D}"/>
                    </a:ext>
                  </a:extLst>
                </p:cNvPr>
                <p:cNvSpPr txBox="1"/>
                <p:nvPr/>
              </p:nvSpPr>
              <p:spPr>
                <a:xfrm>
                  <a:off x="6917632" y="1394618"/>
                  <a:ext cx="37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oMath>
                    </m:oMathPara>
                  </a14:m>
                  <a:endParaRPr lang="en-US" dirty="0"/>
                </a:p>
              </p:txBody>
            </p:sp>
          </mc:Choice>
          <mc:Fallback xmlns="">
            <p:sp>
              <p:nvSpPr>
                <p:cNvPr id="18" name="TextBox 17">
                  <a:extLst>
                    <a:ext uri="{FF2B5EF4-FFF2-40B4-BE49-F238E27FC236}">
                      <a16:creationId xmlns:a16="http://schemas.microsoft.com/office/drawing/2014/main" id="{BA71D5FA-7EA0-4A96-9C94-92C1CB158E1D}"/>
                    </a:ext>
                  </a:extLst>
                </p:cNvPr>
                <p:cNvSpPr txBox="1">
                  <a:spLocks noRot="1" noChangeAspect="1" noMove="1" noResize="1" noEditPoints="1" noAdjustHandles="1" noChangeArrowheads="1" noChangeShapeType="1" noTextEdit="1"/>
                </p:cNvSpPr>
                <p:nvPr/>
              </p:nvSpPr>
              <p:spPr>
                <a:xfrm>
                  <a:off x="6917632" y="1394618"/>
                  <a:ext cx="370934" cy="369332"/>
                </a:xfrm>
                <a:prstGeom prst="rect">
                  <a:avLst/>
                </a:prstGeom>
                <a:blipFill>
                  <a:blip r:embed="rId3"/>
                  <a:stretch>
                    <a:fillRect/>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8D637CEE-00E3-40C9-8450-BBEA7B4449B9}"/>
              </a:ext>
            </a:extLst>
          </p:cNvPr>
          <p:cNvSpPr txBox="1"/>
          <p:nvPr/>
        </p:nvSpPr>
        <p:spPr>
          <a:xfrm>
            <a:off x="342768" y="1033950"/>
            <a:ext cx="2904706" cy="461665"/>
          </a:xfrm>
          <a:prstGeom prst="rect">
            <a:avLst/>
          </a:prstGeom>
          <a:noFill/>
        </p:spPr>
        <p:txBody>
          <a:bodyPr wrap="none" rtlCol="0">
            <a:spAutoFit/>
          </a:bodyPr>
          <a:lstStyle/>
          <a:p>
            <a:r>
              <a:rPr lang="en-US" sz="2400" dirty="0"/>
              <a:t>Minimum uncertainty</a:t>
            </a:r>
          </a:p>
        </p:txBody>
      </p:sp>
      <p:sp>
        <p:nvSpPr>
          <p:cNvPr id="20" name="TextBox 19">
            <a:extLst>
              <a:ext uri="{FF2B5EF4-FFF2-40B4-BE49-F238E27FC236}">
                <a16:creationId xmlns:a16="http://schemas.microsoft.com/office/drawing/2014/main" id="{B2B03D5C-8149-46B6-BBFF-16B61464ED87}"/>
              </a:ext>
            </a:extLst>
          </p:cNvPr>
          <p:cNvSpPr txBox="1"/>
          <p:nvPr/>
        </p:nvSpPr>
        <p:spPr>
          <a:xfrm>
            <a:off x="8717205" y="1391773"/>
            <a:ext cx="3211055" cy="1200329"/>
          </a:xfrm>
          <a:prstGeom prst="rect">
            <a:avLst/>
          </a:prstGeom>
          <a:noFill/>
        </p:spPr>
        <p:txBody>
          <a:bodyPr wrap="square" rtlCol="0">
            <a:spAutoFit/>
          </a:bodyPr>
          <a:lstStyle/>
          <a:p>
            <a:pPr algn="r"/>
            <a:r>
              <a:rPr lang="en-US" dirty="0"/>
              <a:t>In fact, all states must be associated with the same information entropy (which is set to zero)</a:t>
            </a:r>
          </a:p>
        </p:txBody>
      </p:sp>
      <p:sp>
        <p:nvSpPr>
          <p:cNvPr id="22" name="TextBox 21">
            <a:extLst>
              <a:ext uri="{FF2B5EF4-FFF2-40B4-BE49-F238E27FC236}">
                <a16:creationId xmlns:a16="http://schemas.microsoft.com/office/drawing/2014/main" id="{8E90C3B5-B89F-4284-9DE1-E805D899E031}"/>
              </a:ext>
            </a:extLst>
          </p:cNvPr>
          <p:cNvSpPr txBox="1"/>
          <p:nvPr/>
        </p:nvSpPr>
        <p:spPr>
          <a:xfrm>
            <a:off x="342768" y="2988542"/>
            <a:ext cx="1692130" cy="461665"/>
          </a:xfrm>
          <a:prstGeom prst="rect">
            <a:avLst/>
          </a:prstGeom>
          <a:noFill/>
        </p:spPr>
        <p:txBody>
          <a:bodyPr wrap="none" rtlCol="0">
            <a:spAutoFit/>
          </a:bodyPr>
          <a:lstStyle/>
          <a:p>
            <a:r>
              <a:rPr lang="en-US" sz="2400" dirty="0"/>
              <a:t>Non-locality</a:t>
            </a:r>
          </a:p>
        </p:txBody>
      </p:sp>
      <p:sp>
        <p:nvSpPr>
          <p:cNvPr id="23" name="TextBox 22">
            <a:extLst>
              <a:ext uri="{FF2B5EF4-FFF2-40B4-BE49-F238E27FC236}">
                <a16:creationId xmlns:a16="http://schemas.microsoft.com/office/drawing/2014/main" id="{E9E802CF-30B9-4100-BFF2-10959308691B}"/>
              </a:ext>
            </a:extLst>
          </p:cNvPr>
          <p:cNvSpPr txBox="1"/>
          <p:nvPr/>
        </p:nvSpPr>
        <p:spPr>
          <a:xfrm>
            <a:off x="342768" y="4440620"/>
            <a:ext cx="3063083" cy="461665"/>
          </a:xfrm>
          <a:prstGeom prst="rect">
            <a:avLst/>
          </a:prstGeom>
          <a:noFill/>
        </p:spPr>
        <p:txBody>
          <a:bodyPr wrap="none" rtlCol="0">
            <a:spAutoFit/>
          </a:bodyPr>
          <a:lstStyle/>
          <a:p>
            <a:r>
              <a:rPr lang="en-US" sz="2400" dirty="0" err="1"/>
              <a:t>Superluminar</a:t>
            </a:r>
            <a:r>
              <a:rPr lang="en-US" sz="2400" dirty="0"/>
              <a:t> effects …</a:t>
            </a:r>
          </a:p>
        </p:txBody>
      </p:sp>
      <p:sp>
        <p:nvSpPr>
          <p:cNvPr id="24" name="TextBox 23">
            <a:extLst>
              <a:ext uri="{FF2B5EF4-FFF2-40B4-BE49-F238E27FC236}">
                <a16:creationId xmlns:a16="http://schemas.microsoft.com/office/drawing/2014/main" id="{F717706C-EF61-4E1A-810B-3E111669067C}"/>
              </a:ext>
            </a:extLst>
          </p:cNvPr>
          <p:cNvSpPr txBox="1"/>
          <p:nvPr/>
        </p:nvSpPr>
        <p:spPr>
          <a:xfrm>
            <a:off x="7857387" y="4440620"/>
            <a:ext cx="3906775" cy="461665"/>
          </a:xfrm>
          <a:prstGeom prst="rect">
            <a:avLst/>
          </a:prstGeom>
          <a:noFill/>
        </p:spPr>
        <p:txBody>
          <a:bodyPr wrap="none" rtlCol="0">
            <a:spAutoFit/>
          </a:bodyPr>
          <a:lstStyle/>
          <a:p>
            <a:r>
              <a:rPr lang="en-US" sz="2400" dirty="0"/>
              <a:t>… that can’t carry information</a:t>
            </a:r>
          </a:p>
        </p:txBody>
      </p:sp>
      <p:sp>
        <p:nvSpPr>
          <p:cNvPr id="25" name="TextBox 24">
            <a:extLst>
              <a:ext uri="{FF2B5EF4-FFF2-40B4-BE49-F238E27FC236}">
                <a16:creationId xmlns:a16="http://schemas.microsoft.com/office/drawing/2014/main" id="{E96ACE1E-5BB6-480A-969E-4937CB27B19F}"/>
              </a:ext>
            </a:extLst>
          </p:cNvPr>
          <p:cNvSpPr txBox="1"/>
          <p:nvPr/>
        </p:nvSpPr>
        <p:spPr>
          <a:xfrm>
            <a:off x="4942553" y="3300184"/>
            <a:ext cx="7020740" cy="646331"/>
          </a:xfrm>
          <a:prstGeom prst="rect">
            <a:avLst/>
          </a:prstGeom>
          <a:noFill/>
        </p:spPr>
        <p:txBody>
          <a:bodyPr wrap="square" rtlCol="0">
            <a:spAutoFit/>
          </a:bodyPr>
          <a:lstStyle/>
          <a:p>
            <a:r>
              <a:rPr lang="en-US" dirty="0"/>
              <a:t>System spread in space -&gt; interact within a region -&gt; but can’t interact with only a part-&gt; must be interacting with the rest of the system as well</a:t>
            </a:r>
            <a:endParaRPr lang="en-US" dirty="0">
              <a:solidFill>
                <a:srgbClr val="FF0000"/>
              </a:solidFill>
            </a:endParaRPr>
          </a:p>
        </p:txBody>
      </p:sp>
      <p:sp>
        <p:nvSpPr>
          <p:cNvPr id="26" name="Oval 25">
            <a:extLst>
              <a:ext uri="{FF2B5EF4-FFF2-40B4-BE49-F238E27FC236}">
                <a16:creationId xmlns:a16="http://schemas.microsoft.com/office/drawing/2014/main" id="{7FDC4515-C3B9-43F5-88B1-4A455D9B9415}"/>
              </a:ext>
            </a:extLst>
          </p:cNvPr>
          <p:cNvSpPr/>
          <p:nvPr/>
        </p:nvSpPr>
        <p:spPr>
          <a:xfrm>
            <a:off x="2627088" y="3429000"/>
            <a:ext cx="1697627" cy="506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A228D8A-3FA6-4CE0-B967-9FC4E8A20FE9}"/>
              </a:ext>
            </a:extLst>
          </p:cNvPr>
          <p:cNvSpPr/>
          <p:nvPr/>
        </p:nvSpPr>
        <p:spPr>
          <a:xfrm>
            <a:off x="3789200" y="3255505"/>
            <a:ext cx="882039" cy="88203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132D197-7654-43D3-86D3-4187DDAFCC3D}"/>
              </a:ext>
            </a:extLst>
          </p:cNvPr>
          <p:cNvSpPr txBox="1"/>
          <p:nvPr/>
        </p:nvSpPr>
        <p:spPr>
          <a:xfrm>
            <a:off x="652903" y="4902285"/>
            <a:ext cx="4243526" cy="1200329"/>
          </a:xfrm>
          <a:prstGeom prst="rect">
            <a:avLst/>
          </a:prstGeom>
          <a:noFill/>
        </p:spPr>
        <p:txBody>
          <a:bodyPr wrap="square" rtlCol="0">
            <a:spAutoFit/>
          </a:bodyPr>
          <a:lstStyle/>
          <a:p>
            <a:r>
              <a:rPr lang="en-US" dirty="0"/>
              <a:t>Suppose the internal dynamics is constrained by the speed of light -&gt; we know something about the internal dynamics -&gt; </a:t>
            </a:r>
            <a:r>
              <a:rPr lang="en-US" dirty="0">
                <a:solidFill>
                  <a:srgbClr val="FF0000"/>
                </a:solidFill>
              </a:rPr>
              <a:t>contradiction</a:t>
            </a:r>
          </a:p>
        </p:txBody>
      </p:sp>
      <p:sp>
        <p:nvSpPr>
          <p:cNvPr id="29" name="TextBox 28">
            <a:extLst>
              <a:ext uri="{FF2B5EF4-FFF2-40B4-BE49-F238E27FC236}">
                <a16:creationId xmlns:a16="http://schemas.microsoft.com/office/drawing/2014/main" id="{4B12B8AD-0166-4D13-852A-566D266E9049}"/>
              </a:ext>
            </a:extLst>
          </p:cNvPr>
          <p:cNvSpPr txBox="1"/>
          <p:nvPr/>
        </p:nvSpPr>
        <p:spPr>
          <a:xfrm>
            <a:off x="7374687" y="4902285"/>
            <a:ext cx="4243526" cy="1200329"/>
          </a:xfrm>
          <a:prstGeom prst="rect">
            <a:avLst/>
          </a:prstGeom>
          <a:noFill/>
        </p:spPr>
        <p:txBody>
          <a:bodyPr wrap="square" rtlCol="0">
            <a:spAutoFit/>
          </a:bodyPr>
          <a:lstStyle/>
          <a:p>
            <a:r>
              <a:rPr lang="en-US" dirty="0"/>
              <a:t>Suppose we can use the internal dynamics to carry a message -&gt; we have a way to manipulate the internal dynamics -&gt; </a:t>
            </a:r>
            <a:r>
              <a:rPr lang="en-US" dirty="0">
                <a:solidFill>
                  <a:srgbClr val="FF0000"/>
                </a:solidFill>
              </a:rPr>
              <a:t>contradiction</a:t>
            </a:r>
          </a:p>
        </p:txBody>
      </p:sp>
      <p:sp>
        <p:nvSpPr>
          <p:cNvPr id="30" name="Oval 29">
            <a:extLst>
              <a:ext uri="{FF2B5EF4-FFF2-40B4-BE49-F238E27FC236}">
                <a16:creationId xmlns:a16="http://schemas.microsoft.com/office/drawing/2014/main" id="{A32DF51E-E8E4-4731-A8E7-51C7DD193C46}"/>
              </a:ext>
            </a:extLst>
          </p:cNvPr>
          <p:cNvSpPr/>
          <p:nvPr/>
        </p:nvSpPr>
        <p:spPr>
          <a:xfrm>
            <a:off x="5159704" y="5260203"/>
            <a:ext cx="1697627" cy="506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15E179B9-325E-487F-881B-F4F91BA85587}"/>
              </a:ext>
            </a:extLst>
          </p:cNvPr>
          <p:cNvCxnSpPr>
            <a:cxnSpLocks/>
          </p:cNvCxnSpPr>
          <p:nvPr/>
        </p:nvCxnSpPr>
        <p:spPr>
          <a:xfrm flipV="1">
            <a:off x="5504688" y="5431536"/>
            <a:ext cx="210312" cy="81679"/>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014CBCC-C5AB-4D2D-94BA-C346ED65652A}"/>
              </a:ext>
            </a:extLst>
          </p:cNvPr>
          <p:cNvCxnSpPr>
            <a:cxnSpLocks/>
          </p:cNvCxnSpPr>
          <p:nvPr/>
        </p:nvCxnSpPr>
        <p:spPr>
          <a:xfrm>
            <a:off x="5715000" y="5431536"/>
            <a:ext cx="152400" cy="152401"/>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5C5F39B-B091-4010-8294-88C14EF497FB}"/>
              </a:ext>
            </a:extLst>
          </p:cNvPr>
          <p:cNvCxnSpPr>
            <a:cxnSpLocks/>
          </p:cNvCxnSpPr>
          <p:nvPr/>
        </p:nvCxnSpPr>
        <p:spPr>
          <a:xfrm>
            <a:off x="5864175" y="5583937"/>
            <a:ext cx="213537" cy="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96091E7A-B710-40BA-BBDC-2DFA1D3817DC}"/>
              </a:ext>
            </a:extLst>
          </p:cNvPr>
          <p:cNvCxnSpPr>
            <a:cxnSpLocks/>
          </p:cNvCxnSpPr>
          <p:nvPr/>
        </p:nvCxnSpPr>
        <p:spPr>
          <a:xfrm flipV="1">
            <a:off x="6077712" y="5472375"/>
            <a:ext cx="184090" cy="111562"/>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6B2D5BB-9842-4DA3-8738-A3EE489163CA}"/>
              </a:ext>
            </a:extLst>
          </p:cNvPr>
          <p:cNvCxnSpPr>
            <a:cxnSpLocks/>
          </p:cNvCxnSpPr>
          <p:nvPr/>
        </p:nvCxnSpPr>
        <p:spPr>
          <a:xfrm>
            <a:off x="6261802" y="5472375"/>
            <a:ext cx="26327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1" name="Slide Number Placeholder 4">
            <a:extLst>
              <a:ext uri="{FF2B5EF4-FFF2-40B4-BE49-F238E27FC236}">
                <a16:creationId xmlns:a16="http://schemas.microsoft.com/office/drawing/2014/main" id="{7E70BC3F-7DE9-4AA5-81F7-F8F74A35EB45}"/>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103</a:t>
            </a:fld>
            <a:endParaRPr lang="en-US" dirty="0"/>
          </a:p>
        </p:txBody>
      </p:sp>
    </p:spTree>
    <p:extLst>
      <p:ext uri="{BB962C8B-B14F-4D97-AF65-F5344CB8AC3E}">
        <p14:creationId xmlns:p14="http://schemas.microsoft.com/office/powerpoint/2010/main" val="211426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p:bldP spid="22" grpId="0"/>
      <p:bldP spid="23" grpId="0"/>
      <p:bldP spid="24" grpId="0"/>
      <p:bldP spid="25" grpId="0"/>
      <p:bldP spid="26" grpId="0" animBg="1"/>
      <p:bldP spid="27" grpId="0" animBg="1"/>
      <p:bldP spid="28" grpId="0"/>
      <p:bldP spid="29" grpId="0"/>
      <p:bldP spid="3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4A85EE-A370-4B46-BEDF-5A935BF6015F}"/>
              </a:ext>
            </a:extLst>
          </p:cNvPr>
          <p:cNvSpPr/>
          <p:nvPr/>
        </p:nvSpPr>
        <p:spPr>
          <a:xfrm>
            <a:off x="839842" y="1540412"/>
            <a:ext cx="243840" cy="5127673"/>
          </a:xfrm>
          <a:prstGeom prst="rect">
            <a:avLst/>
          </a:prstGeom>
          <a:gradFill>
            <a:gsLst>
              <a:gs pos="0">
                <a:schemeClr val="accent1">
                  <a:lumMod val="5000"/>
                  <a:lumOff val="95000"/>
                </a:schemeClr>
              </a:gs>
              <a:gs pos="24000">
                <a:schemeClr val="accent6">
                  <a:lumMod val="60000"/>
                  <a:lumOff val="40000"/>
                </a:schemeClr>
              </a:gs>
              <a:gs pos="75000">
                <a:schemeClr val="accent5">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FB3DE06-0432-4BE5-B561-13A63A190CBF}"/>
              </a:ext>
            </a:extLst>
          </p:cNvPr>
          <p:cNvSpPr/>
          <p:nvPr/>
        </p:nvSpPr>
        <p:spPr>
          <a:xfrm>
            <a:off x="11500807" y="1540412"/>
            <a:ext cx="243840" cy="5127673"/>
          </a:xfrm>
          <a:prstGeom prst="rect">
            <a:avLst/>
          </a:prstGeom>
          <a:gradFill>
            <a:gsLst>
              <a:gs pos="0">
                <a:schemeClr val="accent1">
                  <a:lumMod val="5000"/>
                  <a:lumOff val="95000"/>
                </a:schemeClr>
              </a:gs>
              <a:gs pos="24000">
                <a:schemeClr val="accent6">
                  <a:lumMod val="60000"/>
                  <a:lumOff val="40000"/>
                </a:schemeClr>
              </a:gs>
              <a:gs pos="75000">
                <a:schemeClr val="accent5">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596B1EB-F7ED-4DD9-B6FC-81AAEFD3CD8B}"/>
              </a:ext>
            </a:extLst>
          </p:cNvPr>
          <p:cNvCxnSpPr/>
          <p:nvPr/>
        </p:nvCxnSpPr>
        <p:spPr>
          <a:xfrm flipV="1">
            <a:off x="618978" y="1477108"/>
            <a:ext cx="0" cy="51909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4387543-336C-4BFB-857B-B7B59B27A56A}"/>
              </a:ext>
            </a:extLst>
          </p:cNvPr>
          <p:cNvCxnSpPr>
            <a:cxnSpLocks/>
          </p:cNvCxnSpPr>
          <p:nvPr/>
        </p:nvCxnSpPr>
        <p:spPr>
          <a:xfrm>
            <a:off x="447353" y="4086668"/>
            <a:ext cx="3193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97A68D-6071-431B-91A6-A55DC38B2D0B}"/>
              </a:ext>
            </a:extLst>
          </p:cNvPr>
          <p:cNvSpPr txBox="1"/>
          <p:nvPr/>
        </p:nvSpPr>
        <p:spPr>
          <a:xfrm>
            <a:off x="194945" y="3902002"/>
            <a:ext cx="301686" cy="369332"/>
          </a:xfrm>
          <a:prstGeom prst="rect">
            <a:avLst/>
          </a:prstGeom>
          <a:noFill/>
        </p:spPr>
        <p:txBody>
          <a:bodyPr wrap="none" rtlCol="0">
            <a:spAutoFit/>
          </a:bodyPr>
          <a:lstStyle/>
          <a:p>
            <a:r>
              <a:rPr lang="en-US" dirty="0"/>
              <a:t>0</a:t>
            </a:r>
          </a:p>
        </p:txBody>
      </p:sp>
      <p:sp>
        <p:nvSpPr>
          <p:cNvPr id="16" name="Rectangle 15">
            <a:extLst>
              <a:ext uri="{FF2B5EF4-FFF2-40B4-BE49-F238E27FC236}">
                <a16:creationId xmlns:a16="http://schemas.microsoft.com/office/drawing/2014/main" id="{42FD6E3F-151F-463C-AF1B-8E046369F4BB}"/>
              </a:ext>
            </a:extLst>
          </p:cNvPr>
          <p:cNvSpPr/>
          <p:nvPr/>
        </p:nvSpPr>
        <p:spPr>
          <a:xfrm>
            <a:off x="11394127" y="4003125"/>
            <a:ext cx="457200" cy="1670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7B718A2-BB15-485E-8D7D-D8CF14D34B6E}"/>
              </a:ext>
            </a:extLst>
          </p:cNvPr>
          <p:cNvSpPr txBox="1"/>
          <p:nvPr/>
        </p:nvSpPr>
        <p:spPr>
          <a:xfrm>
            <a:off x="2862006" y="267107"/>
            <a:ext cx="2192331" cy="523220"/>
          </a:xfrm>
          <a:prstGeom prst="rect">
            <a:avLst/>
          </a:prstGeom>
          <a:noFill/>
        </p:spPr>
        <p:txBody>
          <a:bodyPr wrap="none" rtlCol="0">
            <a:spAutoFit/>
          </a:bodyPr>
          <a:lstStyle/>
          <a:p>
            <a:r>
              <a:rPr lang="en-US" sz="2800" dirty="0"/>
              <a:t>Classical state</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31FFB6-9C52-418D-944C-400E5056197A}"/>
                  </a:ext>
                </a:extLst>
              </p:cNvPr>
              <p:cNvSpPr txBox="1"/>
              <p:nvPr/>
            </p:nvSpPr>
            <p:spPr>
              <a:xfrm>
                <a:off x="3188954" y="845197"/>
                <a:ext cx="1538434" cy="5371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𝜌</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𝑞</m:t>
                          </m:r>
                        </m:e>
                        <m:sup>
                          <m:r>
                            <a:rPr lang="en-US" sz="2800" b="0" i="1" smtClean="0">
                              <a:latin typeface="Cambria Math" panose="02040503050406030204" pitchFamily="18" charset="0"/>
                            </a:rPr>
                            <m:t>𝑖</m:t>
                          </m:r>
                        </m:sup>
                      </m:s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oMath>
                  </m:oMathPara>
                </a14:m>
                <a:endParaRPr lang="en-US" sz="2800" dirty="0"/>
              </a:p>
            </p:txBody>
          </p:sp>
        </mc:Choice>
        <mc:Fallback xmlns="">
          <p:sp>
            <p:nvSpPr>
              <p:cNvPr id="18" name="TextBox 17">
                <a:extLst>
                  <a:ext uri="{FF2B5EF4-FFF2-40B4-BE49-F238E27FC236}">
                    <a16:creationId xmlns:a16="http://schemas.microsoft.com/office/drawing/2014/main" id="{4131FFB6-9C52-418D-944C-400E5056197A}"/>
                  </a:ext>
                </a:extLst>
              </p:cNvPr>
              <p:cNvSpPr txBox="1">
                <a:spLocks noRot="1" noChangeAspect="1" noMove="1" noResize="1" noEditPoints="1" noAdjustHandles="1" noChangeArrowheads="1" noChangeShapeType="1" noTextEdit="1"/>
              </p:cNvSpPr>
              <p:nvPr/>
            </p:nvSpPr>
            <p:spPr>
              <a:xfrm>
                <a:off x="3188954" y="845197"/>
                <a:ext cx="1538434" cy="537135"/>
              </a:xfrm>
              <a:prstGeom prst="rect">
                <a:avLst/>
              </a:prstGeom>
              <a:blipFill>
                <a:blip r:embed="rId2"/>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7D7E293C-0105-4931-A5DE-D34A63C0F59F}"/>
              </a:ext>
            </a:extLst>
          </p:cNvPr>
          <p:cNvSpPr txBox="1"/>
          <p:nvPr/>
        </p:nvSpPr>
        <p:spPr>
          <a:xfrm>
            <a:off x="7888973" y="267107"/>
            <a:ext cx="2366674" cy="523220"/>
          </a:xfrm>
          <a:prstGeom prst="rect">
            <a:avLst/>
          </a:prstGeom>
          <a:noFill/>
        </p:spPr>
        <p:txBody>
          <a:bodyPr wrap="none" rtlCol="0">
            <a:spAutoFit/>
          </a:bodyPr>
          <a:lstStyle/>
          <a:p>
            <a:r>
              <a:rPr lang="en-US" sz="2800" dirty="0"/>
              <a:t>Quantum state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DD6967-716F-4C7A-BB59-73A8E63B5D48}"/>
                  </a:ext>
                </a:extLst>
              </p:cNvPr>
              <p:cNvSpPr txBox="1"/>
              <p:nvPr/>
            </p:nvSpPr>
            <p:spPr>
              <a:xfrm>
                <a:off x="8500743" y="845280"/>
                <a:ext cx="1143133" cy="5371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𝜓</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𝑞</m:t>
                          </m:r>
                        </m:e>
                        <m:sup>
                          <m:r>
                            <a:rPr lang="en-US" sz="2800" b="0" i="1" smtClean="0">
                              <a:latin typeface="Cambria Math" panose="02040503050406030204" pitchFamily="18" charset="0"/>
                            </a:rPr>
                            <m:t>𝑖</m:t>
                          </m:r>
                        </m:sup>
                      </m:sSup>
                      <m:r>
                        <a:rPr lang="en-US" sz="2800" b="0" i="1" smtClean="0">
                          <a:latin typeface="Cambria Math" panose="02040503050406030204" pitchFamily="18" charset="0"/>
                        </a:rPr>
                        <m:t>)</m:t>
                      </m:r>
                    </m:oMath>
                  </m:oMathPara>
                </a14:m>
                <a:endParaRPr lang="en-US" sz="2800" dirty="0"/>
              </a:p>
            </p:txBody>
          </p:sp>
        </mc:Choice>
        <mc:Fallback xmlns="">
          <p:sp>
            <p:nvSpPr>
              <p:cNvPr id="20" name="TextBox 19">
                <a:extLst>
                  <a:ext uri="{FF2B5EF4-FFF2-40B4-BE49-F238E27FC236}">
                    <a16:creationId xmlns:a16="http://schemas.microsoft.com/office/drawing/2014/main" id="{B7DD6967-716F-4C7A-BB59-73A8E63B5D48}"/>
                  </a:ext>
                </a:extLst>
              </p:cNvPr>
              <p:cNvSpPr txBox="1">
                <a:spLocks noRot="1" noChangeAspect="1" noMove="1" noResize="1" noEditPoints="1" noAdjustHandles="1" noChangeArrowheads="1" noChangeShapeType="1" noTextEdit="1"/>
              </p:cNvSpPr>
              <p:nvPr/>
            </p:nvSpPr>
            <p:spPr>
              <a:xfrm>
                <a:off x="8500743" y="845280"/>
                <a:ext cx="1143133" cy="537135"/>
              </a:xfrm>
              <a:prstGeom prst="rect">
                <a:avLst/>
              </a:prstGeom>
              <a:blipFill>
                <a:blip r:embed="rId3"/>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BC650FDE-7965-4242-A7D6-1BB8C2EEB038}"/>
              </a:ext>
            </a:extLst>
          </p:cNvPr>
          <p:cNvGrpSpPr/>
          <p:nvPr/>
        </p:nvGrpSpPr>
        <p:grpSpPr>
          <a:xfrm>
            <a:off x="1799578" y="2395534"/>
            <a:ext cx="4317187" cy="1190831"/>
            <a:chOff x="7093758" y="5122425"/>
            <a:chExt cx="4317187" cy="1190831"/>
          </a:xfrm>
        </p:grpSpPr>
        <p:grpSp>
          <p:nvGrpSpPr>
            <p:cNvPr id="22" name="Group 21">
              <a:extLst>
                <a:ext uri="{FF2B5EF4-FFF2-40B4-BE49-F238E27FC236}">
                  <a16:creationId xmlns:a16="http://schemas.microsoft.com/office/drawing/2014/main" id="{287F0857-EBB9-4532-9250-F38BDA63A724}"/>
                </a:ext>
              </a:extLst>
            </p:cNvPr>
            <p:cNvGrpSpPr/>
            <p:nvPr/>
          </p:nvGrpSpPr>
          <p:grpSpPr>
            <a:xfrm>
              <a:off x="7517416" y="5122425"/>
              <a:ext cx="3079535" cy="839764"/>
              <a:chOff x="2758985" y="3636747"/>
              <a:chExt cx="7518499" cy="2050233"/>
            </a:xfrm>
          </p:grpSpPr>
          <p:grpSp>
            <p:nvGrpSpPr>
              <p:cNvPr id="28" name="Group 27">
                <a:extLst>
                  <a:ext uri="{FF2B5EF4-FFF2-40B4-BE49-F238E27FC236}">
                    <a16:creationId xmlns:a16="http://schemas.microsoft.com/office/drawing/2014/main" id="{381303E4-33DF-4173-85B5-E8E881DCA058}"/>
                  </a:ext>
                </a:extLst>
              </p:cNvPr>
              <p:cNvGrpSpPr/>
              <p:nvPr/>
            </p:nvGrpSpPr>
            <p:grpSpPr>
              <a:xfrm>
                <a:off x="2758985" y="4061287"/>
                <a:ext cx="1727299" cy="1625693"/>
                <a:chOff x="2743126" y="2971800"/>
                <a:chExt cx="1295474" cy="1219270"/>
              </a:xfrm>
            </p:grpSpPr>
            <p:sp>
              <p:nvSpPr>
                <p:cNvPr id="33" name="Oval 32">
                  <a:extLst>
                    <a:ext uri="{FF2B5EF4-FFF2-40B4-BE49-F238E27FC236}">
                      <a16:creationId xmlns:a16="http://schemas.microsoft.com/office/drawing/2014/main" id="{1A68E57E-1CD0-4625-90BD-87A39F45E62A}"/>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Chord 5">
                  <a:extLst>
                    <a:ext uri="{FF2B5EF4-FFF2-40B4-BE49-F238E27FC236}">
                      <a16:creationId xmlns:a16="http://schemas.microsoft.com/office/drawing/2014/main" id="{0213A601-6FC9-41E1-A596-971CE2E53894}"/>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Group 28">
                <a:extLst>
                  <a:ext uri="{FF2B5EF4-FFF2-40B4-BE49-F238E27FC236}">
                    <a16:creationId xmlns:a16="http://schemas.microsoft.com/office/drawing/2014/main" id="{7839EEF0-2F0B-4DCE-BB3E-033A1C7D82A0}"/>
                  </a:ext>
                </a:extLst>
              </p:cNvPr>
              <p:cNvGrpSpPr/>
              <p:nvPr/>
            </p:nvGrpSpPr>
            <p:grpSpPr>
              <a:xfrm>
                <a:off x="8550185" y="3654841"/>
                <a:ext cx="1727299" cy="1625693"/>
                <a:chOff x="2743126" y="2971800"/>
                <a:chExt cx="1295474" cy="1219270"/>
              </a:xfrm>
            </p:grpSpPr>
            <p:sp>
              <p:nvSpPr>
                <p:cNvPr id="31" name="Oval 30">
                  <a:extLst>
                    <a:ext uri="{FF2B5EF4-FFF2-40B4-BE49-F238E27FC236}">
                      <a16:creationId xmlns:a16="http://schemas.microsoft.com/office/drawing/2014/main" id="{B0F6CC53-7B1C-4FEE-AFEA-0E40728CA9DB}"/>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Chord 5">
                  <a:extLst>
                    <a:ext uri="{FF2B5EF4-FFF2-40B4-BE49-F238E27FC236}">
                      <a16:creationId xmlns:a16="http://schemas.microsoft.com/office/drawing/2014/main" id="{E58E0CE3-3B13-43C8-8E2B-ABC2978C5A2F}"/>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0" name="Freeform: Shape 29">
                <a:extLst>
                  <a:ext uri="{FF2B5EF4-FFF2-40B4-BE49-F238E27FC236}">
                    <a16:creationId xmlns:a16="http://schemas.microsoft.com/office/drawing/2014/main" id="{E30FC59C-745F-4755-8DC4-B7959C110317}"/>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23" name="Straight Arrow Connector 22">
              <a:extLst>
                <a:ext uri="{FF2B5EF4-FFF2-40B4-BE49-F238E27FC236}">
                  <a16:creationId xmlns:a16="http://schemas.microsoft.com/office/drawing/2014/main" id="{7EE9B575-1145-47A4-A267-8644DDA51D0D}"/>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B0B8F53-C514-4741-A60D-336042AB6C7C}"/>
                </a:ext>
              </a:extLst>
            </p:cNvPr>
            <p:cNvSpPr/>
            <p:nvPr/>
          </p:nvSpPr>
          <p:spPr>
            <a:xfrm>
              <a:off x="10844764" y="5974702"/>
              <a:ext cx="566181" cy="338554"/>
            </a:xfrm>
            <a:prstGeom prst="rect">
              <a:avLst/>
            </a:prstGeom>
          </p:spPr>
          <p:txBody>
            <a:bodyPr wrap="none">
              <a:spAutoFit/>
            </a:bodyPr>
            <a:lstStyle/>
            <a:p>
              <a:r>
                <a:rPr lang="en-US" sz="1600" dirty="0"/>
                <a:t>time</a:t>
              </a:r>
            </a:p>
          </p:txBody>
        </p:sp>
        <p:sp>
          <p:nvSpPr>
            <p:cNvPr id="25" name="Oval 24">
              <a:extLst>
                <a:ext uri="{FF2B5EF4-FFF2-40B4-BE49-F238E27FC236}">
                  <a16:creationId xmlns:a16="http://schemas.microsoft.com/office/drawing/2014/main" id="{92B03B04-F7F5-4308-85FC-58BD43641F40}"/>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290B5FF-6A58-4D7E-BCBA-0A9E64D8E6CD}"/>
                </a:ext>
              </a:extLst>
            </p:cNvPr>
            <p:cNvSpPr/>
            <p:nvPr/>
          </p:nvSpPr>
          <p:spPr>
            <a:xfrm rot="2714105">
              <a:off x="10396427" y="5524374"/>
              <a:ext cx="65673"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4A84092E-E453-481B-A49F-D16175E95817}"/>
                </a:ext>
              </a:extLst>
            </p:cNvPr>
            <p:cNvCxnSpPr>
              <a:cxnSpLocks/>
            </p:cNvCxnSpPr>
            <p:nvPr/>
          </p:nvCxnSpPr>
          <p:spPr>
            <a:xfrm>
              <a:off x="8131274" y="5466648"/>
              <a:ext cx="2204538" cy="836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DDF0ACD-2FF3-4724-BF1C-C8F2D3930E5D}"/>
              </a:ext>
            </a:extLst>
          </p:cNvPr>
          <p:cNvGrpSpPr/>
          <p:nvPr/>
        </p:nvGrpSpPr>
        <p:grpSpPr>
          <a:xfrm>
            <a:off x="6913717" y="2392282"/>
            <a:ext cx="4317187" cy="1190831"/>
            <a:chOff x="7093758" y="5122425"/>
            <a:chExt cx="4317187" cy="1190831"/>
          </a:xfrm>
        </p:grpSpPr>
        <p:grpSp>
          <p:nvGrpSpPr>
            <p:cNvPr id="37" name="Group 36">
              <a:extLst>
                <a:ext uri="{FF2B5EF4-FFF2-40B4-BE49-F238E27FC236}">
                  <a16:creationId xmlns:a16="http://schemas.microsoft.com/office/drawing/2014/main" id="{7C4F7412-8B19-44F7-AFF3-071FAAE1129B}"/>
                </a:ext>
              </a:extLst>
            </p:cNvPr>
            <p:cNvGrpSpPr/>
            <p:nvPr/>
          </p:nvGrpSpPr>
          <p:grpSpPr>
            <a:xfrm>
              <a:off x="7517416" y="5122425"/>
              <a:ext cx="3079535" cy="839764"/>
              <a:chOff x="2758985" y="3636747"/>
              <a:chExt cx="7518499" cy="2050233"/>
            </a:xfrm>
          </p:grpSpPr>
          <p:grpSp>
            <p:nvGrpSpPr>
              <p:cNvPr id="45" name="Group 44">
                <a:extLst>
                  <a:ext uri="{FF2B5EF4-FFF2-40B4-BE49-F238E27FC236}">
                    <a16:creationId xmlns:a16="http://schemas.microsoft.com/office/drawing/2014/main" id="{60C5892B-E677-41DF-9E80-A8AC36151EEB}"/>
                  </a:ext>
                </a:extLst>
              </p:cNvPr>
              <p:cNvGrpSpPr/>
              <p:nvPr/>
            </p:nvGrpSpPr>
            <p:grpSpPr>
              <a:xfrm>
                <a:off x="2758985" y="4061287"/>
                <a:ext cx="1727299" cy="1625693"/>
                <a:chOff x="2743126" y="2971800"/>
                <a:chExt cx="1295474" cy="1219270"/>
              </a:xfrm>
            </p:grpSpPr>
            <p:sp>
              <p:nvSpPr>
                <p:cNvPr id="50" name="Oval 49">
                  <a:extLst>
                    <a:ext uri="{FF2B5EF4-FFF2-40B4-BE49-F238E27FC236}">
                      <a16:creationId xmlns:a16="http://schemas.microsoft.com/office/drawing/2014/main" id="{7EADDCBE-662C-4332-9CD9-4B0E253D8A3B}"/>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Chord 5">
                  <a:extLst>
                    <a:ext uri="{FF2B5EF4-FFF2-40B4-BE49-F238E27FC236}">
                      <a16:creationId xmlns:a16="http://schemas.microsoft.com/office/drawing/2014/main" id="{9016F5ED-FEE3-4D93-A87C-00CA74DAB588}"/>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6" name="Group 45">
                <a:extLst>
                  <a:ext uri="{FF2B5EF4-FFF2-40B4-BE49-F238E27FC236}">
                    <a16:creationId xmlns:a16="http://schemas.microsoft.com/office/drawing/2014/main" id="{CD040011-E0A5-421A-B740-827DFD48C0FE}"/>
                  </a:ext>
                </a:extLst>
              </p:cNvPr>
              <p:cNvGrpSpPr/>
              <p:nvPr/>
            </p:nvGrpSpPr>
            <p:grpSpPr>
              <a:xfrm>
                <a:off x="8550185" y="3654841"/>
                <a:ext cx="1727299" cy="1625693"/>
                <a:chOff x="2743126" y="2971800"/>
                <a:chExt cx="1295474" cy="1219270"/>
              </a:xfrm>
            </p:grpSpPr>
            <p:sp>
              <p:nvSpPr>
                <p:cNvPr id="48" name="Oval 47">
                  <a:extLst>
                    <a:ext uri="{FF2B5EF4-FFF2-40B4-BE49-F238E27FC236}">
                      <a16:creationId xmlns:a16="http://schemas.microsoft.com/office/drawing/2014/main" id="{2178B5FA-16C8-4118-95E6-954C52E0069D}"/>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Chord 5">
                  <a:extLst>
                    <a:ext uri="{FF2B5EF4-FFF2-40B4-BE49-F238E27FC236}">
                      <a16:creationId xmlns:a16="http://schemas.microsoft.com/office/drawing/2014/main" id="{CB9B1990-9227-46FC-BA00-76F5A71D9856}"/>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7" name="Freeform: Shape 46">
                <a:extLst>
                  <a:ext uri="{FF2B5EF4-FFF2-40B4-BE49-F238E27FC236}">
                    <a16:creationId xmlns:a16="http://schemas.microsoft.com/office/drawing/2014/main" id="{55A681C4-F54F-46E6-968F-A36708F9BABE}"/>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38" name="Straight Arrow Connector 37">
              <a:extLst>
                <a:ext uri="{FF2B5EF4-FFF2-40B4-BE49-F238E27FC236}">
                  <a16:creationId xmlns:a16="http://schemas.microsoft.com/office/drawing/2014/main" id="{9C0D9B17-5CDF-46A3-855C-B87ADBBF92DB}"/>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58CFD63-9FFC-4B65-A372-3A94A560AB11}"/>
                </a:ext>
              </a:extLst>
            </p:cNvPr>
            <p:cNvSpPr/>
            <p:nvPr/>
          </p:nvSpPr>
          <p:spPr>
            <a:xfrm>
              <a:off x="10844764" y="5974702"/>
              <a:ext cx="566181" cy="338554"/>
            </a:xfrm>
            <a:prstGeom prst="rect">
              <a:avLst/>
            </a:prstGeom>
          </p:spPr>
          <p:txBody>
            <a:bodyPr wrap="none">
              <a:spAutoFit/>
            </a:bodyPr>
            <a:lstStyle/>
            <a:p>
              <a:r>
                <a:rPr lang="en-US" sz="1600" dirty="0"/>
                <a:t>time</a:t>
              </a:r>
            </a:p>
          </p:txBody>
        </p:sp>
        <p:sp>
          <p:nvSpPr>
            <p:cNvPr id="40" name="Oval 39">
              <a:extLst>
                <a:ext uri="{FF2B5EF4-FFF2-40B4-BE49-F238E27FC236}">
                  <a16:creationId xmlns:a16="http://schemas.microsoft.com/office/drawing/2014/main" id="{503D97E2-6A46-4DDA-B894-E70EA8644D26}"/>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7E00C77B-488E-4CF9-8540-C42EEB58E1EB}"/>
                </a:ext>
              </a:extLst>
            </p:cNvPr>
            <p:cNvCxnSpPr>
              <a:cxnSpLocks/>
            </p:cNvCxnSpPr>
            <p:nvPr/>
          </p:nvCxnSpPr>
          <p:spPr>
            <a:xfrm>
              <a:off x="8131274" y="5466648"/>
              <a:ext cx="2243958" cy="317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3BF5403-9462-4806-AAB2-A306CF107A40}"/>
                </a:ext>
              </a:extLst>
            </p:cNvPr>
            <p:cNvCxnSpPr>
              <a:cxnSpLocks/>
            </p:cNvCxnSpPr>
            <p:nvPr/>
          </p:nvCxnSpPr>
          <p:spPr>
            <a:xfrm>
              <a:off x="8153400" y="5486400"/>
              <a:ext cx="2105526" cy="2045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CA3446-52C2-49A8-9CFF-6D060EBFD8F5}"/>
                </a:ext>
              </a:extLst>
            </p:cNvPr>
            <p:cNvCxnSpPr>
              <a:cxnSpLocks/>
            </p:cNvCxnSpPr>
            <p:nvPr/>
          </p:nvCxnSpPr>
          <p:spPr>
            <a:xfrm flipV="1">
              <a:off x="8129337" y="5277853"/>
              <a:ext cx="2093495" cy="1564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1C45A8E-FDBA-4BEF-A661-8190367E1FFF}"/>
                </a:ext>
              </a:extLst>
            </p:cNvPr>
            <p:cNvSpPr txBox="1"/>
            <p:nvPr/>
          </p:nvSpPr>
          <p:spPr>
            <a:xfrm>
              <a:off x="8920867" y="5478456"/>
              <a:ext cx="351378" cy="523220"/>
            </a:xfrm>
            <a:prstGeom prst="rect">
              <a:avLst/>
            </a:prstGeom>
            <a:noFill/>
          </p:spPr>
          <p:txBody>
            <a:bodyPr wrap="none" rtlCol="0">
              <a:spAutoFit/>
            </a:bodyPr>
            <a:lstStyle/>
            <a:p>
              <a:r>
                <a:rPr lang="en-US" sz="2800" dirty="0">
                  <a:solidFill>
                    <a:srgbClr val="FF0000"/>
                  </a:solidFill>
                </a:rPr>
                <a:t>?</a:t>
              </a:r>
            </a:p>
          </p:txBody>
        </p:sp>
      </p:grpSp>
      <p:sp>
        <p:nvSpPr>
          <p:cNvPr id="52" name="TextBox 51">
            <a:extLst>
              <a:ext uri="{FF2B5EF4-FFF2-40B4-BE49-F238E27FC236}">
                <a16:creationId xmlns:a16="http://schemas.microsoft.com/office/drawing/2014/main" id="{3CD01A49-93EB-41BD-9874-BDAE6C5A5557}"/>
              </a:ext>
            </a:extLst>
          </p:cNvPr>
          <p:cNvSpPr txBox="1"/>
          <p:nvPr/>
        </p:nvSpPr>
        <p:spPr>
          <a:xfrm>
            <a:off x="7330129" y="5342818"/>
            <a:ext cx="3484362" cy="923330"/>
          </a:xfrm>
          <a:prstGeom prst="rect">
            <a:avLst/>
          </a:prstGeom>
          <a:noFill/>
        </p:spPr>
        <p:txBody>
          <a:bodyPr wrap="square" rtlCol="0">
            <a:spAutoFit/>
          </a:bodyPr>
          <a:lstStyle/>
          <a:p>
            <a:pPr algn="ctr"/>
            <a:r>
              <a:rPr lang="en-US" dirty="0">
                <a:solidFill>
                  <a:srgbClr val="C00000"/>
                </a:solidFill>
              </a:rPr>
              <a:t>All pure quantum states have the same information entropy (i.e. zero): no description for parts</a:t>
            </a:r>
          </a:p>
        </p:txBody>
      </p:sp>
      <p:sp>
        <p:nvSpPr>
          <p:cNvPr id="53" name="TextBox 52">
            <a:extLst>
              <a:ext uri="{FF2B5EF4-FFF2-40B4-BE49-F238E27FC236}">
                <a16:creationId xmlns:a16="http://schemas.microsoft.com/office/drawing/2014/main" id="{259DDC60-AB00-4F0E-A4C9-3C02104F0818}"/>
              </a:ext>
            </a:extLst>
          </p:cNvPr>
          <p:cNvSpPr txBox="1"/>
          <p:nvPr/>
        </p:nvSpPr>
        <p:spPr>
          <a:xfrm>
            <a:off x="2215990" y="4224617"/>
            <a:ext cx="3484362" cy="646331"/>
          </a:xfrm>
          <a:prstGeom prst="rect">
            <a:avLst/>
          </a:prstGeom>
          <a:noFill/>
        </p:spPr>
        <p:txBody>
          <a:bodyPr wrap="square" rtlCol="0">
            <a:spAutoFit/>
          </a:bodyPr>
          <a:lstStyle/>
          <a:p>
            <a:pPr algn="ctr"/>
            <a:r>
              <a:rPr lang="en-US" dirty="0"/>
              <a:t>We always have access to the internal dynamics</a:t>
            </a:r>
          </a:p>
        </p:txBody>
      </p:sp>
      <p:sp>
        <p:nvSpPr>
          <p:cNvPr id="54" name="TextBox 53">
            <a:extLst>
              <a:ext uri="{FF2B5EF4-FFF2-40B4-BE49-F238E27FC236}">
                <a16:creationId xmlns:a16="http://schemas.microsoft.com/office/drawing/2014/main" id="{086CAE35-93EE-4417-872D-FA1B39C690FC}"/>
              </a:ext>
            </a:extLst>
          </p:cNvPr>
          <p:cNvSpPr txBox="1"/>
          <p:nvPr/>
        </p:nvSpPr>
        <p:spPr>
          <a:xfrm>
            <a:off x="7330129" y="4221228"/>
            <a:ext cx="3484362" cy="646331"/>
          </a:xfrm>
          <a:prstGeom prst="rect">
            <a:avLst/>
          </a:prstGeom>
          <a:noFill/>
        </p:spPr>
        <p:txBody>
          <a:bodyPr wrap="square" rtlCol="0">
            <a:spAutoFit/>
          </a:bodyPr>
          <a:lstStyle/>
          <a:p>
            <a:pPr algn="ctr"/>
            <a:r>
              <a:rPr lang="en-US" dirty="0"/>
              <a:t>We have no access to the internal dynamics</a:t>
            </a:r>
          </a:p>
        </p:txBody>
      </p:sp>
      <p:cxnSp>
        <p:nvCxnSpPr>
          <p:cNvPr id="56" name="Straight Connector 55">
            <a:extLst>
              <a:ext uri="{FF2B5EF4-FFF2-40B4-BE49-F238E27FC236}">
                <a16:creationId xmlns:a16="http://schemas.microsoft.com/office/drawing/2014/main" id="{EC724E7D-7E48-4D60-B571-747BD549B3D2}"/>
              </a:ext>
            </a:extLst>
          </p:cNvPr>
          <p:cNvCxnSpPr/>
          <p:nvPr/>
        </p:nvCxnSpPr>
        <p:spPr>
          <a:xfrm>
            <a:off x="1230923" y="1540412"/>
            <a:ext cx="0" cy="5127673"/>
          </a:xfrm>
          <a:prstGeom prst="line">
            <a:avLst/>
          </a:prstGeom>
          <a:ln w="381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35AF4CE-2CA0-4BA3-A25F-8F11F86F6D36}"/>
              </a:ext>
            </a:extLst>
          </p:cNvPr>
          <p:cNvSpPr txBox="1"/>
          <p:nvPr/>
        </p:nvSpPr>
        <p:spPr>
          <a:xfrm rot="16200000">
            <a:off x="-695071" y="2358392"/>
            <a:ext cx="2081724" cy="369332"/>
          </a:xfrm>
          <a:prstGeom prst="rect">
            <a:avLst/>
          </a:prstGeom>
          <a:noFill/>
        </p:spPr>
        <p:txBody>
          <a:bodyPr wrap="none" rtlCol="0">
            <a:spAutoFit/>
          </a:bodyPr>
          <a:lstStyle/>
          <a:p>
            <a:r>
              <a:rPr lang="en-US" dirty="0"/>
              <a:t>Information Entropy</a:t>
            </a:r>
          </a:p>
        </p:txBody>
      </p:sp>
      <p:sp>
        <p:nvSpPr>
          <p:cNvPr id="57" name="TextBox 56">
            <a:extLst>
              <a:ext uri="{FF2B5EF4-FFF2-40B4-BE49-F238E27FC236}">
                <a16:creationId xmlns:a16="http://schemas.microsoft.com/office/drawing/2014/main" id="{E552BC79-600C-421B-A02E-658A081573C6}"/>
              </a:ext>
            </a:extLst>
          </p:cNvPr>
          <p:cNvSpPr txBox="1"/>
          <p:nvPr/>
        </p:nvSpPr>
        <p:spPr>
          <a:xfrm>
            <a:off x="2215990" y="5342818"/>
            <a:ext cx="3484362" cy="923330"/>
          </a:xfrm>
          <a:prstGeom prst="rect">
            <a:avLst/>
          </a:prstGeom>
          <a:noFill/>
        </p:spPr>
        <p:txBody>
          <a:bodyPr wrap="square" rtlCol="0">
            <a:spAutoFit/>
          </a:bodyPr>
          <a:lstStyle/>
          <a:p>
            <a:pPr algn="ctr"/>
            <a:r>
              <a:rPr lang="en-US" dirty="0">
                <a:solidFill>
                  <a:schemeClr val="accent4">
                    <a:lumMod val="50000"/>
                  </a:schemeClr>
                </a:solidFill>
              </a:rPr>
              <a:t>Any initial value for information entropy is allowed: we can study arbitrarily small parts</a:t>
            </a:r>
          </a:p>
        </p:txBody>
      </p:sp>
      <p:sp>
        <p:nvSpPr>
          <p:cNvPr id="58" name="Slide Number Placeholder 4">
            <a:extLst>
              <a:ext uri="{FF2B5EF4-FFF2-40B4-BE49-F238E27FC236}">
                <a16:creationId xmlns:a16="http://schemas.microsoft.com/office/drawing/2014/main" id="{D3B1A39A-94C9-4169-9998-6ACE81B217CC}"/>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104</a:t>
            </a:fld>
            <a:endParaRPr lang="en-US" dirty="0"/>
          </a:p>
        </p:txBody>
      </p:sp>
    </p:spTree>
    <p:extLst>
      <p:ext uri="{BB962C8B-B14F-4D97-AF65-F5344CB8AC3E}">
        <p14:creationId xmlns:p14="http://schemas.microsoft.com/office/powerpoint/2010/main" val="30741884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E36B-ADD4-4688-B815-0222D7D03F18}"/>
              </a:ext>
            </a:extLst>
          </p:cNvPr>
          <p:cNvSpPr>
            <a:spLocks noGrp="1"/>
          </p:cNvSpPr>
          <p:nvPr>
            <p:ph type="title"/>
          </p:nvPr>
        </p:nvSpPr>
        <p:spPr/>
        <p:txBody>
          <a:bodyPr/>
          <a:lstStyle/>
          <a:p>
            <a:r>
              <a:rPr lang="en-US" dirty="0"/>
              <a:t>Status - pre-outline</a:t>
            </a:r>
          </a:p>
        </p:txBody>
      </p:sp>
      <p:sp>
        <p:nvSpPr>
          <p:cNvPr id="3" name="Content Placeholder 2">
            <a:extLst>
              <a:ext uri="{FF2B5EF4-FFF2-40B4-BE49-F238E27FC236}">
                <a16:creationId xmlns:a16="http://schemas.microsoft.com/office/drawing/2014/main" id="{3A1B203C-F678-4B78-A38E-DEE35BFD3D97}"/>
              </a:ext>
            </a:extLst>
          </p:cNvPr>
          <p:cNvSpPr>
            <a:spLocks noGrp="1"/>
          </p:cNvSpPr>
          <p:nvPr>
            <p:ph idx="1"/>
          </p:nvPr>
        </p:nvSpPr>
        <p:spPr/>
        <p:txBody>
          <a:bodyPr/>
          <a:lstStyle/>
          <a:p>
            <a:r>
              <a:rPr lang="en-US" dirty="0"/>
              <a:t>The concepts are identified and it is clear how they lead/justify quantum effects. The exact mathematical argument is still in flux.</a:t>
            </a:r>
          </a:p>
          <a:p>
            <a:r>
              <a:rPr lang="en-US" dirty="0"/>
              <a:t>Best way forward is to tighten the parts we do have and zone in on the remaining mathematical details</a:t>
            </a:r>
          </a:p>
          <a:p>
            <a:pPr lvl="1"/>
            <a:r>
              <a:rPr lang="en-US" dirty="0"/>
              <a:t>The idea of using past/future descriptions in place of hidden variables seems extremely promising</a:t>
            </a:r>
          </a:p>
          <a:p>
            <a:pPr lvl="1"/>
            <a:r>
              <a:rPr lang="en-US" dirty="0"/>
              <a:t>See how much can be reused from signal processing/stochastic processes</a:t>
            </a:r>
          </a:p>
        </p:txBody>
      </p:sp>
      <p:sp>
        <p:nvSpPr>
          <p:cNvPr id="4" name="Footer Placeholder 3">
            <a:extLst>
              <a:ext uri="{FF2B5EF4-FFF2-40B4-BE49-F238E27FC236}">
                <a16:creationId xmlns:a16="http://schemas.microsoft.com/office/drawing/2014/main" id="{8AB652D3-2B5E-480D-BD2A-98E12EFC4751}"/>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658F5C90-69D9-4A4D-B3DB-60CC325ABCAA}"/>
              </a:ext>
            </a:extLst>
          </p:cNvPr>
          <p:cNvSpPr>
            <a:spLocks noGrp="1"/>
          </p:cNvSpPr>
          <p:nvPr>
            <p:ph type="sldNum" sz="quarter" idx="13"/>
          </p:nvPr>
        </p:nvSpPr>
        <p:spPr/>
        <p:txBody>
          <a:bodyPr/>
          <a:lstStyle/>
          <a:p>
            <a:fld id="{F47845EA-7733-40EE-B074-20032348B727}" type="slidenum">
              <a:rPr lang="en-US" smtClean="0"/>
              <a:t>105</a:t>
            </a:fld>
            <a:endParaRPr lang="en-US"/>
          </a:p>
        </p:txBody>
      </p:sp>
    </p:spTree>
    <p:extLst>
      <p:ext uri="{BB962C8B-B14F-4D97-AF65-F5344CB8AC3E}">
        <p14:creationId xmlns:p14="http://schemas.microsoft.com/office/powerpoint/2010/main" val="15519900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38DC-1C8D-4080-B7BB-786ED76BBBDA}"/>
              </a:ext>
            </a:extLst>
          </p:cNvPr>
          <p:cNvSpPr>
            <a:spLocks noGrp="1"/>
          </p:cNvSpPr>
          <p:nvPr>
            <p:ph type="title"/>
          </p:nvPr>
        </p:nvSpPr>
        <p:spPr/>
        <p:txBody>
          <a:bodyPr/>
          <a:lstStyle/>
          <a:p>
            <a:r>
              <a:rPr lang="en-US" dirty="0"/>
              <a:t>Thermodynamics</a:t>
            </a:r>
          </a:p>
        </p:txBody>
      </p:sp>
      <p:sp>
        <p:nvSpPr>
          <p:cNvPr id="3" name="Text Placeholder 2">
            <a:extLst>
              <a:ext uri="{FF2B5EF4-FFF2-40B4-BE49-F238E27FC236}">
                <a16:creationId xmlns:a16="http://schemas.microsoft.com/office/drawing/2014/main" id="{051AB359-DB82-4D02-BC2D-B996E0C6068F}"/>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C791D51F-8FE5-4725-A8CF-A5176724C23B}"/>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38EEB812-5546-43F5-B4E8-60975EC135D0}"/>
              </a:ext>
            </a:extLst>
          </p:cNvPr>
          <p:cNvSpPr>
            <a:spLocks noGrp="1"/>
          </p:cNvSpPr>
          <p:nvPr>
            <p:ph type="sldNum" sz="quarter" idx="12"/>
          </p:nvPr>
        </p:nvSpPr>
        <p:spPr/>
        <p:txBody>
          <a:bodyPr/>
          <a:lstStyle/>
          <a:p>
            <a:fld id="{F47845EA-7733-40EE-B074-20032348B727}" type="slidenum">
              <a:rPr lang="en-US" smtClean="0"/>
              <a:t>106</a:t>
            </a:fld>
            <a:endParaRPr lang="en-US"/>
          </a:p>
        </p:txBody>
      </p:sp>
    </p:spTree>
    <p:extLst>
      <p:ext uri="{BB962C8B-B14F-4D97-AF65-F5344CB8AC3E}">
        <p14:creationId xmlns:p14="http://schemas.microsoft.com/office/powerpoint/2010/main" val="17237493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F6A0-47CB-47E7-8D65-C6C3A784A425}"/>
              </a:ext>
            </a:extLst>
          </p:cNvPr>
          <p:cNvSpPr>
            <a:spLocks noGrp="1"/>
          </p:cNvSpPr>
          <p:nvPr>
            <p:ph type="title"/>
          </p:nvPr>
        </p:nvSpPr>
        <p:spPr/>
        <p:txBody>
          <a:bodyPr/>
          <a:lstStyle/>
          <a:p>
            <a:r>
              <a:rPr lang="en-US" dirty="0"/>
              <a:t>In brief</a:t>
            </a:r>
          </a:p>
        </p:txBody>
      </p:sp>
      <p:sp>
        <p:nvSpPr>
          <p:cNvPr id="3" name="Content Placeholder 2">
            <a:extLst>
              <a:ext uri="{FF2B5EF4-FFF2-40B4-BE49-F238E27FC236}">
                <a16:creationId xmlns:a16="http://schemas.microsoft.com/office/drawing/2014/main" id="{FA0A3460-5C09-4F79-A934-CE8DD65DCC59}"/>
              </a:ext>
            </a:extLst>
          </p:cNvPr>
          <p:cNvSpPr>
            <a:spLocks noGrp="1"/>
          </p:cNvSpPr>
          <p:nvPr>
            <p:ph idx="1"/>
          </p:nvPr>
        </p:nvSpPr>
        <p:spPr/>
        <p:txBody>
          <a:bodyPr>
            <a:normAutofit/>
          </a:bodyPr>
          <a:lstStyle/>
          <a:p>
            <a:r>
              <a:rPr lang="en-US" dirty="0"/>
              <a:t>The idea is that thermodynamics studies composed system under processes that start and end with independent parts and can be recovered from the following definitions/assumptions</a:t>
            </a:r>
          </a:p>
          <a:p>
            <a:r>
              <a:rPr lang="en-US" dirty="0"/>
              <a:t>A </a:t>
            </a:r>
            <a:r>
              <a:rPr lang="en-US" b="1" dirty="0"/>
              <a:t>thermodynamic process </a:t>
            </a:r>
            <a:r>
              <a:rPr lang="en-US" dirty="0"/>
              <a:t>is one where all parts are independent from each other</a:t>
            </a:r>
          </a:p>
          <a:p>
            <a:r>
              <a:rPr lang="en-US" dirty="0"/>
              <a:t>A </a:t>
            </a:r>
            <a:r>
              <a:rPr lang="en-US" b="1" dirty="0"/>
              <a:t>thermodynamic system</a:t>
            </a:r>
            <a:r>
              <a:rPr lang="en-US" dirty="0"/>
              <a:t> allows a description for which all state variables are extensive</a:t>
            </a:r>
          </a:p>
          <a:p>
            <a:r>
              <a:rPr lang="en-US" b="1" dirty="0"/>
              <a:t>Energy</a:t>
            </a:r>
            <a:r>
              <a:rPr lang="en-US" dirty="0"/>
              <a:t> is a special quantity that is </a:t>
            </a:r>
            <a:r>
              <a:rPr lang="en-US" b="1" dirty="0"/>
              <a:t>additive</a:t>
            </a:r>
            <a:r>
              <a:rPr lang="en-US" dirty="0"/>
              <a:t> for all independent systems and is </a:t>
            </a:r>
            <a:r>
              <a:rPr lang="en-US" b="1" dirty="0"/>
              <a:t>conserved under all deterministic processes</a:t>
            </a:r>
          </a:p>
          <a:p>
            <a:endParaRPr lang="en-US" dirty="0"/>
          </a:p>
        </p:txBody>
      </p:sp>
      <p:sp>
        <p:nvSpPr>
          <p:cNvPr id="4" name="Footer Placeholder 3">
            <a:extLst>
              <a:ext uri="{FF2B5EF4-FFF2-40B4-BE49-F238E27FC236}">
                <a16:creationId xmlns:a16="http://schemas.microsoft.com/office/drawing/2014/main" id="{84BD6EFF-A3C4-4079-AC29-8B3E7F740E63}"/>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52463D5-1968-44A6-8076-D5F5658E672A}"/>
              </a:ext>
            </a:extLst>
          </p:cNvPr>
          <p:cNvSpPr>
            <a:spLocks noGrp="1"/>
          </p:cNvSpPr>
          <p:nvPr>
            <p:ph type="sldNum" sz="quarter" idx="13"/>
          </p:nvPr>
        </p:nvSpPr>
        <p:spPr/>
        <p:txBody>
          <a:bodyPr/>
          <a:lstStyle/>
          <a:p>
            <a:fld id="{F47845EA-7733-40EE-B074-20032348B727}" type="slidenum">
              <a:rPr lang="en-US" smtClean="0"/>
              <a:t>107</a:t>
            </a:fld>
            <a:endParaRPr lang="en-US"/>
          </a:p>
        </p:txBody>
      </p:sp>
    </p:spTree>
    <p:extLst>
      <p:ext uri="{BB962C8B-B14F-4D97-AF65-F5344CB8AC3E}">
        <p14:creationId xmlns:p14="http://schemas.microsoft.com/office/powerpoint/2010/main" val="1591907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F6A0-47CB-47E7-8D65-C6C3A784A425}"/>
              </a:ext>
            </a:extLst>
          </p:cNvPr>
          <p:cNvSpPr>
            <a:spLocks noGrp="1"/>
          </p:cNvSpPr>
          <p:nvPr>
            <p:ph type="title"/>
          </p:nvPr>
        </p:nvSpPr>
        <p:spPr/>
        <p:txBody>
          <a:bodyPr/>
          <a:lstStyle/>
          <a:p>
            <a:r>
              <a:rPr lang="en-US" dirty="0"/>
              <a:t>General approach</a:t>
            </a:r>
          </a:p>
        </p:txBody>
      </p:sp>
      <p:sp>
        <p:nvSpPr>
          <p:cNvPr id="3" name="Content Placeholder 2">
            <a:extLst>
              <a:ext uri="{FF2B5EF4-FFF2-40B4-BE49-F238E27FC236}">
                <a16:creationId xmlns:a16="http://schemas.microsoft.com/office/drawing/2014/main" id="{FA0A3460-5C09-4F79-A934-CE8DD65DCC59}"/>
              </a:ext>
            </a:extLst>
          </p:cNvPr>
          <p:cNvSpPr>
            <a:spLocks noGrp="1"/>
          </p:cNvSpPr>
          <p:nvPr>
            <p:ph idx="1"/>
          </p:nvPr>
        </p:nvSpPr>
        <p:spPr/>
        <p:txBody>
          <a:bodyPr>
            <a:normAutofit/>
          </a:bodyPr>
          <a:lstStyle/>
          <a:p>
            <a:r>
              <a:rPr lang="en-US" b="1" dirty="0"/>
              <a:t>System independence</a:t>
            </a:r>
            <a:r>
              <a:rPr lang="en-US" dirty="0"/>
              <a:t> means the evolution of one system does not constrain the evolution of the other (i.e. the </a:t>
            </a:r>
            <a:r>
              <a:rPr lang="en-US" b="1" dirty="0"/>
              <a:t>measure over time evolutions factorizes</a:t>
            </a:r>
            <a:r>
              <a:rPr lang="en-US" dirty="0"/>
              <a:t>)</a:t>
            </a:r>
          </a:p>
          <a:p>
            <a:pPr lvl="1"/>
            <a:r>
              <a:rPr lang="en-US" b="1" dirty="0"/>
              <a:t>Entropy</a:t>
            </a:r>
            <a:r>
              <a:rPr lang="en-US" dirty="0"/>
              <a:t> is defined as the </a:t>
            </a:r>
            <a:r>
              <a:rPr lang="en-US" b="1" dirty="0"/>
              <a:t>logarithm of the count of evolutions</a:t>
            </a:r>
            <a:r>
              <a:rPr lang="en-US" dirty="0"/>
              <a:t>; it is </a:t>
            </a:r>
            <a:r>
              <a:rPr lang="en-US" b="1" dirty="0"/>
              <a:t>additive</a:t>
            </a:r>
            <a:r>
              <a:rPr lang="en-US" dirty="0"/>
              <a:t> and </a:t>
            </a:r>
            <a:r>
              <a:rPr lang="en-US" b="1" dirty="0"/>
              <a:t>maximized</a:t>
            </a:r>
            <a:r>
              <a:rPr lang="en-US" dirty="0"/>
              <a:t> for independent systems</a:t>
            </a:r>
          </a:p>
          <a:p>
            <a:r>
              <a:rPr lang="en-US" b="1" dirty="0"/>
              <a:t>Thermodynamic equilibria </a:t>
            </a:r>
            <a:r>
              <a:rPr lang="en-US" dirty="0"/>
              <a:t>is redefined to be when all </a:t>
            </a:r>
            <a:r>
              <a:rPr lang="en-US" b="1" dirty="0"/>
              <a:t>parts</a:t>
            </a:r>
            <a:r>
              <a:rPr lang="en-US" dirty="0"/>
              <a:t> of the system </a:t>
            </a:r>
            <a:r>
              <a:rPr lang="en-US" b="1" dirty="0"/>
              <a:t>are independent </a:t>
            </a:r>
            <a:r>
              <a:rPr lang="en-US" dirty="0"/>
              <a:t>from each other (at all level of scale)</a:t>
            </a:r>
          </a:p>
          <a:p>
            <a:r>
              <a:rPr lang="en-US" dirty="0"/>
              <a:t>A </a:t>
            </a:r>
            <a:r>
              <a:rPr lang="en-US" b="1" dirty="0"/>
              <a:t>thermodynamic process </a:t>
            </a:r>
            <a:r>
              <a:rPr lang="en-US" dirty="0"/>
              <a:t>is a deterministic process whose final state is a thermodynamics equilibrium</a:t>
            </a:r>
          </a:p>
          <a:p>
            <a:pPr lvl="1"/>
            <a:r>
              <a:rPr lang="en-US" dirty="0"/>
              <a:t>It maximizes entropy because system independence maximizes entropy</a:t>
            </a:r>
          </a:p>
          <a:p>
            <a:r>
              <a:rPr lang="en-US" dirty="0"/>
              <a:t>The conservation of energy allows us to define two types of energy exchanges:</a:t>
            </a:r>
          </a:p>
          <a:p>
            <a:pPr lvl="1"/>
            <a:r>
              <a:rPr lang="en-US" dirty="0"/>
              <a:t>Energy exchanged at equal entropy is work</a:t>
            </a:r>
          </a:p>
          <a:p>
            <a:pPr lvl="1"/>
            <a:r>
              <a:rPr lang="en-US" dirty="0"/>
              <a:t>Energy exchanged at maximum entropy is heat</a:t>
            </a:r>
          </a:p>
        </p:txBody>
      </p:sp>
      <p:sp>
        <p:nvSpPr>
          <p:cNvPr id="4" name="Footer Placeholder 3">
            <a:extLst>
              <a:ext uri="{FF2B5EF4-FFF2-40B4-BE49-F238E27FC236}">
                <a16:creationId xmlns:a16="http://schemas.microsoft.com/office/drawing/2014/main" id="{84BD6EFF-A3C4-4079-AC29-8B3E7F740E63}"/>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52463D5-1968-44A6-8076-D5F5658E672A}"/>
              </a:ext>
            </a:extLst>
          </p:cNvPr>
          <p:cNvSpPr>
            <a:spLocks noGrp="1"/>
          </p:cNvSpPr>
          <p:nvPr>
            <p:ph type="sldNum" sz="quarter" idx="13"/>
          </p:nvPr>
        </p:nvSpPr>
        <p:spPr/>
        <p:txBody>
          <a:bodyPr/>
          <a:lstStyle/>
          <a:p>
            <a:fld id="{F47845EA-7733-40EE-B074-20032348B727}" type="slidenum">
              <a:rPr lang="en-US" smtClean="0"/>
              <a:t>108</a:t>
            </a:fld>
            <a:endParaRPr lang="en-US"/>
          </a:p>
        </p:txBody>
      </p:sp>
    </p:spTree>
    <p:extLst>
      <p:ext uri="{BB962C8B-B14F-4D97-AF65-F5344CB8AC3E}">
        <p14:creationId xmlns:p14="http://schemas.microsoft.com/office/powerpoint/2010/main" val="4961844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B7A95184-EB95-4FEE-939C-EB675087770B}"/>
              </a:ext>
            </a:extLst>
          </p:cNvPr>
          <p:cNvSpPr txBox="1"/>
          <p:nvPr/>
        </p:nvSpPr>
        <p:spPr>
          <a:xfrm>
            <a:off x="590938" y="393841"/>
            <a:ext cx="10372529" cy="1077218"/>
          </a:xfrm>
          <a:prstGeom prst="rect">
            <a:avLst/>
          </a:prstGeom>
          <a:noFill/>
        </p:spPr>
        <p:txBody>
          <a:bodyPr wrap="square">
            <a:spAutoFit/>
          </a:bodyPr>
          <a:lstStyle/>
          <a:p>
            <a:r>
              <a:rPr lang="en-US" sz="3200" dirty="0"/>
              <a:t>Suppose we take a composite system and at some point we split it such that each part will follow its own process</a:t>
            </a:r>
          </a:p>
        </p:txBody>
      </p:sp>
      <p:sp>
        <p:nvSpPr>
          <p:cNvPr id="47" name="TextBox 46">
            <a:extLst>
              <a:ext uri="{FF2B5EF4-FFF2-40B4-BE49-F238E27FC236}">
                <a16:creationId xmlns:a16="http://schemas.microsoft.com/office/drawing/2014/main" id="{7F7552F3-FC56-4DD9-AA65-0393A46734F2}"/>
              </a:ext>
            </a:extLst>
          </p:cNvPr>
          <p:cNvSpPr txBox="1"/>
          <p:nvPr/>
        </p:nvSpPr>
        <p:spPr>
          <a:xfrm>
            <a:off x="214604" y="5890795"/>
            <a:ext cx="11700588" cy="584775"/>
          </a:xfrm>
          <a:prstGeom prst="rect">
            <a:avLst/>
          </a:prstGeom>
          <a:noFill/>
        </p:spPr>
        <p:txBody>
          <a:bodyPr wrap="square">
            <a:spAutoFit/>
          </a:bodyPr>
          <a:lstStyle/>
          <a:p>
            <a:pPr algn="ctr"/>
            <a:r>
              <a:rPr lang="en-US" sz="3200" dirty="0"/>
              <a:t>This requires us to extended the notion of equilibria to the parts</a:t>
            </a:r>
          </a:p>
        </p:txBody>
      </p:sp>
      <p:sp>
        <p:nvSpPr>
          <p:cNvPr id="100" name="TextBox 99">
            <a:extLst>
              <a:ext uri="{FF2B5EF4-FFF2-40B4-BE49-F238E27FC236}">
                <a16:creationId xmlns:a16="http://schemas.microsoft.com/office/drawing/2014/main" id="{97D827AB-80F5-485E-9F5A-FFA3546C16E0}"/>
              </a:ext>
            </a:extLst>
          </p:cNvPr>
          <p:cNvSpPr txBox="1"/>
          <p:nvPr/>
        </p:nvSpPr>
        <p:spPr>
          <a:xfrm>
            <a:off x="590938" y="4291861"/>
            <a:ext cx="11010123" cy="1077218"/>
          </a:xfrm>
          <a:prstGeom prst="rect">
            <a:avLst/>
          </a:prstGeom>
          <a:noFill/>
        </p:spPr>
        <p:txBody>
          <a:bodyPr wrap="square">
            <a:spAutoFit/>
          </a:bodyPr>
          <a:lstStyle/>
          <a:p>
            <a:r>
              <a:rPr lang="en-US" sz="3200" dirty="0"/>
              <a:t>Not only we need a well defined evolution count for the composite, but also for each part</a:t>
            </a:r>
          </a:p>
        </p:txBody>
      </p:sp>
      <p:grpSp>
        <p:nvGrpSpPr>
          <p:cNvPr id="22" name="Group 21">
            <a:extLst>
              <a:ext uri="{FF2B5EF4-FFF2-40B4-BE49-F238E27FC236}">
                <a16:creationId xmlns:a16="http://schemas.microsoft.com/office/drawing/2014/main" id="{140A3705-DF8F-42FF-AE83-88DE420DB9EB}"/>
              </a:ext>
            </a:extLst>
          </p:cNvPr>
          <p:cNvGrpSpPr/>
          <p:nvPr/>
        </p:nvGrpSpPr>
        <p:grpSpPr>
          <a:xfrm>
            <a:off x="5407335" y="1897341"/>
            <a:ext cx="5453499" cy="1920958"/>
            <a:chOff x="5463319" y="1802127"/>
            <a:chExt cx="5453499" cy="1920958"/>
          </a:xfrm>
        </p:grpSpPr>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FFE217D7-8387-4DA0-ADFC-BF554318FC02}"/>
                    </a:ext>
                  </a:extLst>
                </p:cNvPr>
                <p:cNvSpPr/>
                <p:nvPr/>
              </p:nvSpPr>
              <p:spPr>
                <a:xfrm>
                  <a:off x="6485125" y="2328570"/>
                  <a:ext cx="1255996" cy="8287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𝐴</m:t>
                        </m:r>
                      </m:oMath>
                    </m:oMathPara>
                  </a14:m>
                  <a:endParaRPr lang="en-US" sz="2800" dirty="0">
                    <a:solidFill>
                      <a:schemeClr val="tx1"/>
                    </a:solidFill>
                  </a:endParaRPr>
                </a:p>
              </p:txBody>
            </p:sp>
          </mc:Choice>
          <mc:Fallback xmlns="">
            <p:sp>
              <p:nvSpPr>
                <p:cNvPr id="81" name="Rectangle 80">
                  <a:extLst>
                    <a:ext uri="{FF2B5EF4-FFF2-40B4-BE49-F238E27FC236}">
                      <a16:creationId xmlns:a16="http://schemas.microsoft.com/office/drawing/2014/main" id="{FFE217D7-8387-4DA0-ADFC-BF554318FC02}"/>
                    </a:ext>
                  </a:extLst>
                </p:cNvPr>
                <p:cNvSpPr>
                  <a:spLocks noRot="1" noChangeAspect="1" noMove="1" noResize="1" noEditPoints="1" noAdjustHandles="1" noChangeArrowheads="1" noChangeShapeType="1" noTextEdit="1"/>
                </p:cNvSpPr>
                <p:nvPr/>
              </p:nvSpPr>
              <p:spPr>
                <a:xfrm>
                  <a:off x="6485125" y="2328570"/>
                  <a:ext cx="1255996" cy="828789"/>
                </a:xfrm>
                <a:prstGeom prst="rect">
                  <a:avLst/>
                </a:prstGeom>
                <a:blipFill>
                  <a:blip r:embed="rId2"/>
                  <a:stretch>
                    <a:fillRect/>
                  </a:stretch>
                </a:blipFill>
              </p:spPr>
              <p:txBody>
                <a:bodyPr/>
                <a:lstStyle/>
                <a:p>
                  <a:r>
                    <a:rPr lang="en-US">
                      <a:noFill/>
                    </a:rPr>
                    <a:t> </a:t>
                  </a:r>
                </a:p>
              </p:txBody>
            </p:sp>
          </mc:Fallback>
        </mc:AlternateContent>
        <p:cxnSp>
          <p:nvCxnSpPr>
            <p:cNvPr id="83" name="Straight Connector 82">
              <a:extLst>
                <a:ext uri="{FF2B5EF4-FFF2-40B4-BE49-F238E27FC236}">
                  <a16:creationId xmlns:a16="http://schemas.microsoft.com/office/drawing/2014/main" id="{837A5EC5-C66F-481D-B1A4-06C101D6E07A}"/>
                </a:ext>
              </a:extLst>
            </p:cNvPr>
            <p:cNvCxnSpPr>
              <a:cxnSpLocks/>
              <a:stCxn id="81" idx="3"/>
            </p:cNvCxnSpPr>
            <p:nvPr/>
          </p:nvCxnSpPr>
          <p:spPr>
            <a:xfrm>
              <a:off x="7741121" y="2742965"/>
              <a:ext cx="76038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604CCB5-8558-417D-8367-FB44F4093361}"/>
                </a:ext>
              </a:extLst>
            </p:cNvPr>
            <p:cNvCxnSpPr>
              <a:cxnSpLocks/>
              <a:endCxn id="81" idx="1"/>
            </p:cNvCxnSpPr>
            <p:nvPr/>
          </p:nvCxnSpPr>
          <p:spPr>
            <a:xfrm>
              <a:off x="5463319" y="2742965"/>
              <a:ext cx="1021806"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18D062C-CF97-42F7-86F7-7179356BDBD8}"/>
                    </a:ext>
                  </a:extLst>
                </p:cNvPr>
                <p:cNvSpPr txBox="1"/>
                <p:nvPr/>
              </p:nvSpPr>
              <p:spPr>
                <a:xfrm>
                  <a:off x="5463319" y="2368907"/>
                  <a:ext cx="10227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318D062C-CF97-42F7-86F7-7179356BDBD8}"/>
                    </a:ext>
                  </a:extLst>
                </p:cNvPr>
                <p:cNvSpPr txBox="1">
                  <a:spLocks noRot="1" noChangeAspect="1" noMove="1" noResize="1" noEditPoints="1" noAdjustHandles="1" noChangeArrowheads="1" noChangeShapeType="1" noTextEdit="1"/>
                </p:cNvSpPr>
                <p:nvPr/>
              </p:nvSpPr>
              <p:spPr>
                <a:xfrm>
                  <a:off x="5463319" y="2368907"/>
                  <a:ext cx="1022773"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309FBA3-DE70-4A0C-AAEF-0978282E489D}"/>
                    </a:ext>
                  </a:extLst>
                </p:cNvPr>
                <p:cNvSpPr txBox="1"/>
                <p:nvPr/>
              </p:nvSpPr>
              <p:spPr>
                <a:xfrm>
                  <a:off x="7622429" y="2373339"/>
                  <a:ext cx="10227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oMath>
                    </m:oMathPara>
                  </a14:m>
                  <a:endParaRPr lang="en-US" dirty="0"/>
                </a:p>
              </p:txBody>
            </p:sp>
          </mc:Choice>
          <mc:Fallback xmlns="">
            <p:sp>
              <p:nvSpPr>
                <p:cNvPr id="60" name="TextBox 59">
                  <a:extLst>
                    <a:ext uri="{FF2B5EF4-FFF2-40B4-BE49-F238E27FC236}">
                      <a16:creationId xmlns:a16="http://schemas.microsoft.com/office/drawing/2014/main" id="{2309FBA3-DE70-4A0C-AAEF-0978282E489D}"/>
                    </a:ext>
                  </a:extLst>
                </p:cNvPr>
                <p:cNvSpPr txBox="1">
                  <a:spLocks noRot="1" noChangeAspect="1" noMove="1" noResize="1" noEditPoints="1" noAdjustHandles="1" noChangeArrowheads="1" noChangeShapeType="1" noTextEdit="1"/>
                </p:cNvSpPr>
                <p:nvPr/>
              </p:nvSpPr>
              <p:spPr>
                <a:xfrm>
                  <a:off x="7622429" y="2373339"/>
                  <a:ext cx="1022773" cy="369332"/>
                </a:xfrm>
                <a:prstGeom prst="rect">
                  <a:avLst/>
                </a:prstGeom>
                <a:blipFill>
                  <a:blip r:embed="rId4"/>
                  <a:stretch>
                    <a:fillRect b="-11475"/>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DE7CE338-1F35-46E5-8865-3C5BEE89450B}"/>
                </a:ext>
              </a:extLst>
            </p:cNvPr>
            <p:cNvCxnSpPr>
              <a:cxnSpLocks/>
            </p:cNvCxnSpPr>
            <p:nvPr/>
          </p:nvCxnSpPr>
          <p:spPr>
            <a:xfrm flipV="1">
              <a:off x="8501502" y="2210685"/>
              <a:ext cx="0" cy="1095086"/>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48E82D-2A4D-4A2F-8537-84FF32AA4669}"/>
                    </a:ext>
                  </a:extLst>
                </p:cNvPr>
                <p:cNvSpPr txBox="1"/>
                <p:nvPr/>
              </p:nvSpPr>
              <p:spPr>
                <a:xfrm>
                  <a:off x="8633392" y="1844270"/>
                  <a:ext cx="338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dirty="0"/>
                </a:p>
              </p:txBody>
            </p:sp>
          </mc:Choice>
          <mc:Fallback xmlns="">
            <p:sp>
              <p:nvSpPr>
                <p:cNvPr id="96" name="TextBox 95">
                  <a:extLst>
                    <a:ext uri="{FF2B5EF4-FFF2-40B4-BE49-F238E27FC236}">
                      <a16:creationId xmlns:a16="http://schemas.microsoft.com/office/drawing/2014/main" id="{8148E82D-2A4D-4A2F-8537-84FF32AA4669}"/>
                    </a:ext>
                  </a:extLst>
                </p:cNvPr>
                <p:cNvSpPr txBox="1">
                  <a:spLocks noRot="1" noChangeAspect="1" noMove="1" noResize="1" noEditPoints="1" noAdjustHandles="1" noChangeArrowheads="1" noChangeShapeType="1" noTextEdit="1"/>
                </p:cNvSpPr>
                <p:nvPr/>
              </p:nvSpPr>
              <p:spPr>
                <a:xfrm>
                  <a:off x="8633392" y="1844270"/>
                  <a:ext cx="33823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4FD1FEA3-C36E-4D39-83E7-7EC3B3FAE4E3}"/>
                    </a:ext>
                  </a:extLst>
                </p:cNvPr>
                <p:cNvSpPr/>
                <p:nvPr/>
              </p:nvSpPr>
              <p:spPr>
                <a:xfrm>
                  <a:off x="9122230" y="1802127"/>
                  <a:ext cx="1255996" cy="8287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𝐵</m:t>
                        </m:r>
                      </m:oMath>
                    </m:oMathPara>
                  </a14:m>
                  <a:endParaRPr lang="en-US" sz="2800" dirty="0">
                    <a:solidFill>
                      <a:schemeClr val="tx1"/>
                    </a:solidFill>
                  </a:endParaRPr>
                </a:p>
              </p:txBody>
            </p:sp>
          </mc:Choice>
          <mc:Fallback xmlns="">
            <p:sp>
              <p:nvSpPr>
                <p:cNvPr id="82" name="Rectangle 81">
                  <a:extLst>
                    <a:ext uri="{FF2B5EF4-FFF2-40B4-BE49-F238E27FC236}">
                      <a16:creationId xmlns:a16="http://schemas.microsoft.com/office/drawing/2014/main" id="{4FD1FEA3-C36E-4D39-83E7-7EC3B3FAE4E3}"/>
                    </a:ext>
                  </a:extLst>
                </p:cNvPr>
                <p:cNvSpPr>
                  <a:spLocks noRot="1" noChangeAspect="1" noMove="1" noResize="1" noEditPoints="1" noAdjustHandles="1" noChangeArrowheads="1" noChangeShapeType="1" noTextEdit="1"/>
                </p:cNvSpPr>
                <p:nvPr/>
              </p:nvSpPr>
              <p:spPr>
                <a:xfrm>
                  <a:off x="9122230" y="1802127"/>
                  <a:ext cx="1255996" cy="828789"/>
                </a:xfrm>
                <a:prstGeom prst="rect">
                  <a:avLst/>
                </a:prstGeom>
                <a:blipFill>
                  <a:blip r:embed="rId6"/>
                  <a:stretch>
                    <a:fillRect/>
                  </a:stretch>
                </a:blipFill>
              </p:spPr>
              <p:txBody>
                <a:bodyPr/>
                <a:lstStyle/>
                <a:p>
                  <a:r>
                    <a:rPr lang="en-US">
                      <a:noFill/>
                    </a:rPr>
                    <a:t> </a:t>
                  </a:r>
                </a:p>
              </p:txBody>
            </p:sp>
          </mc:Fallback>
        </mc:AlternateContent>
        <p:cxnSp>
          <p:nvCxnSpPr>
            <p:cNvPr id="42" name="Straight Connector 41">
              <a:extLst>
                <a:ext uri="{FF2B5EF4-FFF2-40B4-BE49-F238E27FC236}">
                  <a16:creationId xmlns:a16="http://schemas.microsoft.com/office/drawing/2014/main" id="{3B0B5ACD-A924-429B-AB7C-4C732A690477}"/>
                </a:ext>
              </a:extLst>
            </p:cNvPr>
            <p:cNvCxnSpPr/>
            <p:nvPr/>
          </p:nvCxnSpPr>
          <p:spPr>
            <a:xfrm>
              <a:off x="10378226" y="2216522"/>
              <a:ext cx="538592"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1ACFEEF-B88B-4EA7-BEF7-84B62262DD13}"/>
                    </a:ext>
                  </a:extLst>
                </p:cNvPr>
                <p:cNvSpPr txBox="1"/>
                <p:nvPr/>
              </p:nvSpPr>
              <p:spPr>
                <a:xfrm>
                  <a:off x="10478405" y="1844270"/>
                  <a:ext cx="338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oMath>
                    </m:oMathPara>
                  </a14:m>
                  <a:endParaRPr lang="en-US" dirty="0"/>
                </a:p>
              </p:txBody>
            </p:sp>
          </mc:Choice>
          <mc:Fallback xmlns="">
            <p:sp>
              <p:nvSpPr>
                <p:cNvPr id="44" name="TextBox 43">
                  <a:extLst>
                    <a:ext uri="{FF2B5EF4-FFF2-40B4-BE49-F238E27FC236}">
                      <a16:creationId xmlns:a16="http://schemas.microsoft.com/office/drawing/2014/main" id="{41ACFEEF-B88B-4EA7-BEF7-84B62262DD13}"/>
                    </a:ext>
                  </a:extLst>
                </p:cNvPr>
                <p:cNvSpPr txBox="1">
                  <a:spLocks noRot="1" noChangeAspect="1" noMove="1" noResize="1" noEditPoints="1" noAdjustHandles="1" noChangeArrowheads="1" noChangeShapeType="1" noTextEdit="1"/>
                </p:cNvSpPr>
                <p:nvPr/>
              </p:nvSpPr>
              <p:spPr>
                <a:xfrm>
                  <a:off x="10478405" y="1844270"/>
                  <a:ext cx="338234" cy="369332"/>
                </a:xfrm>
                <a:prstGeom prst="rect">
                  <a:avLst/>
                </a:prstGeom>
                <a:blipFill>
                  <a:blip r:embed="rId7"/>
                  <a:stretch>
                    <a:fillRect r="-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EE3014AB-1843-4F38-8851-D30E6D9DE145}"/>
                    </a:ext>
                  </a:extLst>
                </p:cNvPr>
                <p:cNvSpPr/>
                <p:nvPr/>
              </p:nvSpPr>
              <p:spPr>
                <a:xfrm>
                  <a:off x="9122230" y="2894296"/>
                  <a:ext cx="1255996" cy="8287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dirty="0" smtClean="0">
                            <a:solidFill>
                              <a:schemeClr val="tx1"/>
                            </a:solidFill>
                            <a:latin typeface="Cambria Math" panose="02040503050406030204" pitchFamily="18" charset="0"/>
                          </a:rPr>
                          <m:t>𝐶</m:t>
                        </m:r>
                      </m:oMath>
                    </m:oMathPara>
                  </a14:m>
                  <a:endParaRPr lang="en-US" sz="2800" dirty="0">
                    <a:solidFill>
                      <a:schemeClr val="tx1"/>
                    </a:solidFill>
                  </a:endParaRPr>
                </a:p>
              </p:txBody>
            </p:sp>
          </mc:Choice>
          <mc:Fallback xmlns="">
            <p:sp>
              <p:nvSpPr>
                <p:cNvPr id="53" name="Rectangle 52">
                  <a:extLst>
                    <a:ext uri="{FF2B5EF4-FFF2-40B4-BE49-F238E27FC236}">
                      <a16:creationId xmlns:a16="http://schemas.microsoft.com/office/drawing/2014/main" id="{EE3014AB-1843-4F38-8851-D30E6D9DE145}"/>
                    </a:ext>
                  </a:extLst>
                </p:cNvPr>
                <p:cNvSpPr>
                  <a:spLocks noRot="1" noChangeAspect="1" noMove="1" noResize="1" noEditPoints="1" noAdjustHandles="1" noChangeArrowheads="1" noChangeShapeType="1" noTextEdit="1"/>
                </p:cNvSpPr>
                <p:nvPr/>
              </p:nvSpPr>
              <p:spPr>
                <a:xfrm>
                  <a:off x="9122230" y="2894296"/>
                  <a:ext cx="1255996" cy="828789"/>
                </a:xfrm>
                <a:prstGeom prst="rect">
                  <a:avLst/>
                </a:prstGeom>
                <a:blipFill>
                  <a:blip r:embed="rId8"/>
                  <a:stretch>
                    <a:fillRect/>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06955FC2-CE5B-4325-BA7B-70EF6510F0A5}"/>
                </a:ext>
              </a:extLst>
            </p:cNvPr>
            <p:cNvCxnSpPr/>
            <p:nvPr/>
          </p:nvCxnSpPr>
          <p:spPr>
            <a:xfrm>
              <a:off x="10378226" y="3308691"/>
              <a:ext cx="538592"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AF2E285A-1C1A-45D9-A2DA-604CF0320368}"/>
                    </a:ext>
                  </a:extLst>
                </p:cNvPr>
                <p:cNvSpPr txBox="1"/>
                <p:nvPr/>
              </p:nvSpPr>
              <p:spPr>
                <a:xfrm>
                  <a:off x="10478405" y="2936439"/>
                  <a:ext cx="338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oMath>
                    </m:oMathPara>
                  </a14:m>
                  <a:endParaRPr lang="en-US" dirty="0"/>
                </a:p>
              </p:txBody>
            </p:sp>
          </mc:Choice>
          <mc:Fallback xmlns="">
            <p:sp>
              <p:nvSpPr>
                <p:cNvPr id="55" name="TextBox 54">
                  <a:extLst>
                    <a:ext uri="{FF2B5EF4-FFF2-40B4-BE49-F238E27FC236}">
                      <a16:creationId xmlns:a16="http://schemas.microsoft.com/office/drawing/2014/main" id="{AF2E285A-1C1A-45D9-A2DA-604CF0320368}"/>
                    </a:ext>
                  </a:extLst>
                </p:cNvPr>
                <p:cNvSpPr txBox="1">
                  <a:spLocks noRot="1" noChangeAspect="1" noMove="1" noResize="1" noEditPoints="1" noAdjustHandles="1" noChangeArrowheads="1" noChangeShapeType="1" noTextEdit="1"/>
                </p:cNvSpPr>
                <p:nvPr/>
              </p:nvSpPr>
              <p:spPr>
                <a:xfrm>
                  <a:off x="10478405" y="2936439"/>
                  <a:ext cx="338234" cy="369332"/>
                </a:xfrm>
                <a:prstGeom prst="rect">
                  <a:avLst/>
                </a:prstGeom>
                <a:blipFill>
                  <a:blip r:embed="rId9"/>
                  <a:stretch>
                    <a:fillRect r="-7273" b="-6557"/>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188FD2B4-B62F-464D-9C1F-FC37C20476D0}"/>
                </a:ext>
              </a:extLst>
            </p:cNvPr>
            <p:cNvCxnSpPr>
              <a:cxnSpLocks/>
            </p:cNvCxnSpPr>
            <p:nvPr/>
          </p:nvCxnSpPr>
          <p:spPr>
            <a:xfrm>
              <a:off x="8487633" y="2213602"/>
              <a:ext cx="629752"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472A31-13E0-4BC0-AA2A-C60AB72186E4}"/>
                </a:ext>
              </a:extLst>
            </p:cNvPr>
            <p:cNvCxnSpPr>
              <a:cxnSpLocks/>
            </p:cNvCxnSpPr>
            <p:nvPr/>
          </p:nvCxnSpPr>
          <p:spPr>
            <a:xfrm>
              <a:off x="8487633" y="3305771"/>
              <a:ext cx="629752"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513BCAC-6EC6-4748-921F-9B0E0FF8D646}"/>
                    </a:ext>
                  </a:extLst>
                </p:cNvPr>
                <p:cNvSpPr txBox="1"/>
                <p:nvPr/>
              </p:nvSpPr>
              <p:spPr>
                <a:xfrm>
                  <a:off x="8633392" y="2939358"/>
                  <a:ext cx="338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69" name="TextBox 68">
                  <a:extLst>
                    <a:ext uri="{FF2B5EF4-FFF2-40B4-BE49-F238E27FC236}">
                      <a16:creationId xmlns:a16="http://schemas.microsoft.com/office/drawing/2014/main" id="{B513BCAC-6EC6-4748-921F-9B0E0FF8D646}"/>
                    </a:ext>
                  </a:extLst>
                </p:cNvPr>
                <p:cNvSpPr txBox="1">
                  <a:spLocks noRot="1" noChangeAspect="1" noMove="1" noResize="1" noEditPoints="1" noAdjustHandles="1" noChangeArrowheads="1" noChangeShapeType="1" noTextEdit="1"/>
                </p:cNvSpPr>
                <p:nvPr/>
              </p:nvSpPr>
              <p:spPr>
                <a:xfrm>
                  <a:off x="8633392" y="2939358"/>
                  <a:ext cx="338234" cy="369332"/>
                </a:xfrm>
                <a:prstGeom prst="rect">
                  <a:avLst/>
                </a:prstGeom>
                <a:blipFill>
                  <a:blip r:embed="rId10"/>
                  <a:stretch>
                    <a:fillRect b="-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352764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38DC-1C8D-4080-B7BB-786ED76BBBDA}"/>
              </a:ext>
            </a:extLst>
          </p:cNvPr>
          <p:cNvSpPr>
            <a:spLocks noGrp="1"/>
          </p:cNvSpPr>
          <p:nvPr>
            <p:ph type="title"/>
          </p:nvPr>
        </p:nvSpPr>
        <p:spPr/>
        <p:txBody>
          <a:bodyPr/>
          <a:lstStyle/>
          <a:p>
            <a:r>
              <a:rPr lang="en-US" dirty="0"/>
              <a:t>The logic of experimental verifiability</a:t>
            </a:r>
          </a:p>
        </p:txBody>
      </p:sp>
      <p:sp>
        <p:nvSpPr>
          <p:cNvPr id="3" name="Text Placeholder 2">
            <a:extLst>
              <a:ext uri="{FF2B5EF4-FFF2-40B4-BE49-F238E27FC236}">
                <a16:creationId xmlns:a16="http://schemas.microsoft.com/office/drawing/2014/main" id="{051AB359-DB82-4D02-BC2D-B996E0C6068F}"/>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758E6B07-E457-4EB5-B2BB-64106C229D28}"/>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44803186-7A51-4A28-8600-E5A330DF529E}"/>
              </a:ext>
            </a:extLst>
          </p:cNvPr>
          <p:cNvSpPr>
            <a:spLocks noGrp="1"/>
          </p:cNvSpPr>
          <p:nvPr>
            <p:ph type="sldNum" sz="quarter" idx="12"/>
          </p:nvPr>
        </p:nvSpPr>
        <p:spPr/>
        <p:txBody>
          <a:bodyPr/>
          <a:lstStyle/>
          <a:p>
            <a:fld id="{F47845EA-7733-40EE-B074-20032348B727}" type="slidenum">
              <a:rPr lang="en-US" smtClean="0"/>
              <a:t>11</a:t>
            </a:fld>
            <a:endParaRPr lang="en-US"/>
          </a:p>
        </p:txBody>
      </p:sp>
    </p:spTree>
    <p:extLst>
      <p:ext uri="{BB962C8B-B14F-4D97-AF65-F5344CB8AC3E}">
        <p14:creationId xmlns:p14="http://schemas.microsoft.com/office/powerpoint/2010/main" val="16507954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BD08-2D0E-4BAC-AE77-6EB5AAA43CA9}"/>
              </a:ext>
            </a:extLst>
          </p:cNvPr>
          <p:cNvSpPr>
            <a:spLocks noGrp="1"/>
          </p:cNvSpPr>
          <p:nvPr>
            <p:ph type="title"/>
          </p:nvPr>
        </p:nvSpPr>
        <p:spPr/>
        <p:txBody>
          <a:bodyPr/>
          <a:lstStyle/>
          <a:p>
            <a:r>
              <a:rPr lang="en-US" dirty="0"/>
              <a:t>Thermodynamic process</a:t>
            </a:r>
          </a:p>
        </p:txBody>
      </p:sp>
      <p:sp>
        <p:nvSpPr>
          <p:cNvPr id="3" name="Content Placeholder 2">
            <a:extLst>
              <a:ext uri="{FF2B5EF4-FFF2-40B4-BE49-F238E27FC236}">
                <a16:creationId xmlns:a16="http://schemas.microsoft.com/office/drawing/2014/main" id="{A6830F86-B8BE-4A7F-8869-6E0213ABE27B}"/>
              </a:ext>
            </a:extLst>
          </p:cNvPr>
          <p:cNvSpPr>
            <a:spLocks noGrp="1"/>
          </p:cNvSpPr>
          <p:nvPr>
            <p:ph idx="1"/>
          </p:nvPr>
        </p:nvSpPr>
        <p:spPr>
          <a:xfrm>
            <a:off x="443552" y="1825625"/>
            <a:ext cx="11286699" cy="2596250"/>
          </a:xfrm>
        </p:spPr>
        <p:txBody>
          <a:bodyPr>
            <a:normAutofit/>
          </a:bodyPr>
          <a:lstStyle/>
          <a:p>
            <a:r>
              <a:rPr lang="en-US" dirty="0"/>
              <a:t>Thermodynamic processes extend the notion of deterministic process with equilibria to composite systems</a:t>
            </a:r>
          </a:p>
          <a:p>
            <a:r>
              <a:rPr lang="en-US" dirty="0"/>
              <a:t>We define a thermodynamic process as a deterministic process with equilibria such that:</a:t>
            </a:r>
          </a:p>
          <a:p>
            <a:pPr lvl="1"/>
            <a:r>
              <a:rPr lang="en-US" dirty="0"/>
              <a:t>in the final equilibrium all parts are independent and at equilibrium</a:t>
            </a:r>
          </a:p>
          <a:p>
            <a:pPr lvl="1"/>
            <a:r>
              <a:rPr lang="en-US" dirty="0"/>
              <a:t>the final equilibrium depends non-trivially on the initial state of any part</a:t>
            </a:r>
          </a:p>
          <a:p>
            <a:endParaRPr lang="en-US" dirty="0"/>
          </a:p>
        </p:txBody>
      </p:sp>
      <p:grpSp>
        <p:nvGrpSpPr>
          <p:cNvPr id="22" name="Group 21">
            <a:extLst>
              <a:ext uri="{FF2B5EF4-FFF2-40B4-BE49-F238E27FC236}">
                <a16:creationId xmlns:a16="http://schemas.microsoft.com/office/drawing/2014/main" id="{F54C364E-F54F-4A22-A79D-1E4EB786C784}"/>
              </a:ext>
            </a:extLst>
          </p:cNvPr>
          <p:cNvGrpSpPr/>
          <p:nvPr/>
        </p:nvGrpSpPr>
        <p:grpSpPr>
          <a:xfrm>
            <a:off x="2203907" y="4638131"/>
            <a:ext cx="7784186" cy="1443424"/>
            <a:chOff x="2822806" y="4747317"/>
            <a:chExt cx="7784186" cy="1443424"/>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E0F2237-9307-43FF-B783-7B2D7C4D4ADD}"/>
                    </a:ext>
                  </a:extLst>
                </p:cNvPr>
                <p:cNvSpPr/>
                <p:nvPr/>
              </p:nvSpPr>
              <p:spPr>
                <a:xfrm>
                  <a:off x="6086901" y="5026050"/>
                  <a:ext cx="1255996" cy="8287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dirty="0" smtClean="0">
                            <a:solidFill>
                              <a:schemeClr val="tx1"/>
                            </a:solidFill>
                            <a:latin typeface="Cambria Math" panose="02040503050406030204" pitchFamily="18" charset="0"/>
                          </a:rPr>
                          <m:t>𝐴</m:t>
                        </m:r>
                      </m:oMath>
                    </m:oMathPara>
                  </a14:m>
                  <a:endParaRPr lang="en-US" sz="2800" dirty="0">
                    <a:solidFill>
                      <a:schemeClr val="tx1"/>
                    </a:solidFill>
                  </a:endParaRPr>
                </a:p>
              </p:txBody>
            </p:sp>
          </mc:Choice>
          <mc:Fallback xmlns="">
            <p:sp>
              <p:nvSpPr>
                <p:cNvPr id="24" name="Rectangle 23">
                  <a:extLst>
                    <a:ext uri="{FF2B5EF4-FFF2-40B4-BE49-F238E27FC236}">
                      <a16:creationId xmlns:a16="http://schemas.microsoft.com/office/drawing/2014/main" id="{1E0F2237-9307-43FF-B783-7B2D7C4D4ADD}"/>
                    </a:ext>
                  </a:extLst>
                </p:cNvPr>
                <p:cNvSpPr>
                  <a:spLocks noRot="1" noChangeAspect="1" noMove="1" noResize="1" noEditPoints="1" noAdjustHandles="1" noChangeArrowheads="1" noChangeShapeType="1" noTextEdit="1"/>
                </p:cNvSpPr>
                <p:nvPr/>
              </p:nvSpPr>
              <p:spPr>
                <a:xfrm>
                  <a:off x="6086901" y="5026050"/>
                  <a:ext cx="1255996" cy="828789"/>
                </a:xfrm>
                <a:prstGeom prst="rect">
                  <a:avLst/>
                </a:prstGeom>
                <a:blipFill>
                  <a:blip r:embed="rId2"/>
                  <a:stretch>
                    <a:fillRect/>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36DE53B5-F859-489F-B1A1-A21F5ACA6824}"/>
                </a:ext>
              </a:extLst>
            </p:cNvPr>
            <p:cNvGrpSpPr/>
            <p:nvPr/>
          </p:nvGrpSpPr>
          <p:grpSpPr>
            <a:xfrm>
              <a:off x="2822806" y="4747317"/>
              <a:ext cx="1604849" cy="1386250"/>
              <a:chOff x="2447493" y="5170235"/>
              <a:chExt cx="1604849" cy="1386250"/>
            </a:xfrm>
          </p:grpSpPr>
          <p:cxnSp>
            <p:nvCxnSpPr>
              <p:cNvPr id="25" name="Straight Connector 24">
                <a:extLst>
                  <a:ext uri="{FF2B5EF4-FFF2-40B4-BE49-F238E27FC236}">
                    <a16:creationId xmlns:a16="http://schemas.microsoft.com/office/drawing/2014/main" id="{85967DB3-C48A-4B5A-AA65-BDFB66E34ACE}"/>
                  </a:ext>
                </a:extLst>
              </p:cNvPr>
              <p:cNvCxnSpPr>
                <a:cxnSpLocks/>
              </p:cNvCxnSpPr>
              <p:nvPr/>
            </p:nvCxnSpPr>
            <p:spPr>
              <a:xfrm flipH="1">
                <a:off x="2765469" y="5488210"/>
                <a:ext cx="500797" cy="750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639646E-6219-4F92-9E9C-119559450818}"/>
                  </a:ext>
                </a:extLst>
              </p:cNvPr>
              <p:cNvCxnSpPr>
                <a:cxnSpLocks/>
              </p:cNvCxnSpPr>
              <p:nvPr/>
            </p:nvCxnSpPr>
            <p:spPr>
              <a:xfrm>
                <a:off x="3266266" y="5488210"/>
                <a:ext cx="468100" cy="75029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CA90BFAB-E54B-41F7-9F8B-61647DC6A07A}"/>
                      </a:ext>
                    </a:extLst>
                  </p:cNvPr>
                  <p:cNvSpPr/>
                  <p:nvPr/>
                </p:nvSpPr>
                <p:spPr>
                  <a:xfrm>
                    <a:off x="2447493" y="5920534"/>
                    <a:ext cx="635951" cy="635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dirty="0"/>
                  </a:p>
                </p:txBody>
              </p:sp>
            </mc:Choice>
            <mc:Fallback xmlns="">
              <p:sp>
                <p:nvSpPr>
                  <p:cNvPr id="28" name="Oval 27">
                    <a:extLst>
                      <a:ext uri="{FF2B5EF4-FFF2-40B4-BE49-F238E27FC236}">
                        <a16:creationId xmlns:a16="http://schemas.microsoft.com/office/drawing/2014/main" id="{CA90BFAB-E54B-41F7-9F8B-61647DC6A07A}"/>
                      </a:ext>
                    </a:extLst>
                  </p:cNvPr>
                  <p:cNvSpPr>
                    <a:spLocks noRot="1" noChangeAspect="1" noMove="1" noResize="1" noEditPoints="1" noAdjustHandles="1" noChangeArrowheads="1" noChangeShapeType="1" noTextEdit="1"/>
                  </p:cNvSpPr>
                  <p:nvPr/>
                </p:nvSpPr>
                <p:spPr>
                  <a:xfrm>
                    <a:off x="2447493" y="5920534"/>
                    <a:ext cx="635951" cy="635951"/>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31A9AE52-818A-45FE-AAAC-7EB02D2B97C1}"/>
                      </a:ext>
                    </a:extLst>
                  </p:cNvPr>
                  <p:cNvSpPr/>
                  <p:nvPr/>
                </p:nvSpPr>
                <p:spPr>
                  <a:xfrm>
                    <a:off x="3416391" y="5920534"/>
                    <a:ext cx="635951" cy="635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𝑌</m:t>
                          </m:r>
                        </m:oMath>
                      </m:oMathPara>
                    </a14:m>
                    <a:endParaRPr lang="en-US" dirty="0"/>
                  </a:p>
                </p:txBody>
              </p:sp>
            </mc:Choice>
            <mc:Fallback xmlns="">
              <p:sp>
                <p:nvSpPr>
                  <p:cNvPr id="29" name="Oval 28">
                    <a:extLst>
                      <a:ext uri="{FF2B5EF4-FFF2-40B4-BE49-F238E27FC236}">
                        <a16:creationId xmlns:a16="http://schemas.microsoft.com/office/drawing/2014/main" id="{31A9AE52-818A-45FE-AAAC-7EB02D2B97C1}"/>
                      </a:ext>
                    </a:extLst>
                  </p:cNvPr>
                  <p:cNvSpPr>
                    <a:spLocks noRot="1" noChangeAspect="1" noMove="1" noResize="1" noEditPoints="1" noAdjustHandles="1" noChangeArrowheads="1" noChangeShapeType="1" noTextEdit="1"/>
                  </p:cNvSpPr>
                  <p:nvPr/>
                </p:nvSpPr>
                <p:spPr>
                  <a:xfrm>
                    <a:off x="3416391" y="5920534"/>
                    <a:ext cx="635951" cy="635951"/>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BFEFB601-A2DE-423A-9C5C-029FACB35504}"/>
                      </a:ext>
                    </a:extLst>
                  </p:cNvPr>
                  <p:cNvSpPr/>
                  <p:nvPr/>
                </p:nvSpPr>
                <p:spPr>
                  <a:xfrm>
                    <a:off x="2948291" y="5170235"/>
                    <a:ext cx="635951" cy="635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oMath>
                      </m:oMathPara>
                    </a14:m>
                    <a:endParaRPr lang="en-US" dirty="0"/>
                  </a:p>
                </p:txBody>
              </p:sp>
            </mc:Choice>
            <mc:Fallback xmlns="">
              <p:sp>
                <p:nvSpPr>
                  <p:cNvPr id="32" name="Oval 31">
                    <a:extLst>
                      <a:ext uri="{FF2B5EF4-FFF2-40B4-BE49-F238E27FC236}">
                        <a16:creationId xmlns:a16="http://schemas.microsoft.com/office/drawing/2014/main" id="{BFEFB601-A2DE-423A-9C5C-029FACB35504}"/>
                      </a:ext>
                    </a:extLst>
                  </p:cNvPr>
                  <p:cNvSpPr>
                    <a:spLocks noRot="1" noChangeAspect="1" noMove="1" noResize="1" noEditPoints="1" noAdjustHandles="1" noChangeArrowheads="1" noChangeShapeType="1" noTextEdit="1"/>
                  </p:cNvSpPr>
                  <p:nvPr/>
                </p:nvSpPr>
                <p:spPr>
                  <a:xfrm>
                    <a:off x="2948291" y="5170235"/>
                    <a:ext cx="635951" cy="635951"/>
                  </a:xfrm>
                  <a:prstGeom prst="ellipse">
                    <a:avLst/>
                  </a:prstGeom>
                  <a:blipFill>
                    <a:blip r:embed="rId5"/>
                    <a:stretch>
                      <a:fillRect/>
                    </a:stretch>
                  </a:blipFill>
                </p:spPr>
                <p:txBody>
                  <a:bodyPr/>
                  <a:lstStyle/>
                  <a:p>
                    <a:r>
                      <a:rPr lang="en-US">
                        <a:noFill/>
                      </a:rPr>
                      <a:t> </a:t>
                    </a:r>
                  </a:p>
                </p:txBody>
              </p:sp>
            </mc:Fallback>
          </mc:AlternateContent>
        </p:grpSp>
        <p:sp>
          <p:nvSpPr>
            <p:cNvPr id="37" name="Arrow: Right 36">
              <a:extLst>
                <a:ext uri="{FF2B5EF4-FFF2-40B4-BE49-F238E27FC236}">
                  <a16:creationId xmlns:a16="http://schemas.microsoft.com/office/drawing/2014/main" id="{ECEDCF53-140E-4326-A5FE-A4FF2707E6EA}"/>
                </a:ext>
              </a:extLst>
            </p:cNvPr>
            <p:cNvSpPr/>
            <p:nvPr/>
          </p:nvSpPr>
          <p:spPr>
            <a:xfrm>
              <a:off x="4684680" y="5148056"/>
              <a:ext cx="1084245" cy="584775"/>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93EE7296-C6D7-4F65-A008-7DA06A982E2F}"/>
                </a:ext>
              </a:extLst>
            </p:cNvPr>
            <p:cNvSpPr/>
            <p:nvPr/>
          </p:nvSpPr>
          <p:spPr>
            <a:xfrm>
              <a:off x="7660873" y="5148055"/>
              <a:ext cx="1084245" cy="584775"/>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EDB28E26-943D-4248-8F6F-723B1F16357E}"/>
                </a:ext>
              </a:extLst>
            </p:cNvPr>
            <p:cNvGrpSpPr/>
            <p:nvPr/>
          </p:nvGrpSpPr>
          <p:grpSpPr>
            <a:xfrm>
              <a:off x="9002143" y="4804491"/>
              <a:ext cx="1604849" cy="1386250"/>
              <a:chOff x="2447493" y="5170235"/>
              <a:chExt cx="1604849" cy="1386250"/>
            </a:xfrm>
          </p:grpSpPr>
          <p:cxnSp>
            <p:nvCxnSpPr>
              <p:cNvPr id="42" name="Straight Connector 41">
                <a:extLst>
                  <a:ext uri="{FF2B5EF4-FFF2-40B4-BE49-F238E27FC236}">
                    <a16:creationId xmlns:a16="http://schemas.microsoft.com/office/drawing/2014/main" id="{CDDA9D20-29E6-4FE9-A12F-33B2B3E1455F}"/>
                  </a:ext>
                </a:extLst>
              </p:cNvPr>
              <p:cNvCxnSpPr>
                <a:cxnSpLocks/>
              </p:cNvCxnSpPr>
              <p:nvPr/>
            </p:nvCxnSpPr>
            <p:spPr>
              <a:xfrm flipH="1">
                <a:off x="2765469" y="5488210"/>
                <a:ext cx="500797" cy="750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390BBE7-C0D7-4923-9CB0-D9758FEC22ED}"/>
                  </a:ext>
                </a:extLst>
              </p:cNvPr>
              <p:cNvCxnSpPr>
                <a:cxnSpLocks/>
              </p:cNvCxnSpPr>
              <p:nvPr/>
            </p:nvCxnSpPr>
            <p:spPr>
              <a:xfrm>
                <a:off x="3266266" y="5488210"/>
                <a:ext cx="468100" cy="75029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EEFBDFEB-8AAD-4A98-AE04-1EB6A27FAEE3}"/>
                      </a:ext>
                    </a:extLst>
                  </p:cNvPr>
                  <p:cNvSpPr/>
                  <p:nvPr/>
                </p:nvSpPr>
                <p:spPr>
                  <a:xfrm>
                    <a:off x="2447493" y="5920534"/>
                    <a:ext cx="635951" cy="635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dirty="0"/>
                  </a:p>
                </p:txBody>
              </p:sp>
            </mc:Choice>
            <mc:Fallback xmlns="">
              <p:sp>
                <p:nvSpPr>
                  <p:cNvPr id="48" name="Oval 47">
                    <a:extLst>
                      <a:ext uri="{FF2B5EF4-FFF2-40B4-BE49-F238E27FC236}">
                        <a16:creationId xmlns:a16="http://schemas.microsoft.com/office/drawing/2014/main" id="{EEFBDFEB-8AAD-4A98-AE04-1EB6A27FAEE3}"/>
                      </a:ext>
                    </a:extLst>
                  </p:cNvPr>
                  <p:cNvSpPr>
                    <a:spLocks noRot="1" noChangeAspect="1" noMove="1" noResize="1" noEditPoints="1" noAdjustHandles="1" noChangeArrowheads="1" noChangeShapeType="1" noTextEdit="1"/>
                  </p:cNvSpPr>
                  <p:nvPr/>
                </p:nvSpPr>
                <p:spPr>
                  <a:xfrm>
                    <a:off x="2447493" y="5920534"/>
                    <a:ext cx="635951" cy="635951"/>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920C80B8-6B9C-4484-9F7F-13E9444FF94B}"/>
                      </a:ext>
                    </a:extLst>
                  </p:cNvPr>
                  <p:cNvSpPr/>
                  <p:nvPr/>
                </p:nvSpPr>
                <p:spPr>
                  <a:xfrm>
                    <a:off x="3416391" y="5920534"/>
                    <a:ext cx="635951" cy="635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𝑌</m:t>
                          </m:r>
                        </m:oMath>
                      </m:oMathPara>
                    </a14:m>
                    <a:endParaRPr lang="en-US" dirty="0"/>
                  </a:p>
                </p:txBody>
              </p:sp>
            </mc:Choice>
            <mc:Fallback xmlns="">
              <p:sp>
                <p:nvSpPr>
                  <p:cNvPr id="49" name="Oval 48">
                    <a:extLst>
                      <a:ext uri="{FF2B5EF4-FFF2-40B4-BE49-F238E27FC236}">
                        <a16:creationId xmlns:a16="http://schemas.microsoft.com/office/drawing/2014/main" id="{920C80B8-6B9C-4484-9F7F-13E9444FF94B}"/>
                      </a:ext>
                    </a:extLst>
                  </p:cNvPr>
                  <p:cNvSpPr>
                    <a:spLocks noRot="1" noChangeAspect="1" noMove="1" noResize="1" noEditPoints="1" noAdjustHandles="1" noChangeArrowheads="1" noChangeShapeType="1" noTextEdit="1"/>
                  </p:cNvSpPr>
                  <p:nvPr/>
                </p:nvSpPr>
                <p:spPr>
                  <a:xfrm>
                    <a:off x="3416391" y="5920534"/>
                    <a:ext cx="635951" cy="635951"/>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Oval 49">
                    <a:extLst>
                      <a:ext uri="{FF2B5EF4-FFF2-40B4-BE49-F238E27FC236}">
                        <a16:creationId xmlns:a16="http://schemas.microsoft.com/office/drawing/2014/main" id="{079FD74F-9B0B-4FDE-BA3C-44BABD52E546}"/>
                      </a:ext>
                    </a:extLst>
                  </p:cNvPr>
                  <p:cNvSpPr/>
                  <p:nvPr/>
                </p:nvSpPr>
                <p:spPr>
                  <a:xfrm>
                    <a:off x="2948291" y="5170235"/>
                    <a:ext cx="635951" cy="635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oMath>
                      </m:oMathPara>
                    </a14:m>
                    <a:endParaRPr lang="en-US" dirty="0"/>
                  </a:p>
                </p:txBody>
              </p:sp>
            </mc:Choice>
            <mc:Fallback xmlns="">
              <p:sp>
                <p:nvSpPr>
                  <p:cNvPr id="50" name="Oval 49">
                    <a:extLst>
                      <a:ext uri="{FF2B5EF4-FFF2-40B4-BE49-F238E27FC236}">
                        <a16:creationId xmlns:a16="http://schemas.microsoft.com/office/drawing/2014/main" id="{079FD74F-9B0B-4FDE-BA3C-44BABD52E546}"/>
                      </a:ext>
                    </a:extLst>
                  </p:cNvPr>
                  <p:cNvSpPr>
                    <a:spLocks noRot="1" noChangeAspect="1" noMove="1" noResize="1" noEditPoints="1" noAdjustHandles="1" noChangeArrowheads="1" noChangeShapeType="1" noTextEdit="1"/>
                  </p:cNvSpPr>
                  <p:nvPr/>
                </p:nvSpPr>
                <p:spPr>
                  <a:xfrm>
                    <a:off x="2948291" y="5170235"/>
                    <a:ext cx="635951" cy="635951"/>
                  </a:xfrm>
                  <a:prstGeom prst="ellipse">
                    <a:avLst/>
                  </a:prstGeom>
                  <a:blipFill>
                    <a:blip r:embed="rId8"/>
                    <a:stretch>
                      <a:fillRect/>
                    </a:stretch>
                  </a:blipFill>
                </p:spPr>
                <p:txBody>
                  <a:bodyPr/>
                  <a:lstStyle/>
                  <a:p>
                    <a:r>
                      <a:rPr lang="en-US">
                        <a:noFill/>
                      </a:rPr>
                      <a:t> </a:t>
                    </a:r>
                  </a:p>
                </p:txBody>
              </p:sp>
            </mc:Fallback>
          </mc:AlternateContent>
        </p:grpSp>
      </p:grpSp>
      <p:cxnSp>
        <p:nvCxnSpPr>
          <p:cNvPr id="33" name="Straight Arrow Connector 32">
            <a:extLst>
              <a:ext uri="{FF2B5EF4-FFF2-40B4-BE49-F238E27FC236}">
                <a16:creationId xmlns:a16="http://schemas.microsoft.com/office/drawing/2014/main" id="{A6ADCA81-75F7-41BA-85D7-6D951E3D401B}"/>
              </a:ext>
            </a:extLst>
          </p:cNvPr>
          <p:cNvCxnSpPr>
            <a:cxnSpLocks/>
          </p:cNvCxnSpPr>
          <p:nvPr/>
        </p:nvCxnSpPr>
        <p:spPr>
          <a:xfrm flipH="1">
            <a:off x="9573905" y="4614778"/>
            <a:ext cx="641444" cy="235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B18BC24-FB3F-4D07-AAAE-C1C032A2F74D}"/>
              </a:ext>
            </a:extLst>
          </p:cNvPr>
          <p:cNvCxnSpPr>
            <a:cxnSpLocks/>
          </p:cNvCxnSpPr>
          <p:nvPr/>
        </p:nvCxnSpPr>
        <p:spPr>
          <a:xfrm flipH="1">
            <a:off x="9034167" y="4801209"/>
            <a:ext cx="1181182" cy="822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CD403F5-2AF7-42CB-9616-8DA3BD0E58F5}"/>
              </a:ext>
            </a:extLst>
          </p:cNvPr>
          <p:cNvCxnSpPr>
            <a:cxnSpLocks/>
          </p:cNvCxnSpPr>
          <p:nvPr/>
        </p:nvCxnSpPr>
        <p:spPr>
          <a:xfrm flipH="1">
            <a:off x="9894628" y="4916864"/>
            <a:ext cx="473121" cy="486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D687EE5-2E04-44E0-9C45-11C04046FB33}"/>
              </a:ext>
            </a:extLst>
          </p:cNvPr>
          <p:cNvSpPr txBox="1"/>
          <p:nvPr/>
        </p:nvSpPr>
        <p:spPr>
          <a:xfrm>
            <a:off x="10215349" y="4492769"/>
            <a:ext cx="1501821" cy="369332"/>
          </a:xfrm>
          <a:prstGeom prst="rect">
            <a:avLst/>
          </a:prstGeom>
          <a:noFill/>
        </p:spPr>
        <p:txBody>
          <a:bodyPr wrap="none" rtlCol="0">
            <a:spAutoFit/>
          </a:bodyPr>
          <a:lstStyle/>
          <a:p>
            <a:r>
              <a:rPr lang="en-US" dirty="0"/>
              <a:t>at equilibrium</a:t>
            </a:r>
          </a:p>
        </p:txBody>
      </p:sp>
      <p:sp>
        <p:nvSpPr>
          <p:cNvPr id="56" name="TextBox 55">
            <a:extLst>
              <a:ext uri="{FF2B5EF4-FFF2-40B4-BE49-F238E27FC236}">
                <a16:creationId xmlns:a16="http://schemas.microsoft.com/office/drawing/2014/main" id="{47DA9CB0-9CBC-4F9E-BB0C-91B4A3EC9AC1}"/>
              </a:ext>
            </a:extLst>
          </p:cNvPr>
          <p:cNvSpPr txBox="1"/>
          <p:nvPr/>
        </p:nvSpPr>
        <p:spPr>
          <a:xfrm>
            <a:off x="10138218" y="6042089"/>
            <a:ext cx="1389611" cy="369332"/>
          </a:xfrm>
          <a:prstGeom prst="rect">
            <a:avLst/>
          </a:prstGeom>
          <a:noFill/>
        </p:spPr>
        <p:txBody>
          <a:bodyPr wrap="none" rtlCol="0">
            <a:spAutoFit/>
          </a:bodyPr>
          <a:lstStyle/>
          <a:p>
            <a:r>
              <a:rPr lang="en-US" dirty="0"/>
              <a:t>independent</a:t>
            </a:r>
          </a:p>
        </p:txBody>
      </p:sp>
      <p:cxnSp>
        <p:nvCxnSpPr>
          <p:cNvPr id="57" name="Straight Arrow Connector 56">
            <a:extLst>
              <a:ext uri="{FF2B5EF4-FFF2-40B4-BE49-F238E27FC236}">
                <a16:creationId xmlns:a16="http://schemas.microsoft.com/office/drawing/2014/main" id="{A9F46F20-2231-405D-9D92-1BB5D96071A6}"/>
              </a:ext>
            </a:extLst>
          </p:cNvPr>
          <p:cNvCxnSpPr>
            <a:cxnSpLocks/>
          </p:cNvCxnSpPr>
          <p:nvPr/>
        </p:nvCxnSpPr>
        <p:spPr>
          <a:xfrm flipH="1" flipV="1">
            <a:off x="9016686" y="6024381"/>
            <a:ext cx="1114502" cy="20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E7C76FA-387A-4C0F-AF4C-B96632128CAB}"/>
              </a:ext>
            </a:extLst>
          </p:cNvPr>
          <p:cNvCxnSpPr>
            <a:cxnSpLocks/>
          </p:cNvCxnSpPr>
          <p:nvPr/>
        </p:nvCxnSpPr>
        <p:spPr>
          <a:xfrm flipH="1" flipV="1">
            <a:off x="10076607" y="5803866"/>
            <a:ext cx="363253" cy="238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9BA511C-5804-4B65-A609-5A3D59AA9447}"/>
              </a:ext>
            </a:extLst>
          </p:cNvPr>
          <p:cNvCxnSpPr>
            <a:cxnSpLocks/>
          </p:cNvCxnSpPr>
          <p:nvPr/>
        </p:nvCxnSpPr>
        <p:spPr>
          <a:xfrm>
            <a:off x="3869140" y="5824012"/>
            <a:ext cx="1142287" cy="28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A99C02-A3A2-49AD-9D6E-2376C30089AB}"/>
              </a:ext>
            </a:extLst>
          </p:cNvPr>
          <p:cNvSpPr txBox="1"/>
          <p:nvPr/>
        </p:nvSpPr>
        <p:spPr>
          <a:xfrm>
            <a:off x="5099941" y="5922977"/>
            <a:ext cx="2400016" cy="369332"/>
          </a:xfrm>
          <a:prstGeom prst="rect">
            <a:avLst/>
          </a:prstGeom>
          <a:noFill/>
        </p:spPr>
        <p:txBody>
          <a:bodyPr wrap="none" rtlCol="0">
            <a:spAutoFit/>
          </a:bodyPr>
          <a:lstStyle/>
          <a:p>
            <a:r>
              <a:rPr lang="en-US" dirty="0"/>
              <a:t>non-trivial dependence</a:t>
            </a:r>
          </a:p>
        </p:txBody>
      </p:sp>
      <p:cxnSp>
        <p:nvCxnSpPr>
          <p:cNvPr id="69" name="Straight Arrow Connector 68">
            <a:extLst>
              <a:ext uri="{FF2B5EF4-FFF2-40B4-BE49-F238E27FC236}">
                <a16:creationId xmlns:a16="http://schemas.microsoft.com/office/drawing/2014/main" id="{4845EB93-6837-4453-A170-05EF153B8BA4}"/>
              </a:ext>
            </a:extLst>
          </p:cNvPr>
          <p:cNvCxnSpPr>
            <a:cxnSpLocks/>
            <a:stCxn id="66" idx="3"/>
          </p:cNvCxnSpPr>
          <p:nvPr/>
        </p:nvCxnSpPr>
        <p:spPr>
          <a:xfrm flipV="1">
            <a:off x="7499957" y="5819119"/>
            <a:ext cx="825177" cy="288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Slide Number Placeholder 4">
            <a:extLst>
              <a:ext uri="{FF2B5EF4-FFF2-40B4-BE49-F238E27FC236}">
                <a16:creationId xmlns:a16="http://schemas.microsoft.com/office/drawing/2014/main" id="{470A0719-C5CB-4A19-99CD-6C67F6FA7798}"/>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110</a:t>
            </a:fld>
            <a:endParaRPr lang="en-US" dirty="0"/>
          </a:p>
        </p:txBody>
      </p:sp>
    </p:spTree>
    <p:extLst>
      <p:ext uri="{BB962C8B-B14F-4D97-AF65-F5344CB8AC3E}">
        <p14:creationId xmlns:p14="http://schemas.microsoft.com/office/powerpoint/2010/main" val="1011960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C822D99C-C24D-4423-B6B8-7114F71184C9}"/>
              </a:ext>
            </a:extLst>
          </p:cNvPr>
          <p:cNvSpPr/>
          <p:nvPr/>
        </p:nvSpPr>
        <p:spPr>
          <a:xfrm>
            <a:off x="6776212" y="2387079"/>
            <a:ext cx="4027745" cy="4353636"/>
          </a:xfrm>
          <a:custGeom>
            <a:avLst/>
            <a:gdLst>
              <a:gd name="connsiteX0" fmla="*/ 2012946 w 4027745"/>
              <a:gd name="connsiteY0" fmla="*/ 1279 h 4353636"/>
              <a:gd name="connsiteX1" fmla="*/ 1357854 w 4027745"/>
              <a:gd name="connsiteY1" fmla="*/ 540366 h 4353636"/>
              <a:gd name="connsiteX2" fmla="*/ 27197 w 4027745"/>
              <a:gd name="connsiteY2" fmla="*/ 3433691 h 4353636"/>
              <a:gd name="connsiteX3" fmla="*/ 689113 w 4027745"/>
              <a:gd name="connsiteY3" fmla="*/ 4252557 h 4353636"/>
              <a:gd name="connsiteX4" fmla="*/ 3268540 w 4027745"/>
              <a:gd name="connsiteY4" fmla="*/ 4266205 h 4353636"/>
              <a:gd name="connsiteX5" fmla="*/ 4005519 w 4027745"/>
              <a:gd name="connsiteY5" fmla="*/ 3576993 h 4353636"/>
              <a:gd name="connsiteX6" fmla="*/ 2620272 w 4027745"/>
              <a:gd name="connsiteY6" fmla="*/ 560837 h 4353636"/>
              <a:gd name="connsiteX7" fmla="*/ 2012946 w 4027745"/>
              <a:gd name="connsiteY7" fmla="*/ 1279 h 435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7745" h="4353636">
                <a:moveTo>
                  <a:pt x="2012946" y="1279"/>
                </a:moveTo>
                <a:cubicBezTo>
                  <a:pt x="1802543" y="-2133"/>
                  <a:pt x="1688812" y="-31703"/>
                  <a:pt x="1357854" y="540366"/>
                </a:cubicBezTo>
                <a:cubicBezTo>
                  <a:pt x="1026896" y="1112435"/>
                  <a:pt x="138654" y="2814993"/>
                  <a:pt x="27197" y="3433691"/>
                </a:cubicBezTo>
                <a:cubicBezTo>
                  <a:pt x="-84260" y="4052390"/>
                  <a:pt x="148889" y="4113805"/>
                  <a:pt x="689113" y="4252557"/>
                </a:cubicBezTo>
                <a:cubicBezTo>
                  <a:pt x="1229337" y="4391309"/>
                  <a:pt x="2715806" y="4378799"/>
                  <a:pt x="3268540" y="4266205"/>
                </a:cubicBezTo>
                <a:cubicBezTo>
                  <a:pt x="3821274" y="4153611"/>
                  <a:pt x="4113564" y="4194554"/>
                  <a:pt x="4005519" y="3576993"/>
                </a:cubicBezTo>
                <a:cubicBezTo>
                  <a:pt x="3897474" y="2959432"/>
                  <a:pt x="2952367" y="1154515"/>
                  <a:pt x="2620272" y="560837"/>
                </a:cubicBezTo>
                <a:cubicBezTo>
                  <a:pt x="2288177" y="-32841"/>
                  <a:pt x="2223349" y="4691"/>
                  <a:pt x="2012946" y="1279"/>
                </a:cubicBez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C0EBD08-2D0E-4BAC-AE77-6EB5AAA43CA9}"/>
              </a:ext>
            </a:extLst>
          </p:cNvPr>
          <p:cNvSpPr>
            <a:spLocks noGrp="1"/>
          </p:cNvSpPr>
          <p:nvPr>
            <p:ph type="title"/>
          </p:nvPr>
        </p:nvSpPr>
        <p:spPr/>
        <p:txBody>
          <a:bodyPr/>
          <a:lstStyle/>
          <a:p>
            <a:r>
              <a:rPr lang="en-US" dirty="0"/>
              <a:t>Thermodynamic equilibrium</a:t>
            </a:r>
          </a:p>
        </p:txBody>
      </p:sp>
      <p:sp>
        <p:nvSpPr>
          <p:cNvPr id="3" name="Content Placeholder 2">
            <a:extLst>
              <a:ext uri="{FF2B5EF4-FFF2-40B4-BE49-F238E27FC236}">
                <a16:creationId xmlns:a16="http://schemas.microsoft.com/office/drawing/2014/main" id="{A6830F86-B8BE-4A7F-8869-6E0213ABE27B}"/>
              </a:ext>
            </a:extLst>
          </p:cNvPr>
          <p:cNvSpPr>
            <a:spLocks noGrp="1"/>
          </p:cNvSpPr>
          <p:nvPr>
            <p:ph idx="1"/>
          </p:nvPr>
        </p:nvSpPr>
        <p:spPr>
          <a:xfrm>
            <a:off x="838200" y="1825625"/>
            <a:ext cx="6893257" cy="4351338"/>
          </a:xfrm>
        </p:spPr>
        <p:txBody>
          <a:bodyPr>
            <a:normAutofit/>
          </a:bodyPr>
          <a:lstStyle/>
          <a:p>
            <a:r>
              <a:rPr lang="en-US" dirty="0"/>
              <a:t>A thermodynamic equilibrium is the output of a thermodynamic process</a:t>
            </a:r>
          </a:p>
          <a:p>
            <a:r>
              <a:rPr lang="en-US" dirty="0"/>
              <a:t>Two systems are in thermodynamic equilibrium if they are parts of the same thermodynamic equilibrium</a:t>
            </a:r>
          </a:p>
        </p:txBody>
      </p:sp>
      <p:grpSp>
        <p:nvGrpSpPr>
          <p:cNvPr id="45" name="Group 44">
            <a:extLst>
              <a:ext uri="{FF2B5EF4-FFF2-40B4-BE49-F238E27FC236}">
                <a16:creationId xmlns:a16="http://schemas.microsoft.com/office/drawing/2014/main" id="{D2DD9B35-1B0F-4334-A976-BCA42EE1CE32}"/>
              </a:ext>
            </a:extLst>
          </p:cNvPr>
          <p:cNvGrpSpPr/>
          <p:nvPr/>
        </p:nvGrpSpPr>
        <p:grpSpPr>
          <a:xfrm>
            <a:off x="6992198" y="1251206"/>
            <a:ext cx="4906371" cy="5169746"/>
            <a:chOff x="6951255" y="1353564"/>
            <a:chExt cx="4906371" cy="5169746"/>
          </a:xfrm>
        </p:grpSpPr>
        <p:grpSp>
          <p:nvGrpSpPr>
            <p:cNvPr id="44" name="Group 43">
              <a:extLst>
                <a:ext uri="{FF2B5EF4-FFF2-40B4-BE49-F238E27FC236}">
                  <a16:creationId xmlns:a16="http://schemas.microsoft.com/office/drawing/2014/main" id="{19D5706F-97E8-4CFF-A7F2-625F065008B2}"/>
                </a:ext>
              </a:extLst>
            </p:cNvPr>
            <p:cNvGrpSpPr/>
            <p:nvPr/>
          </p:nvGrpSpPr>
          <p:grpSpPr>
            <a:xfrm>
              <a:off x="7451672" y="1825625"/>
              <a:ext cx="3890562" cy="4253979"/>
              <a:chOff x="7451672" y="1825625"/>
              <a:chExt cx="3890562" cy="4253979"/>
            </a:xfrm>
          </p:grpSpPr>
          <p:cxnSp>
            <p:nvCxnSpPr>
              <p:cNvPr id="21" name="Straight Connector 20">
                <a:extLst>
                  <a:ext uri="{FF2B5EF4-FFF2-40B4-BE49-F238E27FC236}">
                    <a16:creationId xmlns:a16="http://schemas.microsoft.com/office/drawing/2014/main" id="{04CAAC36-88D1-4C9E-B956-2CC1B32E4DEC}"/>
                  </a:ext>
                </a:extLst>
              </p:cNvPr>
              <p:cNvCxnSpPr>
                <a:cxnSpLocks/>
              </p:cNvCxnSpPr>
              <p:nvPr/>
            </p:nvCxnSpPr>
            <p:spPr>
              <a:xfrm flipH="1">
                <a:off x="7451672" y="1853981"/>
                <a:ext cx="1967742" cy="416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D6CF59F-8B00-4459-81FD-40C4E0161E25}"/>
                  </a:ext>
                </a:extLst>
              </p:cNvPr>
              <p:cNvCxnSpPr>
                <a:cxnSpLocks/>
              </p:cNvCxnSpPr>
              <p:nvPr/>
            </p:nvCxnSpPr>
            <p:spPr>
              <a:xfrm flipH="1">
                <a:off x="8738544" y="3243618"/>
                <a:ext cx="1316818" cy="2807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55ECDC-9472-4FF7-A453-9DBCD54531D5}"/>
                  </a:ext>
                </a:extLst>
              </p:cNvPr>
              <p:cNvCxnSpPr>
                <a:cxnSpLocks/>
              </p:cNvCxnSpPr>
              <p:nvPr/>
            </p:nvCxnSpPr>
            <p:spPr>
              <a:xfrm>
                <a:off x="9396953" y="1825625"/>
                <a:ext cx="1945281" cy="4225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525C56-A02D-478F-BE14-87EC9D4BCA39}"/>
                  </a:ext>
                </a:extLst>
              </p:cNvPr>
              <p:cNvCxnSpPr>
                <a:cxnSpLocks/>
              </p:cNvCxnSpPr>
              <p:nvPr/>
            </p:nvCxnSpPr>
            <p:spPr>
              <a:xfrm flipH="1">
                <a:off x="10055362" y="4633255"/>
                <a:ext cx="635949" cy="1389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3C1DCC-D882-4708-B9E8-5E8B92FF1700}"/>
                  </a:ext>
                </a:extLst>
              </p:cNvPr>
              <p:cNvCxnSpPr>
                <a:cxnSpLocks/>
              </p:cNvCxnSpPr>
              <p:nvPr/>
            </p:nvCxnSpPr>
            <p:spPr>
              <a:xfrm>
                <a:off x="8764748" y="3243618"/>
                <a:ext cx="1275641" cy="2807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24E43A2-6EE1-46E7-A56F-05226E440C42}"/>
                  </a:ext>
                </a:extLst>
              </p:cNvPr>
              <p:cNvCxnSpPr>
                <a:cxnSpLocks/>
              </p:cNvCxnSpPr>
              <p:nvPr/>
            </p:nvCxnSpPr>
            <p:spPr>
              <a:xfrm>
                <a:off x="8110081" y="4647433"/>
                <a:ext cx="635950" cy="1432171"/>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D215A131-5314-4F77-9DDA-122624BD95EB}"/>
                    </a:ext>
                  </a:extLst>
                </p:cNvPr>
                <p:cNvSpPr/>
                <p:nvPr/>
              </p:nvSpPr>
              <p:spPr>
                <a:xfrm>
                  <a:off x="6951255" y="5522475"/>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dirty="0"/>
                </a:p>
              </p:txBody>
            </p:sp>
          </mc:Choice>
          <mc:Fallback xmlns="">
            <p:sp>
              <p:nvSpPr>
                <p:cNvPr id="4" name="Oval 3">
                  <a:extLst>
                    <a:ext uri="{FF2B5EF4-FFF2-40B4-BE49-F238E27FC236}">
                      <a16:creationId xmlns:a16="http://schemas.microsoft.com/office/drawing/2014/main" id="{D215A131-5314-4F77-9DDA-122624BD95EB}"/>
                    </a:ext>
                  </a:extLst>
                </p:cNvPr>
                <p:cNvSpPr>
                  <a:spLocks noRot="1" noChangeAspect="1" noMove="1" noResize="1" noEditPoints="1" noAdjustHandles="1" noChangeArrowheads="1" noChangeShapeType="1" noTextEdit="1"/>
                </p:cNvSpPr>
                <p:nvPr/>
              </p:nvSpPr>
              <p:spPr>
                <a:xfrm>
                  <a:off x="6951255" y="5522475"/>
                  <a:ext cx="1000835" cy="100083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A6AA3C5A-ED13-4F77-AE08-199ED065C756}"/>
                    </a:ext>
                  </a:extLst>
                </p:cNvPr>
                <p:cNvSpPr/>
                <p:nvPr/>
              </p:nvSpPr>
              <p:spPr>
                <a:xfrm>
                  <a:off x="8253100" y="5522475"/>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𝑌</m:t>
                        </m:r>
                      </m:oMath>
                    </m:oMathPara>
                  </a14:m>
                  <a:endParaRPr lang="en-US" dirty="0"/>
                </a:p>
              </p:txBody>
            </p:sp>
          </mc:Choice>
          <mc:Fallback xmlns="">
            <p:sp>
              <p:nvSpPr>
                <p:cNvPr id="5" name="Oval 4">
                  <a:extLst>
                    <a:ext uri="{FF2B5EF4-FFF2-40B4-BE49-F238E27FC236}">
                      <a16:creationId xmlns:a16="http://schemas.microsoft.com/office/drawing/2014/main" id="{A6AA3C5A-ED13-4F77-AE08-199ED065C756}"/>
                    </a:ext>
                  </a:extLst>
                </p:cNvPr>
                <p:cNvSpPr>
                  <a:spLocks noRot="1" noChangeAspect="1" noMove="1" noResize="1" noEditPoints="1" noAdjustHandles="1" noChangeArrowheads="1" noChangeShapeType="1" noTextEdit="1"/>
                </p:cNvSpPr>
                <p:nvPr/>
              </p:nvSpPr>
              <p:spPr>
                <a:xfrm>
                  <a:off x="8253100" y="5522475"/>
                  <a:ext cx="1000835" cy="100083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E53D4B2-99B0-4BB0-991E-A632CB56E92A}"/>
                    </a:ext>
                  </a:extLst>
                </p:cNvPr>
                <p:cNvSpPr/>
                <p:nvPr/>
              </p:nvSpPr>
              <p:spPr>
                <a:xfrm>
                  <a:off x="9554945" y="5522475"/>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𝑍</m:t>
                        </m:r>
                      </m:oMath>
                    </m:oMathPara>
                  </a14:m>
                  <a:endParaRPr lang="en-US" dirty="0"/>
                </a:p>
              </p:txBody>
            </p:sp>
          </mc:Choice>
          <mc:Fallback xmlns="">
            <p:sp>
              <p:nvSpPr>
                <p:cNvPr id="6" name="Oval 5">
                  <a:extLst>
                    <a:ext uri="{FF2B5EF4-FFF2-40B4-BE49-F238E27FC236}">
                      <a16:creationId xmlns:a16="http://schemas.microsoft.com/office/drawing/2014/main" id="{0E53D4B2-99B0-4BB0-991E-A632CB56E92A}"/>
                    </a:ext>
                  </a:extLst>
                </p:cNvPr>
                <p:cNvSpPr>
                  <a:spLocks noRot="1" noChangeAspect="1" noMove="1" noResize="1" noEditPoints="1" noAdjustHandles="1" noChangeArrowheads="1" noChangeShapeType="1" noTextEdit="1"/>
                </p:cNvSpPr>
                <p:nvPr/>
              </p:nvSpPr>
              <p:spPr>
                <a:xfrm>
                  <a:off x="9554945" y="5522475"/>
                  <a:ext cx="1000835" cy="100083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AD0847F2-586A-41DE-8825-339DD5D8AA94}"/>
                    </a:ext>
                  </a:extLst>
                </p:cNvPr>
                <p:cNvSpPr/>
                <p:nvPr/>
              </p:nvSpPr>
              <p:spPr>
                <a:xfrm>
                  <a:off x="10856791" y="5522475"/>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AD0847F2-586A-41DE-8825-339DD5D8AA94}"/>
                    </a:ext>
                  </a:extLst>
                </p:cNvPr>
                <p:cNvSpPr>
                  <a:spLocks noRot="1" noChangeAspect="1" noMove="1" noResize="1" noEditPoints="1" noAdjustHandles="1" noChangeArrowheads="1" noChangeShapeType="1" noTextEdit="1"/>
                </p:cNvSpPr>
                <p:nvPr/>
              </p:nvSpPr>
              <p:spPr>
                <a:xfrm>
                  <a:off x="10856791" y="5522475"/>
                  <a:ext cx="1000835" cy="1000835"/>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B10E914-F24B-48E3-BEAB-19AB372F419D}"/>
                    </a:ext>
                  </a:extLst>
                </p:cNvPr>
                <p:cNvSpPr/>
                <p:nvPr/>
              </p:nvSpPr>
              <p:spPr>
                <a:xfrm>
                  <a:off x="7602178" y="4132838"/>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oMath>
                    </m:oMathPara>
                  </a14:m>
                  <a:endParaRPr lang="en-US" dirty="0"/>
                </a:p>
              </p:txBody>
            </p:sp>
          </mc:Choice>
          <mc:Fallback xmlns="">
            <p:sp>
              <p:nvSpPr>
                <p:cNvPr id="8" name="Oval 7">
                  <a:extLst>
                    <a:ext uri="{FF2B5EF4-FFF2-40B4-BE49-F238E27FC236}">
                      <a16:creationId xmlns:a16="http://schemas.microsoft.com/office/drawing/2014/main" id="{AB10E914-F24B-48E3-BEAB-19AB372F419D}"/>
                    </a:ext>
                  </a:extLst>
                </p:cNvPr>
                <p:cNvSpPr>
                  <a:spLocks noRot="1" noChangeAspect="1" noMove="1" noResize="1" noEditPoints="1" noAdjustHandles="1" noChangeArrowheads="1" noChangeShapeType="1" noTextEdit="1"/>
                </p:cNvSpPr>
                <p:nvPr/>
              </p:nvSpPr>
              <p:spPr>
                <a:xfrm>
                  <a:off x="7602178" y="4132838"/>
                  <a:ext cx="1000835" cy="100083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7B7C9EC0-8EDC-452E-A939-4731995C4225}"/>
                    </a:ext>
                  </a:extLst>
                </p:cNvPr>
                <p:cNvSpPr/>
                <p:nvPr/>
              </p:nvSpPr>
              <p:spPr>
                <a:xfrm>
                  <a:off x="8918997" y="4132838"/>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oMath>
                    </m:oMathPara>
                  </a14:m>
                  <a:endParaRPr lang="en-US" dirty="0"/>
                </a:p>
              </p:txBody>
            </p:sp>
          </mc:Choice>
          <mc:Fallback xmlns="">
            <p:sp>
              <p:nvSpPr>
                <p:cNvPr id="9" name="Oval 8">
                  <a:extLst>
                    <a:ext uri="{FF2B5EF4-FFF2-40B4-BE49-F238E27FC236}">
                      <a16:creationId xmlns:a16="http://schemas.microsoft.com/office/drawing/2014/main" id="{7B7C9EC0-8EDC-452E-A939-4731995C4225}"/>
                    </a:ext>
                  </a:extLst>
                </p:cNvPr>
                <p:cNvSpPr>
                  <a:spLocks noRot="1" noChangeAspect="1" noMove="1" noResize="1" noEditPoints="1" noAdjustHandles="1" noChangeArrowheads="1" noChangeShapeType="1" noTextEdit="1"/>
                </p:cNvSpPr>
                <p:nvPr/>
              </p:nvSpPr>
              <p:spPr>
                <a:xfrm>
                  <a:off x="8918997" y="4132838"/>
                  <a:ext cx="1000835" cy="1000835"/>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EDC041C-39EB-4F33-9F09-BB2A2565D48D}"/>
                    </a:ext>
                  </a:extLst>
                </p:cNvPr>
                <p:cNvSpPr/>
                <p:nvPr/>
              </p:nvSpPr>
              <p:spPr>
                <a:xfrm>
                  <a:off x="8253100" y="2743201"/>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oMath>
                    </m:oMathPara>
                  </a14:m>
                  <a:endParaRPr lang="en-US" dirty="0"/>
                </a:p>
              </p:txBody>
            </p:sp>
          </mc:Choice>
          <mc:Fallback xmlns="">
            <p:sp>
              <p:nvSpPr>
                <p:cNvPr id="10" name="Oval 9">
                  <a:extLst>
                    <a:ext uri="{FF2B5EF4-FFF2-40B4-BE49-F238E27FC236}">
                      <a16:creationId xmlns:a16="http://schemas.microsoft.com/office/drawing/2014/main" id="{FEDC041C-39EB-4F33-9F09-BB2A2565D48D}"/>
                    </a:ext>
                  </a:extLst>
                </p:cNvPr>
                <p:cNvSpPr>
                  <a:spLocks noRot="1" noChangeAspect="1" noMove="1" noResize="1" noEditPoints="1" noAdjustHandles="1" noChangeArrowheads="1" noChangeShapeType="1" noTextEdit="1"/>
                </p:cNvSpPr>
                <p:nvPr/>
              </p:nvSpPr>
              <p:spPr>
                <a:xfrm>
                  <a:off x="8253100" y="2743201"/>
                  <a:ext cx="1000835" cy="1000835"/>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8BB05E4-CB33-4A06-89B2-F060EECF2163}"/>
                    </a:ext>
                  </a:extLst>
                </p:cNvPr>
                <p:cNvSpPr/>
                <p:nvPr/>
              </p:nvSpPr>
              <p:spPr>
                <a:xfrm>
                  <a:off x="10235816" y="4132838"/>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1" name="Oval 10">
                  <a:extLst>
                    <a:ext uri="{FF2B5EF4-FFF2-40B4-BE49-F238E27FC236}">
                      <a16:creationId xmlns:a16="http://schemas.microsoft.com/office/drawing/2014/main" id="{C8BB05E4-CB33-4A06-89B2-F060EECF2163}"/>
                    </a:ext>
                  </a:extLst>
                </p:cNvPr>
                <p:cNvSpPr>
                  <a:spLocks noRot="1" noChangeAspect="1" noMove="1" noResize="1" noEditPoints="1" noAdjustHandles="1" noChangeArrowheads="1" noChangeShapeType="1" noTextEdit="1"/>
                </p:cNvSpPr>
                <p:nvPr/>
              </p:nvSpPr>
              <p:spPr>
                <a:xfrm>
                  <a:off x="10235816" y="4132838"/>
                  <a:ext cx="1000835" cy="100083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1F22F9F9-F1AA-4FF4-AC4F-616A615FB6AA}"/>
                    </a:ext>
                  </a:extLst>
                </p:cNvPr>
                <p:cNvSpPr/>
                <p:nvPr/>
              </p:nvSpPr>
              <p:spPr>
                <a:xfrm>
                  <a:off x="9554945" y="2743201"/>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2" name="Oval 11">
                  <a:extLst>
                    <a:ext uri="{FF2B5EF4-FFF2-40B4-BE49-F238E27FC236}">
                      <a16:creationId xmlns:a16="http://schemas.microsoft.com/office/drawing/2014/main" id="{1F22F9F9-F1AA-4FF4-AC4F-616A615FB6AA}"/>
                    </a:ext>
                  </a:extLst>
                </p:cNvPr>
                <p:cNvSpPr>
                  <a:spLocks noRot="1" noChangeAspect="1" noMove="1" noResize="1" noEditPoints="1" noAdjustHandles="1" noChangeArrowheads="1" noChangeShapeType="1" noTextEdit="1"/>
                </p:cNvSpPr>
                <p:nvPr/>
              </p:nvSpPr>
              <p:spPr>
                <a:xfrm>
                  <a:off x="9554945" y="2743201"/>
                  <a:ext cx="1000835" cy="100083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29073B49-7665-4E78-91C4-EC75A989B832}"/>
                    </a:ext>
                  </a:extLst>
                </p:cNvPr>
                <p:cNvSpPr/>
                <p:nvPr/>
              </p:nvSpPr>
              <p:spPr>
                <a:xfrm>
                  <a:off x="8918997" y="1353564"/>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29073B49-7665-4E78-91C4-EC75A989B832}"/>
                    </a:ext>
                  </a:extLst>
                </p:cNvPr>
                <p:cNvSpPr>
                  <a:spLocks noRot="1" noChangeAspect="1" noMove="1" noResize="1" noEditPoints="1" noAdjustHandles="1" noChangeArrowheads="1" noChangeShapeType="1" noTextEdit="1"/>
                </p:cNvSpPr>
                <p:nvPr/>
              </p:nvSpPr>
              <p:spPr>
                <a:xfrm>
                  <a:off x="8918997" y="1353564"/>
                  <a:ext cx="1000835" cy="1000835"/>
                </a:xfrm>
                <a:prstGeom prst="ellipse">
                  <a:avLst/>
                </a:prstGeom>
                <a:blipFill>
                  <a:blip r:embed="rId11"/>
                  <a:stretch>
                    <a:fillRect/>
                  </a:stretch>
                </a:blipFill>
              </p:spPr>
              <p:txBody>
                <a:bodyPr/>
                <a:lstStyle/>
                <a:p>
                  <a:r>
                    <a:rPr lang="en-US">
                      <a:noFill/>
                    </a:rPr>
                    <a:t> </a:t>
                  </a:r>
                </a:p>
              </p:txBody>
            </p:sp>
          </mc:Fallback>
        </mc:AlternateContent>
      </p:grpSp>
      <p:sp>
        <p:nvSpPr>
          <p:cNvPr id="47" name="TextBox 46">
            <a:extLst>
              <a:ext uri="{FF2B5EF4-FFF2-40B4-BE49-F238E27FC236}">
                <a16:creationId xmlns:a16="http://schemas.microsoft.com/office/drawing/2014/main" id="{6BF8C69B-6C1C-426A-BCD4-A03EF3963A20}"/>
              </a:ext>
            </a:extLst>
          </p:cNvPr>
          <p:cNvSpPr txBox="1"/>
          <p:nvPr/>
        </p:nvSpPr>
        <p:spPr>
          <a:xfrm>
            <a:off x="992760" y="5108709"/>
            <a:ext cx="5363489" cy="923330"/>
          </a:xfrm>
          <a:prstGeom prst="rect">
            <a:avLst/>
          </a:prstGeom>
          <a:noFill/>
        </p:spPr>
        <p:txBody>
          <a:bodyPr wrap="square" rtlCol="0">
            <a:spAutoFit/>
          </a:bodyPr>
          <a:lstStyle/>
          <a:p>
            <a:r>
              <a:rPr lang="en-US" dirty="0"/>
              <a:t>Mathematically, systems under composition form a Boolean algebra. An equilibrium is a downward set with a greatest element.</a:t>
            </a:r>
          </a:p>
        </p:txBody>
      </p:sp>
      <p:sp>
        <p:nvSpPr>
          <p:cNvPr id="24" name="Slide Number Placeholder 4">
            <a:extLst>
              <a:ext uri="{FF2B5EF4-FFF2-40B4-BE49-F238E27FC236}">
                <a16:creationId xmlns:a16="http://schemas.microsoft.com/office/drawing/2014/main" id="{3EEC6095-63D9-4BEE-AF3D-27E9C9A8BDC9}"/>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111</a:t>
            </a:fld>
            <a:endParaRPr lang="en-US" dirty="0"/>
          </a:p>
        </p:txBody>
      </p:sp>
    </p:spTree>
    <p:extLst>
      <p:ext uri="{BB962C8B-B14F-4D97-AF65-F5344CB8AC3E}">
        <p14:creationId xmlns:p14="http://schemas.microsoft.com/office/powerpoint/2010/main" val="23848230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C822D99C-C24D-4423-B6B8-7114F71184C9}"/>
              </a:ext>
            </a:extLst>
          </p:cNvPr>
          <p:cNvSpPr/>
          <p:nvPr/>
        </p:nvSpPr>
        <p:spPr>
          <a:xfrm>
            <a:off x="6776212" y="2387079"/>
            <a:ext cx="4027745" cy="4353636"/>
          </a:xfrm>
          <a:custGeom>
            <a:avLst/>
            <a:gdLst>
              <a:gd name="connsiteX0" fmla="*/ 2012946 w 4027745"/>
              <a:gd name="connsiteY0" fmla="*/ 1279 h 4353636"/>
              <a:gd name="connsiteX1" fmla="*/ 1357854 w 4027745"/>
              <a:gd name="connsiteY1" fmla="*/ 540366 h 4353636"/>
              <a:gd name="connsiteX2" fmla="*/ 27197 w 4027745"/>
              <a:gd name="connsiteY2" fmla="*/ 3433691 h 4353636"/>
              <a:gd name="connsiteX3" fmla="*/ 689113 w 4027745"/>
              <a:gd name="connsiteY3" fmla="*/ 4252557 h 4353636"/>
              <a:gd name="connsiteX4" fmla="*/ 3268540 w 4027745"/>
              <a:gd name="connsiteY4" fmla="*/ 4266205 h 4353636"/>
              <a:gd name="connsiteX5" fmla="*/ 4005519 w 4027745"/>
              <a:gd name="connsiteY5" fmla="*/ 3576993 h 4353636"/>
              <a:gd name="connsiteX6" fmla="*/ 2620272 w 4027745"/>
              <a:gd name="connsiteY6" fmla="*/ 560837 h 4353636"/>
              <a:gd name="connsiteX7" fmla="*/ 2012946 w 4027745"/>
              <a:gd name="connsiteY7" fmla="*/ 1279 h 435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7745" h="4353636">
                <a:moveTo>
                  <a:pt x="2012946" y="1279"/>
                </a:moveTo>
                <a:cubicBezTo>
                  <a:pt x="1802543" y="-2133"/>
                  <a:pt x="1688812" y="-31703"/>
                  <a:pt x="1357854" y="540366"/>
                </a:cubicBezTo>
                <a:cubicBezTo>
                  <a:pt x="1026896" y="1112435"/>
                  <a:pt x="138654" y="2814993"/>
                  <a:pt x="27197" y="3433691"/>
                </a:cubicBezTo>
                <a:cubicBezTo>
                  <a:pt x="-84260" y="4052390"/>
                  <a:pt x="148889" y="4113805"/>
                  <a:pt x="689113" y="4252557"/>
                </a:cubicBezTo>
                <a:cubicBezTo>
                  <a:pt x="1229337" y="4391309"/>
                  <a:pt x="2715806" y="4378799"/>
                  <a:pt x="3268540" y="4266205"/>
                </a:cubicBezTo>
                <a:cubicBezTo>
                  <a:pt x="3821274" y="4153611"/>
                  <a:pt x="4113564" y="4194554"/>
                  <a:pt x="4005519" y="3576993"/>
                </a:cubicBezTo>
                <a:cubicBezTo>
                  <a:pt x="3897474" y="2959432"/>
                  <a:pt x="2952367" y="1154515"/>
                  <a:pt x="2620272" y="560837"/>
                </a:cubicBezTo>
                <a:cubicBezTo>
                  <a:pt x="2288177" y="-32841"/>
                  <a:pt x="2223349" y="4691"/>
                  <a:pt x="2012946" y="1279"/>
                </a:cubicBezTo>
                <a:close/>
              </a:path>
            </a:pathLst>
          </a:cu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5" name="Group 44">
            <a:extLst>
              <a:ext uri="{FF2B5EF4-FFF2-40B4-BE49-F238E27FC236}">
                <a16:creationId xmlns:a16="http://schemas.microsoft.com/office/drawing/2014/main" id="{D2DD9B35-1B0F-4334-A976-BCA42EE1CE32}"/>
              </a:ext>
            </a:extLst>
          </p:cNvPr>
          <p:cNvGrpSpPr/>
          <p:nvPr/>
        </p:nvGrpSpPr>
        <p:grpSpPr>
          <a:xfrm>
            <a:off x="6992198" y="1251206"/>
            <a:ext cx="4906371" cy="5169746"/>
            <a:chOff x="6951255" y="1353564"/>
            <a:chExt cx="4906371" cy="5169746"/>
          </a:xfrm>
        </p:grpSpPr>
        <p:grpSp>
          <p:nvGrpSpPr>
            <p:cNvPr id="44" name="Group 43">
              <a:extLst>
                <a:ext uri="{FF2B5EF4-FFF2-40B4-BE49-F238E27FC236}">
                  <a16:creationId xmlns:a16="http://schemas.microsoft.com/office/drawing/2014/main" id="{19D5706F-97E8-4CFF-A7F2-625F065008B2}"/>
                </a:ext>
              </a:extLst>
            </p:cNvPr>
            <p:cNvGrpSpPr/>
            <p:nvPr/>
          </p:nvGrpSpPr>
          <p:grpSpPr>
            <a:xfrm>
              <a:off x="7451672" y="1825625"/>
              <a:ext cx="3890562" cy="4253979"/>
              <a:chOff x="7451672" y="1825625"/>
              <a:chExt cx="3890562" cy="4253979"/>
            </a:xfrm>
          </p:grpSpPr>
          <p:cxnSp>
            <p:nvCxnSpPr>
              <p:cNvPr id="21" name="Straight Connector 20">
                <a:extLst>
                  <a:ext uri="{FF2B5EF4-FFF2-40B4-BE49-F238E27FC236}">
                    <a16:creationId xmlns:a16="http://schemas.microsoft.com/office/drawing/2014/main" id="{04CAAC36-88D1-4C9E-B956-2CC1B32E4DEC}"/>
                  </a:ext>
                </a:extLst>
              </p:cNvPr>
              <p:cNvCxnSpPr>
                <a:cxnSpLocks/>
              </p:cNvCxnSpPr>
              <p:nvPr/>
            </p:nvCxnSpPr>
            <p:spPr>
              <a:xfrm flipH="1">
                <a:off x="7451672" y="1853981"/>
                <a:ext cx="1967742" cy="416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D6CF59F-8B00-4459-81FD-40C4E0161E25}"/>
                  </a:ext>
                </a:extLst>
              </p:cNvPr>
              <p:cNvCxnSpPr>
                <a:cxnSpLocks/>
              </p:cNvCxnSpPr>
              <p:nvPr/>
            </p:nvCxnSpPr>
            <p:spPr>
              <a:xfrm flipH="1">
                <a:off x="8738544" y="3243618"/>
                <a:ext cx="1316818" cy="2807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55ECDC-9472-4FF7-A453-9DBCD54531D5}"/>
                  </a:ext>
                </a:extLst>
              </p:cNvPr>
              <p:cNvCxnSpPr>
                <a:cxnSpLocks/>
              </p:cNvCxnSpPr>
              <p:nvPr/>
            </p:nvCxnSpPr>
            <p:spPr>
              <a:xfrm>
                <a:off x="9396953" y="1825625"/>
                <a:ext cx="1945281" cy="4225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525C56-A02D-478F-BE14-87EC9D4BCA39}"/>
                  </a:ext>
                </a:extLst>
              </p:cNvPr>
              <p:cNvCxnSpPr>
                <a:cxnSpLocks/>
              </p:cNvCxnSpPr>
              <p:nvPr/>
            </p:nvCxnSpPr>
            <p:spPr>
              <a:xfrm flipH="1">
                <a:off x="10055362" y="4633255"/>
                <a:ext cx="635949" cy="1389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73C1DCC-D882-4708-B9E8-5E8B92FF1700}"/>
                  </a:ext>
                </a:extLst>
              </p:cNvPr>
              <p:cNvCxnSpPr>
                <a:cxnSpLocks/>
              </p:cNvCxnSpPr>
              <p:nvPr/>
            </p:nvCxnSpPr>
            <p:spPr>
              <a:xfrm>
                <a:off x="8764748" y="3243618"/>
                <a:ext cx="1275641" cy="2807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24E43A2-6EE1-46E7-A56F-05226E440C42}"/>
                  </a:ext>
                </a:extLst>
              </p:cNvPr>
              <p:cNvCxnSpPr>
                <a:cxnSpLocks/>
              </p:cNvCxnSpPr>
              <p:nvPr/>
            </p:nvCxnSpPr>
            <p:spPr>
              <a:xfrm>
                <a:off x="8110081" y="4647433"/>
                <a:ext cx="635950" cy="1432171"/>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D215A131-5314-4F77-9DDA-122624BD95EB}"/>
                    </a:ext>
                  </a:extLst>
                </p:cNvPr>
                <p:cNvSpPr/>
                <p:nvPr/>
              </p:nvSpPr>
              <p:spPr>
                <a:xfrm>
                  <a:off x="6951255" y="5522475"/>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oMath>
                    </m:oMathPara>
                  </a14:m>
                  <a:endParaRPr lang="en-US" dirty="0"/>
                </a:p>
              </p:txBody>
            </p:sp>
          </mc:Choice>
          <mc:Fallback xmlns="">
            <p:sp>
              <p:nvSpPr>
                <p:cNvPr id="4" name="Oval 3">
                  <a:extLst>
                    <a:ext uri="{FF2B5EF4-FFF2-40B4-BE49-F238E27FC236}">
                      <a16:creationId xmlns:a16="http://schemas.microsoft.com/office/drawing/2014/main" id="{D215A131-5314-4F77-9DDA-122624BD95EB}"/>
                    </a:ext>
                  </a:extLst>
                </p:cNvPr>
                <p:cNvSpPr>
                  <a:spLocks noRot="1" noChangeAspect="1" noMove="1" noResize="1" noEditPoints="1" noAdjustHandles="1" noChangeArrowheads="1" noChangeShapeType="1" noTextEdit="1"/>
                </p:cNvSpPr>
                <p:nvPr/>
              </p:nvSpPr>
              <p:spPr>
                <a:xfrm>
                  <a:off x="6951255" y="5522475"/>
                  <a:ext cx="1000835" cy="1000835"/>
                </a:xfrm>
                <a:prstGeom prst="ellipse">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A6AA3C5A-ED13-4F77-AE08-199ED065C756}"/>
                    </a:ext>
                  </a:extLst>
                </p:cNvPr>
                <p:cNvSpPr/>
                <p:nvPr/>
              </p:nvSpPr>
              <p:spPr>
                <a:xfrm>
                  <a:off x="8253100" y="5522475"/>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𝑌</m:t>
                        </m:r>
                      </m:oMath>
                    </m:oMathPara>
                  </a14:m>
                  <a:endParaRPr lang="en-US" dirty="0"/>
                </a:p>
              </p:txBody>
            </p:sp>
          </mc:Choice>
          <mc:Fallback xmlns="">
            <p:sp>
              <p:nvSpPr>
                <p:cNvPr id="5" name="Oval 4">
                  <a:extLst>
                    <a:ext uri="{FF2B5EF4-FFF2-40B4-BE49-F238E27FC236}">
                      <a16:creationId xmlns:a16="http://schemas.microsoft.com/office/drawing/2014/main" id="{A6AA3C5A-ED13-4F77-AE08-199ED065C756}"/>
                    </a:ext>
                  </a:extLst>
                </p:cNvPr>
                <p:cNvSpPr>
                  <a:spLocks noRot="1" noChangeAspect="1" noMove="1" noResize="1" noEditPoints="1" noAdjustHandles="1" noChangeArrowheads="1" noChangeShapeType="1" noTextEdit="1"/>
                </p:cNvSpPr>
                <p:nvPr/>
              </p:nvSpPr>
              <p:spPr>
                <a:xfrm>
                  <a:off x="8253100" y="5522475"/>
                  <a:ext cx="1000835" cy="1000835"/>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E53D4B2-99B0-4BB0-991E-A632CB56E92A}"/>
                    </a:ext>
                  </a:extLst>
                </p:cNvPr>
                <p:cNvSpPr/>
                <p:nvPr/>
              </p:nvSpPr>
              <p:spPr>
                <a:xfrm>
                  <a:off x="9554945" y="5522475"/>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𝑍</m:t>
                        </m:r>
                      </m:oMath>
                    </m:oMathPara>
                  </a14:m>
                  <a:endParaRPr lang="en-US" dirty="0"/>
                </a:p>
              </p:txBody>
            </p:sp>
          </mc:Choice>
          <mc:Fallback xmlns="">
            <p:sp>
              <p:nvSpPr>
                <p:cNvPr id="6" name="Oval 5">
                  <a:extLst>
                    <a:ext uri="{FF2B5EF4-FFF2-40B4-BE49-F238E27FC236}">
                      <a16:creationId xmlns:a16="http://schemas.microsoft.com/office/drawing/2014/main" id="{0E53D4B2-99B0-4BB0-991E-A632CB56E92A}"/>
                    </a:ext>
                  </a:extLst>
                </p:cNvPr>
                <p:cNvSpPr>
                  <a:spLocks noRot="1" noChangeAspect="1" noMove="1" noResize="1" noEditPoints="1" noAdjustHandles="1" noChangeArrowheads="1" noChangeShapeType="1" noTextEdit="1"/>
                </p:cNvSpPr>
                <p:nvPr/>
              </p:nvSpPr>
              <p:spPr>
                <a:xfrm>
                  <a:off x="9554945" y="5522475"/>
                  <a:ext cx="1000835" cy="1000835"/>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AD0847F2-586A-41DE-8825-339DD5D8AA94}"/>
                    </a:ext>
                  </a:extLst>
                </p:cNvPr>
                <p:cNvSpPr/>
                <p:nvPr/>
              </p:nvSpPr>
              <p:spPr>
                <a:xfrm>
                  <a:off x="10856791" y="5522475"/>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7" name="Oval 6">
                  <a:extLst>
                    <a:ext uri="{FF2B5EF4-FFF2-40B4-BE49-F238E27FC236}">
                      <a16:creationId xmlns:a16="http://schemas.microsoft.com/office/drawing/2014/main" id="{AD0847F2-586A-41DE-8825-339DD5D8AA94}"/>
                    </a:ext>
                  </a:extLst>
                </p:cNvPr>
                <p:cNvSpPr>
                  <a:spLocks noRot="1" noChangeAspect="1" noMove="1" noResize="1" noEditPoints="1" noAdjustHandles="1" noChangeArrowheads="1" noChangeShapeType="1" noTextEdit="1"/>
                </p:cNvSpPr>
                <p:nvPr/>
              </p:nvSpPr>
              <p:spPr>
                <a:xfrm>
                  <a:off x="10856791" y="5522475"/>
                  <a:ext cx="1000835" cy="1000835"/>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AB10E914-F24B-48E3-BEAB-19AB372F419D}"/>
                    </a:ext>
                  </a:extLst>
                </p:cNvPr>
                <p:cNvSpPr/>
                <p:nvPr/>
              </p:nvSpPr>
              <p:spPr>
                <a:xfrm>
                  <a:off x="7602178" y="4132838"/>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𝑌</m:t>
                        </m:r>
                      </m:oMath>
                    </m:oMathPara>
                  </a14:m>
                  <a:endParaRPr lang="en-US" dirty="0"/>
                </a:p>
              </p:txBody>
            </p:sp>
          </mc:Choice>
          <mc:Fallback xmlns="">
            <p:sp>
              <p:nvSpPr>
                <p:cNvPr id="8" name="Oval 7">
                  <a:extLst>
                    <a:ext uri="{FF2B5EF4-FFF2-40B4-BE49-F238E27FC236}">
                      <a16:creationId xmlns:a16="http://schemas.microsoft.com/office/drawing/2014/main" id="{AB10E914-F24B-48E3-BEAB-19AB372F419D}"/>
                    </a:ext>
                  </a:extLst>
                </p:cNvPr>
                <p:cNvSpPr>
                  <a:spLocks noRot="1" noChangeAspect="1" noMove="1" noResize="1" noEditPoints="1" noAdjustHandles="1" noChangeArrowheads="1" noChangeShapeType="1" noTextEdit="1"/>
                </p:cNvSpPr>
                <p:nvPr/>
              </p:nvSpPr>
              <p:spPr>
                <a:xfrm>
                  <a:off x="7602178" y="4132838"/>
                  <a:ext cx="1000835" cy="1000835"/>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7B7C9EC0-8EDC-452E-A939-4731995C4225}"/>
                    </a:ext>
                  </a:extLst>
                </p:cNvPr>
                <p:cNvSpPr/>
                <p:nvPr/>
              </p:nvSpPr>
              <p:spPr>
                <a:xfrm>
                  <a:off x="8918997" y="4132838"/>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oMath>
                    </m:oMathPara>
                  </a14:m>
                  <a:endParaRPr lang="en-US" dirty="0"/>
                </a:p>
              </p:txBody>
            </p:sp>
          </mc:Choice>
          <mc:Fallback xmlns="">
            <p:sp>
              <p:nvSpPr>
                <p:cNvPr id="9" name="Oval 8">
                  <a:extLst>
                    <a:ext uri="{FF2B5EF4-FFF2-40B4-BE49-F238E27FC236}">
                      <a16:creationId xmlns:a16="http://schemas.microsoft.com/office/drawing/2014/main" id="{7B7C9EC0-8EDC-452E-A939-4731995C4225}"/>
                    </a:ext>
                  </a:extLst>
                </p:cNvPr>
                <p:cNvSpPr>
                  <a:spLocks noRot="1" noChangeAspect="1" noMove="1" noResize="1" noEditPoints="1" noAdjustHandles="1" noChangeArrowheads="1" noChangeShapeType="1" noTextEdit="1"/>
                </p:cNvSpPr>
                <p:nvPr/>
              </p:nvSpPr>
              <p:spPr>
                <a:xfrm>
                  <a:off x="8918997" y="4132838"/>
                  <a:ext cx="1000835" cy="1000835"/>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FEDC041C-39EB-4F33-9F09-BB2A2565D48D}"/>
                    </a:ext>
                  </a:extLst>
                </p:cNvPr>
                <p:cNvSpPr/>
                <p:nvPr/>
              </p:nvSpPr>
              <p:spPr>
                <a:xfrm>
                  <a:off x="8253100" y="2743201"/>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𝑍</m:t>
                        </m:r>
                      </m:oMath>
                    </m:oMathPara>
                  </a14:m>
                  <a:endParaRPr lang="en-US" dirty="0"/>
                </a:p>
              </p:txBody>
            </p:sp>
          </mc:Choice>
          <mc:Fallback xmlns="">
            <p:sp>
              <p:nvSpPr>
                <p:cNvPr id="10" name="Oval 9">
                  <a:extLst>
                    <a:ext uri="{FF2B5EF4-FFF2-40B4-BE49-F238E27FC236}">
                      <a16:creationId xmlns:a16="http://schemas.microsoft.com/office/drawing/2014/main" id="{FEDC041C-39EB-4F33-9F09-BB2A2565D48D}"/>
                    </a:ext>
                  </a:extLst>
                </p:cNvPr>
                <p:cNvSpPr>
                  <a:spLocks noRot="1" noChangeAspect="1" noMove="1" noResize="1" noEditPoints="1" noAdjustHandles="1" noChangeArrowheads="1" noChangeShapeType="1" noTextEdit="1"/>
                </p:cNvSpPr>
                <p:nvPr/>
              </p:nvSpPr>
              <p:spPr>
                <a:xfrm>
                  <a:off x="8253100" y="2743201"/>
                  <a:ext cx="1000835" cy="1000835"/>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C8BB05E4-CB33-4A06-89B2-F060EECF2163}"/>
                    </a:ext>
                  </a:extLst>
                </p:cNvPr>
                <p:cNvSpPr/>
                <p:nvPr/>
              </p:nvSpPr>
              <p:spPr>
                <a:xfrm>
                  <a:off x="10235816" y="4132838"/>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1" name="Oval 10">
                  <a:extLst>
                    <a:ext uri="{FF2B5EF4-FFF2-40B4-BE49-F238E27FC236}">
                      <a16:creationId xmlns:a16="http://schemas.microsoft.com/office/drawing/2014/main" id="{C8BB05E4-CB33-4A06-89B2-F060EECF2163}"/>
                    </a:ext>
                  </a:extLst>
                </p:cNvPr>
                <p:cNvSpPr>
                  <a:spLocks noRot="1" noChangeAspect="1" noMove="1" noResize="1" noEditPoints="1" noAdjustHandles="1" noChangeArrowheads="1" noChangeShapeType="1" noTextEdit="1"/>
                </p:cNvSpPr>
                <p:nvPr/>
              </p:nvSpPr>
              <p:spPr>
                <a:xfrm>
                  <a:off x="10235816" y="4132838"/>
                  <a:ext cx="1000835" cy="100083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1F22F9F9-F1AA-4FF4-AC4F-616A615FB6AA}"/>
                    </a:ext>
                  </a:extLst>
                </p:cNvPr>
                <p:cNvSpPr/>
                <p:nvPr/>
              </p:nvSpPr>
              <p:spPr>
                <a:xfrm>
                  <a:off x="9554945" y="2743201"/>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2" name="Oval 11">
                  <a:extLst>
                    <a:ext uri="{FF2B5EF4-FFF2-40B4-BE49-F238E27FC236}">
                      <a16:creationId xmlns:a16="http://schemas.microsoft.com/office/drawing/2014/main" id="{1F22F9F9-F1AA-4FF4-AC4F-616A615FB6AA}"/>
                    </a:ext>
                  </a:extLst>
                </p:cNvPr>
                <p:cNvSpPr>
                  <a:spLocks noRot="1" noChangeAspect="1" noMove="1" noResize="1" noEditPoints="1" noAdjustHandles="1" noChangeArrowheads="1" noChangeShapeType="1" noTextEdit="1"/>
                </p:cNvSpPr>
                <p:nvPr/>
              </p:nvSpPr>
              <p:spPr>
                <a:xfrm>
                  <a:off x="9554945" y="2743201"/>
                  <a:ext cx="1000835" cy="1000835"/>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29073B49-7665-4E78-91C4-EC75A989B832}"/>
                    </a:ext>
                  </a:extLst>
                </p:cNvPr>
                <p:cNvSpPr/>
                <p:nvPr/>
              </p:nvSpPr>
              <p:spPr>
                <a:xfrm>
                  <a:off x="8918997" y="1353564"/>
                  <a:ext cx="1000835" cy="10008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3" name="Oval 12">
                  <a:extLst>
                    <a:ext uri="{FF2B5EF4-FFF2-40B4-BE49-F238E27FC236}">
                      <a16:creationId xmlns:a16="http://schemas.microsoft.com/office/drawing/2014/main" id="{29073B49-7665-4E78-91C4-EC75A989B832}"/>
                    </a:ext>
                  </a:extLst>
                </p:cNvPr>
                <p:cNvSpPr>
                  <a:spLocks noRot="1" noChangeAspect="1" noMove="1" noResize="1" noEditPoints="1" noAdjustHandles="1" noChangeArrowheads="1" noChangeShapeType="1" noTextEdit="1"/>
                </p:cNvSpPr>
                <p:nvPr/>
              </p:nvSpPr>
              <p:spPr>
                <a:xfrm>
                  <a:off x="8918997" y="1353564"/>
                  <a:ext cx="1000835" cy="1000835"/>
                </a:xfrm>
                <a:prstGeom prst="ellipse">
                  <a:avLst/>
                </a:prstGeom>
                <a:blipFill>
                  <a:blip r:embed="rId1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BF8C69B-6C1C-426A-BCD4-A03EF3963A20}"/>
                  </a:ext>
                </a:extLst>
              </p:cNvPr>
              <p:cNvSpPr txBox="1"/>
              <p:nvPr/>
            </p:nvSpPr>
            <p:spPr>
              <a:xfrm>
                <a:off x="1467915" y="2597524"/>
                <a:ext cx="5363489" cy="2616101"/>
              </a:xfrm>
              <a:prstGeom prst="rect">
                <a:avLst/>
              </a:prstGeom>
              <a:noFill/>
            </p:spPr>
            <p:txBody>
              <a:bodyPr wrap="square" rtlCol="0">
                <a:spAutoFit/>
              </a:bodyPr>
              <a:lstStyle/>
              <a:p>
                <a:pPr>
                  <a:spcAft>
                    <a:spcPts val="1200"/>
                  </a:spcAft>
                </a:pPr>
                <a:r>
                  <a:rPr lang="en-US" dirty="0"/>
                  <a:t>Suppose </a:t>
                </a:r>
                <a14:m>
                  <m:oMath xmlns:m="http://schemas.openxmlformats.org/officeDocument/2006/math">
                    <m:r>
                      <a:rPr lang="en-US" i="1" dirty="0" smtClean="0">
                        <a:latin typeface="Cambria Math" panose="02040503050406030204" pitchFamily="18" charset="0"/>
                      </a:rPr>
                      <m:t>𝐴</m:t>
                    </m:r>
                  </m:oMath>
                </a14:m>
                <a:r>
                  <a:rPr lang="en-US" dirty="0"/>
                  <a:t> is in thermodynamic equilibrium with </a:t>
                </a:r>
                <a14:m>
                  <m:oMath xmlns:m="http://schemas.openxmlformats.org/officeDocument/2006/math">
                    <m:r>
                      <a:rPr lang="en-US" b="0" i="1" smtClean="0">
                        <a:latin typeface="Cambria Math" panose="02040503050406030204" pitchFamily="18" charset="0"/>
                      </a:rPr>
                      <m:t>𝐵</m:t>
                    </m:r>
                  </m:oMath>
                </a14:m>
                <a:r>
                  <a:rPr lang="en-US" dirty="0"/>
                  <a:t> and </a:t>
                </a:r>
                <a14:m>
                  <m:oMath xmlns:m="http://schemas.openxmlformats.org/officeDocument/2006/math">
                    <m:r>
                      <a:rPr lang="en-US" i="1">
                        <a:latin typeface="Cambria Math" panose="02040503050406030204" pitchFamily="18" charset="0"/>
                      </a:rPr>
                      <m:t>𝐵</m:t>
                    </m:r>
                  </m:oMath>
                </a14:m>
                <a:r>
                  <a:rPr lang="en-US" dirty="0"/>
                  <a:t> is in thermodynamic equilibrium with </a:t>
                </a:r>
                <a14:m>
                  <m:oMath xmlns:m="http://schemas.openxmlformats.org/officeDocument/2006/math">
                    <m:r>
                      <a:rPr lang="en-US" i="1">
                        <a:latin typeface="Cambria Math" panose="02040503050406030204" pitchFamily="18" charset="0"/>
                      </a:rPr>
                      <m:t>𝐶</m:t>
                    </m:r>
                  </m:oMath>
                </a14:m>
                <a:r>
                  <a:rPr lang="en-US" dirty="0"/>
                  <a:t>.</a:t>
                </a:r>
              </a:p>
              <a:p>
                <a:pPr>
                  <a:spcAft>
                    <a:spcPts val="1200"/>
                  </a:spcAft>
                </a:pPr>
                <a:r>
                  <a:rPr lang="en-US" dirty="0"/>
                  <a:t>Then </a:t>
                </a:r>
                <a14:m>
                  <m:oMath xmlns:m="http://schemas.openxmlformats.org/officeDocument/2006/math">
                    <m:r>
                      <a:rPr lang="en-US" i="1" dirty="0">
                        <a:latin typeface="Cambria Math" panose="02040503050406030204" pitchFamily="18" charset="0"/>
                      </a:rPr>
                      <m:t>𝐴</m:t>
                    </m:r>
                  </m:oMath>
                </a14:m>
                <a:r>
                  <a:rPr lang="en-US" dirty="0"/>
                  <a:t> and </a:t>
                </a:r>
                <a14:m>
                  <m:oMath xmlns:m="http://schemas.openxmlformats.org/officeDocument/2006/math">
                    <m:r>
                      <a:rPr lang="en-US" i="1">
                        <a:latin typeface="Cambria Math" panose="02040503050406030204" pitchFamily="18" charset="0"/>
                      </a:rPr>
                      <m:t>𝐵</m:t>
                    </m:r>
                  </m:oMath>
                </a14:m>
                <a:r>
                  <a:rPr lang="en-US" dirty="0"/>
                  <a:t> are parts of the output of the same thermodynamic process. But </a:t>
                </a:r>
                <a14:m>
                  <m:oMath xmlns:m="http://schemas.openxmlformats.org/officeDocument/2006/math">
                    <m:r>
                      <a:rPr lang="en-US" b="0" i="1" smtClean="0">
                        <a:latin typeface="Cambria Math" panose="02040503050406030204" pitchFamily="18" charset="0"/>
                      </a:rPr>
                      <m:t>𝐵</m:t>
                    </m:r>
                  </m:oMath>
                </a14:m>
                <a:r>
                  <a:rPr lang="en-US" dirty="0"/>
                  <a:t> and </a:t>
                </a:r>
                <a14:m>
                  <m:oMath xmlns:m="http://schemas.openxmlformats.org/officeDocument/2006/math">
                    <m:r>
                      <a:rPr lang="en-US" b="0" i="1" smtClean="0">
                        <a:latin typeface="Cambria Math" panose="02040503050406030204" pitchFamily="18" charset="0"/>
                      </a:rPr>
                      <m:t>𝐶</m:t>
                    </m:r>
                  </m:oMath>
                </a14:m>
                <a:r>
                  <a:rPr lang="en-US" dirty="0"/>
                  <a:t> are also parts of the output of the same thermodynamic process.</a:t>
                </a:r>
              </a:p>
              <a:p>
                <a:pPr>
                  <a:spcAft>
                    <a:spcPts val="1200"/>
                  </a:spcAft>
                </a:pPr>
                <a:r>
                  <a:rPr lang="en-US" dirty="0"/>
                  <a:t>Therefore </a:t>
                </a:r>
                <a14:m>
                  <m:oMath xmlns:m="http://schemas.openxmlformats.org/officeDocument/2006/math">
                    <m:r>
                      <a:rPr lang="en-US" b="0" i="1" smtClean="0">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𝐶</m:t>
                    </m:r>
                  </m:oMath>
                </a14:m>
                <a:r>
                  <a:rPr lang="en-US" dirty="0"/>
                  <a:t> are parts of the output of the same thermodynamic process: they are in thermodynamic equilibrium.</a:t>
                </a:r>
              </a:p>
            </p:txBody>
          </p:sp>
        </mc:Choice>
        <mc:Fallback xmlns="">
          <p:sp>
            <p:nvSpPr>
              <p:cNvPr id="47" name="TextBox 46">
                <a:extLst>
                  <a:ext uri="{FF2B5EF4-FFF2-40B4-BE49-F238E27FC236}">
                    <a16:creationId xmlns:a16="http://schemas.microsoft.com/office/drawing/2014/main" id="{6BF8C69B-6C1C-426A-BCD4-A03EF3963A20}"/>
                  </a:ext>
                </a:extLst>
              </p:cNvPr>
              <p:cNvSpPr txBox="1">
                <a:spLocks noRot="1" noChangeAspect="1" noMove="1" noResize="1" noEditPoints="1" noAdjustHandles="1" noChangeArrowheads="1" noChangeShapeType="1" noTextEdit="1"/>
              </p:cNvSpPr>
              <p:nvPr/>
            </p:nvSpPr>
            <p:spPr>
              <a:xfrm>
                <a:off x="1467915" y="2597524"/>
                <a:ext cx="5363489" cy="2616101"/>
              </a:xfrm>
              <a:prstGeom prst="rect">
                <a:avLst/>
              </a:prstGeom>
              <a:blipFill>
                <a:blip r:embed="rId12"/>
                <a:stretch>
                  <a:fillRect l="-1023" t="-1166" r="-1136" b="-279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0FFB0BF-C9ED-46D5-A93F-9B2657210AF4}"/>
              </a:ext>
            </a:extLst>
          </p:cNvPr>
          <p:cNvSpPr txBox="1"/>
          <p:nvPr/>
        </p:nvSpPr>
        <p:spPr>
          <a:xfrm>
            <a:off x="568092" y="5568908"/>
            <a:ext cx="5923688" cy="954107"/>
          </a:xfrm>
          <a:prstGeom prst="rect">
            <a:avLst/>
          </a:prstGeom>
          <a:noFill/>
        </p:spPr>
        <p:txBody>
          <a:bodyPr wrap="square" rtlCol="0">
            <a:spAutoFit/>
          </a:bodyPr>
          <a:lstStyle/>
          <a:p>
            <a:r>
              <a:rPr lang="en-US" sz="2800" dirty="0"/>
              <a:t>This recovers the</a:t>
            </a:r>
            <a:br>
              <a:rPr lang="en-US" sz="2800" dirty="0"/>
            </a:br>
            <a:r>
              <a:rPr lang="en-US" sz="2800" dirty="0"/>
              <a:t>zeroth law of thermodynamics</a:t>
            </a:r>
          </a:p>
        </p:txBody>
      </p:sp>
      <p:sp>
        <p:nvSpPr>
          <p:cNvPr id="26" name="TextBox 25">
            <a:extLst>
              <a:ext uri="{FF2B5EF4-FFF2-40B4-BE49-F238E27FC236}">
                <a16:creationId xmlns:a16="http://schemas.microsoft.com/office/drawing/2014/main" id="{F5534FFF-9BE0-4093-A655-4BB705B234A4}"/>
              </a:ext>
            </a:extLst>
          </p:cNvPr>
          <p:cNvSpPr txBox="1"/>
          <p:nvPr/>
        </p:nvSpPr>
        <p:spPr>
          <a:xfrm>
            <a:off x="492901" y="1415838"/>
            <a:ext cx="7150220" cy="954107"/>
          </a:xfrm>
          <a:prstGeom prst="rect">
            <a:avLst/>
          </a:prstGeom>
          <a:noFill/>
        </p:spPr>
        <p:txBody>
          <a:bodyPr wrap="square">
            <a:spAutoFit/>
          </a:bodyPr>
          <a:lstStyle/>
          <a:p>
            <a:r>
              <a:rPr lang="en-US" sz="2800" dirty="0"/>
              <a:t>Based on the definitions, we can show that thermodynamic equilibrium is transitive</a:t>
            </a:r>
          </a:p>
        </p:txBody>
      </p:sp>
      <p:sp>
        <p:nvSpPr>
          <p:cNvPr id="28" name="Title 1">
            <a:extLst>
              <a:ext uri="{FF2B5EF4-FFF2-40B4-BE49-F238E27FC236}">
                <a16:creationId xmlns:a16="http://schemas.microsoft.com/office/drawing/2014/main" id="{35524A62-E08C-4F40-AF4D-CA0CA1C1BA73}"/>
              </a:ext>
            </a:extLst>
          </p:cNvPr>
          <p:cNvSpPr>
            <a:spLocks noGrp="1"/>
          </p:cNvSpPr>
          <p:nvPr>
            <p:ph type="title"/>
          </p:nvPr>
        </p:nvSpPr>
        <p:spPr>
          <a:xfrm>
            <a:off x="103188" y="84138"/>
            <a:ext cx="11985625" cy="898525"/>
          </a:xfrm>
        </p:spPr>
        <p:txBody>
          <a:bodyPr/>
          <a:lstStyle/>
          <a:p>
            <a:r>
              <a:rPr lang="en-US" dirty="0"/>
              <a:t>Thermodynamic equilibrium</a:t>
            </a:r>
          </a:p>
        </p:txBody>
      </p:sp>
      <p:sp>
        <p:nvSpPr>
          <p:cNvPr id="29" name="Slide Number Placeholder 4">
            <a:extLst>
              <a:ext uri="{FF2B5EF4-FFF2-40B4-BE49-F238E27FC236}">
                <a16:creationId xmlns:a16="http://schemas.microsoft.com/office/drawing/2014/main" id="{2898258B-11AE-4E49-A15A-86E3BB73232D}"/>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112</a:t>
            </a:fld>
            <a:endParaRPr lang="en-US" dirty="0"/>
          </a:p>
        </p:txBody>
      </p:sp>
    </p:spTree>
    <p:extLst>
      <p:ext uri="{BB962C8B-B14F-4D97-AF65-F5344CB8AC3E}">
        <p14:creationId xmlns:p14="http://schemas.microsoft.com/office/powerpoint/2010/main" val="21832992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BD08-2D0E-4BAC-AE77-6EB5AAA43CA9}"/>
              </a:ext>
            </a:extLst>
          </p:cNvPr>
          <p:cNvSpPr>
            <a:spLocks noGrp="1"/>
          </p:cNvSpPr>
          <p:nvPr>
            <p:ph type="title"/>
          </p:nvPr>
        </p:nvSpPr>
        <p:spPr/>
        <p:txBody>
          <a:bodyPr/>
          <a:lstStyle/>
          <a:p>
            <a:r>
              <a:rPr lang="en-US" dirty="0"/>
              <a:t>Thermodynamic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830F86-B8BE-4A7F-8869-6E0213ABE27B}"/>
                  </a:ext>
                </a:extLst>
              </p:cNvPr>
              <p:cNvSpPr>
                <a:spLocks noGrp="1"/>
              </p:cNvSpPr>
              <p:nvPr>
                <p:ph idx="1"/>
              </p:nvPr>
            </p:nvSpPr>
            <p:spPr/>
            <p:txBody>
              <a:bodyPr/>
              <a:lstStyle/>
              <a:p>
                <a:r>
                  <a:rPr lang="en-US" dirty="0"/>
                  <a:t>We say </a:t>
                </a:r>
                <a14:m>
                  <m:oMath xmlns:m="http://schemas.openxmlformats.org/officeDocument/2006/math">
                    <m:r>
                      <a:rPr lang="en-US" b="0" i="1" smtClean="0">
                        <a:latin typeface="Cambria Math" panose="02040503050406030204" pitchFamily="18" charset="0"/>
                      </a:rPr>
                      <m:t>𝐴</m:t>
                    </m:r>
                  </m:oMath>
                </a14:m>
                <a:r>
                  <a:rPr lang="en-US" dirty="0"/>
                  <a:t> is a thermodynamic system if</a:t>
                </a:r>
              </a:p>
              <a:p>
                <a:pPr lvl="1"/>
                <a:r>
                  <a:rPr lang="en-US" dirty="0"/>
                  <a:t>the state space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𝐴</m:t>
                        </m:r>
                      </m:sub>
                    </m:sSub>
                  </m:oMath>
                </a14:m>
                <a:r>
                  <a:rPr lang="en-US" dirty="0"/>
                  <a:t> is formed by states of equilibrium</a:t>
                </a:r>
              </a:p>
              <a:p>
                <a:pPr lvl="1"/>
                <a:r>
                  <a:rPr lang="en-US" dirty="0"/>
                  <a:t>all state variables (i.e. quantities that identify the state of the system) are extensive properties of the system (i.e. sum under system composition, like entropy)*</a:t>
                </a:r>
              </a:p>
              <a:p>
                <a:pPr lvl="1"/>
                <a:r>
                  <a:rPr lang="en-US" dirty="0"/>
                  <a:t>One of these quantities, called internal energy, is conserved under all thermodynamic processes</a:t>
                </a:r>
              </a:p>
              <a:p>
                <a:r>
                  <a:rPr lang="en-US" dirty="0"/>
                  <a:t>We will indicate with </a:t>
                </a:r>
                <a14:m>
                  <m:oMath xmlns:m="http://schemas.openxmlformats.org/officeDocument/2006/math">
                    <m:r>
                      <a:rPr lang="en-US" b="0" i="1" smtClean="0">
                        <a:latin typeface="Cambria Math" panose="02040503050406030204" pitchFamily="18" charset="0"/>
                      </a:rPr>
                      <m:t>𝑈</m:t>
                    </m:r>
                  </m:oMath>
                </a14:m>
                <a:r>
                  <a:rPr lang="en-US" dirty="0"/>
                  <a:t> the internal energy and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oMath>
                </a14:m>
                <a:r>
                  <a:rPr lang="en-US" dirty="0"/>
                  <a:t> all other state variables</a:t>
                </a:r>
              </a:p>
            </p:txBody>
          </p:sp>
        </mc:Choice>
        <mc:Fallback xmlns="">
          <p:sp>
            <p:nvSpPr>
              <p:cNvPr id="3" name="Content Placeholder 2">
                <a:extLst>
                  <a:ext uri="{FF2B5EF4-FFF2-40B4-BE49-F238E27FC236}">
                    <a16:creationId xmlns:a16="http://schemas.microsoft.com/office/drawing/2014/main" id="{A6830F86-B8BE-4A7F-8869-6E0213ABE27B}"/>
                  </a:ext>
                </a:extLst>
              </p:cNvPr>
              <p:cNvSpPr>
                <a:spLocks noGrp="1" noRot="1" noChangeAspect="1" noMove="1" noResize="1" noEditPoints="1" noAdjustHandles="1" noChangeArrowheads="1" noChangeShapeType="1" noTextEdit="1"/>
              </p:cNvSpPr>
              <p:nvPr>
                <p:ph idx="1"/>
              </p:nvPr>
            </p:nvSpPr>
            <p:spPr>
              <a:blipFill>
                <a:blip r:embed="rId2"/>
                <a:stretch>
                  <a:fillRect l="-1043" t="-2241" r="-87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4C3D25A-F1C9-47D4-99EC-926480B6F5C4}"/>
              </a:ext>
            </a:extLst>
          </p:cNvPr>
          <p:cNvSpPr txBox="1"/>
          <p:nvPr/>
        </p:nvSpPr>
        <p:spPr>
          <a:xfrm>
            <a:off x="3654166" y="6161375"/>
            <a:ext cx="8418138" cy="307777"/>
          </a:xfrm>
          <a:prstGeom prst="rect">
            <a:avLst/>
          </a:prstGeom>
          <a:noFill/>
        </p:spPr>
        <p:txBody>
          <a:bodyPr wrap="none" rtlCol="0">
            <a:spAutoFit/>
          </a:bodyPr>
          <a:lstStyle/>
          <a:p>
            <a:pPr algn="r"/>
            <a:r>
              <a:rPr lang="en-US" sz="1400" i="1" dirty="0"/>
              <a:t>* It may be possible to derive the existence of extensive quantities… For now we leave this as an extra assumption</a:t>
            </a:r>
          </a:p>
        </p:txBody>
      </p:sp>
      <p:sp>
        <p:nvSpPr>
          <p:cNvPr id="5" name="Slide Number Placeholder 4">
            <a:extLst>
              <a:ext uri="{FF2B5EF4-FFF2-40B4-BE49-F238E27FC236}">
                <a16:creationId xmlns:a16="http://schemas.microsoft.com/office/drawing/2014/main" id="{2BEA9F24-5116-48E1-A1DE-ABCAE5758B9B}"/>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113</a:t>
            </a:fld>
            <a:endParaRPr lang="en-US" dirty="0"/>
          </a:p>
        </p:txBody>
      </p:sp>
    </p:spTree>
    <p:extLst>
      <p:ext uri="{BB962C8B-B14F-4D97-AF65-F5344CB8AC3E}">
        <p14:creationId xmlns:p14="http://schemas.microsoft.com/office/powerpoint/2010/main" val="36891833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19826-1FDA-4E6D-B99C-88746FA295CF}"/>
              </a:ext>
            </a:extLst>
          </p:cNvPr>
          <p:cNvSpPr>
            <a:spLocks noGrp="1"/>
          </p:cNvSpPr>
          <p:nvPr>
            <p:ph type="title"/>
          </p:nvPr>
        </p:nvSpPr>
        <p:spPr/>
        <p:txBody>
          <a:bodyPr/>
          <a:lstStyle/>
          <a:p>
            <a:r>
              <a:rPr lang="en-US" dirty="0"/>
              <a:t>Existence of an equation of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E8042-230E-4CCB-9100-42447318D9C4}"/>
                  </a:ext>
                </a:extLst>
              </p:cNvPr>
              <p:cNvSpPr>
                <a:spLocks noGrp="1"/>
              </p:cNvSpPr>
              <p:nvPr>
                <p:ph idx="1"/>
              </p:nvPr>
            </p:nvSpPr>
            <p:spPr/>
            <p:txBody>
              <a:bodyPr/>
              <a:lstStyle/>
              <a:p>
                <a:r>
                  <a:rPr lang="en-US" dirty="0"/>
                  <a:t>Because the states are equilibria, we have a function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𝐴</m:t>
                        </m:r>
                      </m:sub>
                    </m:sSub>
                    <m:r>
                      <a:rPr lang="en-US" b="0" i="1" smtClean="0">
                        <a:latin typeface="Cambria Math" panose="02040503050406030204" pitchFamily="18" charset="0"/>
                      </a:rPr>
                      <m:t>→</m:t>
                    </m:r>
                    <m:r>
                      <a:rPr lang="en-US" b="0" i="1" smtClean="0">
                        <a:latin typeface="Cambria Math" panose="02040503050406030204" pitchFamily="18" charset="0"/>
                      </a:rPr>
                      <m:t>ℝ</m:t>
                    </m:r>
                    <m:r>
                      <a:rPr lang="en-US" b="0" i="1" smtClean="0">
                        <a:latin typeface="Cambria Math" panose="02040503050406030204" pitchFamily="18" charset="0"/>
                      </a:rPr>
                      <m:t> </m:t>
                    </m:r>
                  </m:oMath>
                </a14:m>
                <a:r>
                  <a:rPr lang="en-US" dirty="0"/>
                  <a:t> that returns the (maximized) evolution entropy for each state.</a:t>
                </a:r>
              </a:p>
              <a:p>
                <a:r>
                  <a:rPr lang="en-US" dirty="0"/>
                  <a:t>Because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𝑖</m:t>
                        </m:r>
                      </m:sup>
                    </m:sSup>
                    <m:r>
                      <a:rPr lang="en-US" b="0" i="1" smtClean="0">
                        <a:latin typeface="Cambria Math" panose="02040503050406030204" pitchFamily="18" charset="0"/>
                      </a:rPr>
                      <m:t>) </m:t>
                    </m:r>
                  </m:oMath>
                </a14:m>
                <a:r>
                  <a:rPr lang="en-US" dirty="0"/>
                  <a:t>are state variables, we can express </a:t>
                </a:r>
                <a14:m>
                  <m:oMath xmlns:m="http://schemas.openxmlformats.org/officeDocument/2006/math">
                    <m:r>
                      <a:rPr lang="en-US" b="0" i="1" smtClean="0">
                        <a:latin typeface="Cambria Math" panose="02040503050406030204" pitchFamily="18" charset="0"/>
                      </a:rPr>
                      <m:t>𝑆</m:t>
                    </m:r>
                    <m:r>
                      <a:rPr lang="en-US" i="1">
                        <a:latin typeface="Cambria Math" panose="02040503050406030204" pitchFamily="18" charset="0"/>
                      </a:rPr>
                      <m:t>(</m:t>
                    </m:r>
                    <m:r>
                      <a:rPr lang="en-US" b="0" i="1" smtClean="0">
                        <a:latin typeface="Cambria Math" panose="02040503050406030204" pitchFamily="18" charset="0"/>
                      </a:rPr>
                      <m:t>𝑈</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𝑖</m:t>
                        </m:r>
                      </m:sup>
                    </m:sSup>
                    <m:r>
                      <a:rPr lang="en-US" i="1">
                        <a:latin typeface="Cambria Math" panose="02040503050406030204" pitchFamily="18" charset="0"/>
                      </a:rPr>
                      <m:t>)</m:t>
                    </m:r>
                  </m:oMath>
                </a14:m>
                <a:r>
                  <a:rPr lang="en-US" dirty="0"/>
                  <a:t> as a function of the variables.</a:t>
                </a:r>
              </a:p>
              <a:p>
                <a:endParaRPr lang="en-US" dirty="0"/>
              </a:p>
              <a:p>
                <a:pPr marL="0" indent="0" algn="ctr">
                  <a:buNone/>
                </a:pPr>
                <a:r>
                  <a:rPr lang="en-US" dirty="0"/>
                  <a:t>A system </a:t>
                </a:r>
                <a14:m>
                  <m:oMath xmlns:m="http://schemas.openxmlformats.org/officeDocument/2006/math">
                    <m:r>
                      <a:rPr lang="en-US" b="0" i="1" smtClean="0">
                        <a:latin typeface="Cambria Math" panose="02040503050406030204" pitchFamily="18" charset="0"/>
                      </a:rPr>
                      <m:t>𝐴</m:t>
                    </m:r>
                  </m:oMath>
                </a14:m>
                <a:r>
                  <a:rPr lang="en-US" dirty="0"/>
                  <a:t> with the previous properties has an equation of state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𝑖</m:t>
                        </m:r>
                      </m:sup>
                    </m:sSup>
                    <m:r>
                      <a:rPr lang="en-US" i="1">
                        <a:latin typeface="Cambria Math" panose="02040503050406030204" pitchFamily="18" charset="0"/>
                      </a:rPr>
                      <m:t>)</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1E2E8042-230E-4CCB-9100-42447318D9C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4">
            <a:extLst>
              <a:ext uri="{FF2B5EF4-FFF2-40B4-BE49-F238E27FC236}">
                <a16:creationId xmlns:a16="http://schemas.microsoft.com/office/drawing/2014/main" id="{C0081490-01CE-4650-A074-5B9406DF411A}"/>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114</a:t>
            </a:fld>
            <a:endParaRPr lang="en-US" dirty="0"/>
          </a:p>
        </p:txBody>
      </p:sp>
    </p:spTree>
    <p:extLst>
      <p:ext uri="{BB962C8B-B14F-4D97-AF65-F5344CB8AC3E}">
        <p14:creationId xmlns:p14="http://schemas.microsoft.com/office/powerpoint/2010/main" val="14325597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3468-396E-496B-840D-B95FDFE6E007}"/>
              </a:ext>
            </a:extLst>
          </p:cNvPr>
          <p:cNvSpPr>
            <a:spLocks noGrp="1"/>
          </p:cNvSpPr>
          <p:nvPr>
            <p:ph type="title"/>
          </p:nvPr>
        </p:nvSpPr>
        <p:spPr/>
        <p:txBody>
          <a:bodyPr/>
          <a:lstStyle/>
          <a:p>
            <a:r>
              <a:rPr lang="en-US" dirty="0"/>
              <a:t>Thermodynamic quantities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A8D030-3FF2-4354-850B-D86410A62B0B}"/>
                  </a:ext>
                </a:extLst>
              </p:cNvPr>
              <p:cNvSpPr>
                <a:spLocks noGrp="1"/>
              </p:cNvSpPr>
              <p:nvPr>
                <p:ph idx="1"/>
              </p:nvPr>
            </p:nvSpPr>
            <p:spPr/>
            <p:txBody>
              <a:bodyPr/>
              <a:lstStyle/>
              <a:p>
                <a:r>
                  <a:rPr lang="en-US" dirty="0"/>
                  <a:t>Define the following variables:</a:t>
                </a: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𝑇</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sty m:val="p"/>
                          </m:rPr>
                          <a:rPr lang="en-US" b="0" i="1" smtClean="0">
                            <a:latin typeface="Cambria Math" panose="02040503050406030204" pitchFamily="18" charset="0"/>
                          </a:rPr>
                          <m:t>S</m:t>
                        </m:r>
                      </m:num>
                      <m:den>
                        <m:r>
                          <a:rPr lang="en-US" b="0" i="1" smtClean="0">
                            <a:latin typeface="Cambria Math" panose="02040503050406030204" pitchFamily="18" charset="0"/>
                          </a:rPr>
                          <m:t>𝜕</m:t>
                        </m:r>
                        <m:r>
                          <a:rPr lang="en-US" b="0" i="1" smtClean="0">
                            <a:latin typeface="Cambria Math" panose="02040503050406030204" pitchFamily="18" charset="0"/>
                          </a:rPr>
                          <m:t>𝑈</m:t>
                        </m:r>
                      </m:den>
                    </m:f>
                  </m:oMath>
                </a14:m>
                <a:r>
                  <a:rPr lang="en-US" dirty="0"/>
                  <a:t>    and     </a:t>
                </a:r>
                <a14:m>
                  <m:oMath xmlns:m="http://schemas.openxmlformats.org/officeDocument/2006/math">
                    <m:r>
                      <a:rPr lang="en-US" b="0" i="0" dirty="0" smtClean="0">
                        <a:latin typeface="Cambria Math" panose="02040503050406030204" pitchFamily="18" charset="0"/>
                      </a:rPr>
                      <m:t>−</m:t>
                    </m:r>
                    <m:r>
                      <a:rPr lang="en-US" b="0" i="1" dirty="0" smtClean="0">
                        <a:latin typeface="Cambria Math" panose="02040503050406030204" pitchFamily="18" charset="0"/>
                      </a:rPr>
                      <m:t>𝛽</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m:t>
                        </m:r>
                        <m:r>
                          <a:rPr lang="en-US" b="0" i="1" dirty="0" smtClean="0">
                            <a:latin typeface="Cambria Math" panose="02040503050406030204" pitchFamily="18" charset="0"/>
                          </a:rPr>
                          <m:t>𝑆</m:t>
                        </m:r>
                      </m:num>
                      <m:den>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𝑖</m:t>
                            </m:r>
                          </m:sup>
                        </m:sSup>
                      </m:den>
                    </m:f>
                  </m:oMath>
                </a14:m>
                <a:endParaRPr lang="en-US" dirty="0"/>
              </a:p>
              <a:p>
                <a:pPr lvl="1"/>
                <a:endParaRPr lang="en-US" b="0" i="1" dirty="0">
                  <a:latin typeface="Cambria Math" panose="02040503050406030204" pitchFamily="18" charset="0"/>
                </a:endParaRPr>
              </a:p>
              <a:p>
                <a:pPr marL="457200" lvl="1"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𝑑𝑆</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m:rPr>
                              <m:sty m:val="p"/>
                            </m:rPr>
                            <a:rPr lang="en-US" i="1">
                              <a:latin typeface="Cambria Math" panose="02040503050406030204" pitchFamily="18" charset="0"/>
                            </a:rPr>
                            <m:t>S</m:t>
                          </m:r>
                        </m:num>
                        <m:den>
                          <m:r>
                            <a:rPr lang="en-US" i="1">
                              <a:latin typeface="Cambria Math" panose="02040503050406030204" pitchFamily="18" charset="0"/>
                            </a:rPr>
                            <m:t>𝜕</m:t>
                          </m:r>
                          <m:r>
                            <a:rPr lang="en-US" i="1">
                              <a:latin typeface="Cambria Math" panose="02040503050406030204" pitchFamily="18" charset="0"/>
                            </a:rPr>
                            <m:t>𝑈</m:t>
                          </m:r>
                        </m:den>
                      </m:f>
                      <m:r>
                        <a:rPr lang="en-US" b="0" i="1" smtClean="0">
                          <a:latin typeface="Cambria Math" panose="02040503050406030204" pitchFamily="18" charset="0"/>
                        </a:rPr>
                        <m:t>𝑑𝑈</m:t>
                      </m:r>
                      <m:r>
                        <a:rPr lang="en-US" b="0" i="1" smtClean="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m:t>
                          </m:r>
                          <m:r>
                            <a:rPr lang="en-US" i="1" dirty="0">
                              <a:latin typeface="Cambria Math" panose="02040503050406030204" pitchFamily="18" charset="0"/>
                            </a:rPr>
                            <m:t>𝑆</m:t>
                          </m:r>
                        </m:num>
                        <m:den>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b="0" i="1" dirty="0" smtClean="0">
                                  <a:latin typeface="Cambria Math" panose="02040503050406030204" pitchFamily="18" charset="0"/>
                                </a:rPr>
                                <m:t>𝑥</m:t>
                              </m:r>
                            </m:e>
                            <m:sup>
                              <m:r>
                                <a:rPr lang="en-US" i="1" dirty="0">
                                  <a:latin typeface="Cambria Math" panose="02040503050406030204" pitchFamily="18" charset="0"/>
                                </a:rPr>
                                <m:t>𝑖</m:t>
                              </m:r>
                            </m:sup>
                          </m:sSup>
                        </m:den>
                      </m:f>
                      <m:r>
                        <a:rPr lang="en-US" b="0" i="1" dirty="0" smtClean="0">
                          <a:latin typeface="Cambria Math" panose="02040503050406030204" pitchFamily="18" charset="0"/>
                        </a:rPr>
                        <m:t>𝑑</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𝑖</m:t>
                          </m:r>
                        </m:sup>
                      </m:sSup>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𝑖</m:t>
                          </m:r>
                        </m:sup>
                      </m:sSup>
                    </m:oMath>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𝐵</m:t>
                          </m:r>
                        </m:sub>
                      </m:sSub>
                      <m:r>
                        <a:rPr lang="en-US" b="0" i="1" dirty="0" smtClean="0">
                          <a:latin typeface="Cambria Math" panose="02040503050406030204" pitchFamily="18" charset="0"/>
                        </a:rPr>
                        <m:t>𝑇𝑑𝑆</m:t>
                      </m:r>
                      <m:r>
                        <a:rPr lang="en-US" b="0" i="1" dirty="0" smtClean="0">
                          <a:latin typeface="Cambria Math" panose="02040503050406030204" pitchFamily="18" charset="0"/>
                        </a:rPr>
                        <m:t>=</m:t>
                      </m:r>
                      <m:r>
                        <a:rPr lang="en-US" b="0" i="1" dirty="0" smtClean="0">
                          <a:latin typeface="Cambria Math" panose="02040503050406030204" pitchFamily="18" charset="0"/>
                        </a:rPr>
                        <m:t>𝑑𝑈</m:t>
                      </m:r>
                      <m:r>
                        <a:rPr lang="en-US" b="0" i="1" dirty="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𝑑</m:t>
                      </m:r>
                      <m:sSup>
                        <m:sSupPr>
                          <m:ctrlPr>
                            <a:rPr lang="en-US"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𝑖</m:t>
                          </m:r>
                        </m:sup>
                      </m:sSup>
                    </m:oMath>
                    <m:oMath xmlns:m="http://schemas.openxmlformats.org/officeDocument/2006/math">
                      <m:r>
                        <a:rPr lang="en-US" b="0" i="1" dirty="0" smtClean="0">
                          <a:latin typeface="Cambria Math" panose="02040503050406030204" pitchFamily="18" charset="0"/>
                        </a:rPr>
                        <m:t>𝑑𝑈</m:t>
                      </m:r>
                      <m:r>
                        <a:rPr lang="en-US" b="0" i="1" dirty="0" smtClean="0">
                          <a:latin typeface="Cambria Math" panose="02040503050406030204" pitchFamily="18" charset="0"/>
                        </a:rPr>
                        <m:t>=</m:t>
                      </m:r>
                      <m:r>
                        <a:rPr lang="en-US" b="0" i="1" dirty="0" smtClean="0">
                          <a:latin typeface="Cambria Math" panose="02040503050406030204" pitchFamily="18" charset="0"/>
                        </a:rPr>
                        <m:t>𝑇</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𝐵</m:t>
                              </m:r>
                            </m:sub>
                          </m:sSub>
                          <m:r>
                            <a:rPr lang="en-US" b="0" i="1" dirty="0" smtClean="0">
                              <a:latin typeface="Cambria Math" panose="02040503050406030204" pitchFamily="18" charset="0"/>
                            </a:rPr>
                            <m:t>𝑑𝑆</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𝑋</m:t>
                          </m:r>
                        </m:e>
                        <m:sub>
                          <m:r>
                            <a:rPr lang="en-US" b="0" i="1" dirty="0" smtClean="0">
                              <a:latin typeface="Cambria Math" panose="02040503050406030204" pitchFamily="18" charset="0"/>
                            </a:rPr>
                            <m:t>𝑖</m:t>
                          </m:r>
                        </m:sub>
                      </m:sSub>
                      <m:r>
                        <a:rPr lang="en-US" b="0" i="1" dirty="0" smtClean="0">
                          <a:latin typeface="Cambria Math" panose="02040503050406030204" pitchFamily="18" charset="0"/>
                        </a:rPr>
                        <m:t>𝑑</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𝑖</m:t>
                          </m:r>
                        </m:sup>
                      </m:sSup>
                    </m:oMath>
                  </m:oMathPara>
                </a14:m>
                <a:endParaRPr lang="en-US" dirty="0"/>
              </a:p>
              <a:p>
                <a:pPr marL="457200" lvl="1" indent="0">
                  <a:buNone/>
                </a:pPr>
                <a:endParaRPr lang="en-US" dirty="0"/>
              </a:p>
              <a:p>
                <a:r>
                  <a:rPr lang="en-US" dirty="0"/>
                  <a:t>Compare to </a:t>
                </a:r>
                <a14:m>
                  <m:oMath xmlns:m="http://schemas.openxmlformats.org/officeDocument/2006/math">
                    <m:r>
                      <a:rPr lang="en-US" b="0" i="1" smtClean="0">
                        <a:latin typeface="Cambria Math" panose="02040503050406030204" pitchFamily="18" charset="0"/>
                      </a:rPr>
                      <m:t>𝑑𝑈</m:t>
                    </m:r>
                    <m:r>
                      <a:rPr lang="en-US" b="0" i="1" smtClean="0">
                        <a:latin typeface="Cambria Math" panose="02040503050406030204" pitchFamily="18" charset="0"/>
                      </a:rPr>
                      <m:t>=</m:t>
                    </m:r>
                    <m:r>
                      <a:rPr lang="en-US" b="0" i="1" smtClean="0">
                        <a:latin typeface="Cambria Math" panose="02040503050406030204" pitchFamily="18" charset="0"/>
                      </a:rPr>
                      <m:t>𝑇𝑑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𝑇h𝑒𝑟𝑚𝑜</m:t>
                        </m:r>
                      </m:sub>
                    </m:sSub>
                    <m:r>
                      <a:rPr lang="en-US" b="0" i="1" smtClean="0">
                        <a:latin typeface="Cambria Math" panose="02040503050406030204" pitchFamily="18" charset="0"/>
                      </a:rPr>
                      <m:t>−</m:t>
                    </m:r>
                    <m:r>
                      <a:rPr lang="en-US" b="0" i="1" smtClean="0">
                        <a:latin typeface="Cambria Math" panose="02040503050406030204" pitchFamily="18" charset="0"/>
                      </a:rPr>
                      <m:t>𝑝𝑑𝑉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𝑖</m:t>
                        </m:r>
                      </m:sub>
                    </m:sSub>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𝑖</m:t>
                        </m:r>
                      </m:sup>
                    </m:sSup>
                    <m:r>
                      <a:rPr lang="en-US" b="0" i="1" smtClean="0">
                        <a:latin typeface="Cambria Math" panose="02040503050406030204" pitchFamily="18" charset="0"/>
                      </a:rPr>
                      <m:t>+…</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𝑑𝑆</m:t>
                    </m:r>
                  </m:oMath>
                </a14:m>
                <a:r>
                  <a:rPr lang="en-US" dirty="0"/>
                  <a:t> corresponds to the thermodynamic entropy</a:t>
                </a:r>
              </a:p>
              <a:p>
                <a:r>
                  <a:rPr lang="en-US" dirty="0"/>
                  <a:t>The other variables correspond to thermodynamic pairs</a:t>
                </a:r>
              </a:p>
            </p:txBody>
          </p:sp>
        </mc:Choice>
        <mc:Fallback>
          <p:sp>
            <p:nvSpPr>
              <p:cNvPr id="3" name="Content Placeholder 2">
                <a:extLst>
                  <a:ext uri="{FF2B5EF4-FFF2-40B4-BE49-F238E27FC236}">
                    <a16:creationId xmlns:a16="http://schemas.microsoft.com/office/drawing/2014/main" id="{FCA8D030-3FF2-4354-850B-D86410A62B0B}"/>
                  </a:ext>
                </a:extLst>
              </p:cNvPr>
              <p:cNvSpPr>
                <a:spLocks noGrp="1" noRot="1" noChangeAspect="1" noMove="1" noResize="1" noEditPoints="1" noAdjustHandles="1" noChangeArrowheads="1" noChangeShapeType="1" noTextEdit="1"/>
              </p:cNvSpPr>
              <p:nvPr>
                <p:ph idx="1"/>
              </p:nvPr>
            </p:nvSpPr>
            <p:spPr>
              <a:blipFill>
                <a:blip r:embed="rId2"/>
                <a:stretch>
                  <a:fillRect l="-916" t="-187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2071856-6795-44C5-882C-EAB68E31985A}"/>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E0E22C23-AF80-4975-B758-5A58396006E2}"/>
              </a:ext>
            </a:extLst>
          </p:cNvPr>
          <p:cNvSpPr>
            <a:spLocks noGrp="1"/>
          </p:cNvSpPr>
          <p:nvPr>
            <p:ph type="sldNum" sz="quarter" idx="13"/>
          </p:nvPr>
        </p:nvSpPr>
        <p:spPr/>
        <p:txBody>
          <a:bodyPr/>
          <a:lstStyle/>
          <a:p>
            <a:fld id="{F47845EA-7733-40EE-B074-20032348B727}" type="slidenum">
              <a:rPr lang="en-US" smtClean="0"/>
              <a:t>115</a:t>
            </a:fld>
            <a:endParaRPr lang="en-US"/>
          </a:p>
        </p:txBody>
      </p:sp>
    </p:spTree>
    <p:extLst>
      <p:ext uri="{BB962C8B-B14F-4D97-AF65-F5344CB8AC3E}">
        <p14:creationId xmlns:p14="http://schemas.microsoft.com/office/powerpoint/2010/main" val="4658690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8586-B7BB-4F1A-BE7E-A21B1CB81341}"/>
              </a:ext>
            </a:extLst>
          </p:cNvPr>
          <p:cNvSpPr>
            <a:spLocks noGrp="1"/>
          </p:cNvSpPr>
          <p:nvPr>
            <p:ph type="title"/>
          </p:nvPr>
        </p:nvSpPr>
        <p:spPr/>
        <p:txBody>
          <a:bodyPr/>
          <a:lstStyle/>
          <a:p>
            <a:r>
              <a:rPr lang="en-US" dirty="0"/>
              <a:t>Changes of energy and entropy</a:t>
            </a:r>
          </a:p>
        </p:txBody>
      </p:sp>
      <p:sp>
        <p:nvSpPr>
          <p:cNvPr id="3" name="Content Placeholder 2">
            <a:extLst>
              <a:ext uri="{FF2B5EF4-FFF2-40B4-BE49-F238E27FC236}">
                <a16:creationId xmlns:a16="http://schemas.microsoft.com/office/drawing/2014/main" id="{F46DA0C7-B671-4531-904E-9902F64E7481}"/>
              </a:ext>
            </a:extLst>
          </p:cNvPr>
          <p:cNvSpPr>
            <a:spLocks noGrp="1"/>
          </p:cNvSpPr>
          <p:nvPr>
            <p:ph idx="1"/>
          </p:nvPr>
        </p:nvSpPr>
        <p:spPr/>
        <p:txBody>
          <a:bodyPr/>
          <a:lstStyle/>
          <a:p>
            <a:r>
              <a:rPr lang="en-US" dirty="0"/>
              <a:t>Now we want to study how changes in energy and changes in entropy relate to each other</a:t>
            </a:r>
          </a:p>
          <a:p>
            <a:r>
              <a:rPr lang="en-US" dirty="0"/>
              <a:t>To do that, is useful to characterize two “orthogonal” directions:</a:t>
            </a:r>
          </a:p>
          <a:p>
            <a:pPr lvl="1"/>
            <a:r>
              <a:rPr lang="en-US" dirty="0"/>
              <a:t>changes of energy at equal entropy</a:t>
            </a:r>
          </a:p>
          <a:p>
            <a:pPr lvl="1"/>
            <a:r>
              <a:rPr lang="en-US" dirty="0"/>
              <a:t>changes of energy at maximum entropy change</a:t>
            </a:r>
          </a:p>
          <a:p>
            <a:endParaRPr lang="en-US" dirty="0"/>
          </a:p>
        </p:txBody>
      </p:sp>
    </p:spTree>
    <p:extLst>
      <p:ext uri="{BB962C8B-B14F-4D97-AF65-F5344CB8AC3E}">
        <p14:creationId xmlns:p14="http://schemas.microsoft.com/office/powerpoint/2010/main" val="16303963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8586-B7BB-4F1A-BE7E-A21B1CB81341}"/>
              </a:ext>
            </a:extLst>
          </p:cNvPr>
          <p:cNvSpPr>
            <a:spLocks noGrp="1"/>
          </p:cNvSpPr>
          <p:nvPr>
            <p:ph type="title"/>
          </p:nvPr>
        </p:nvSpPr>
        <p:spPr/>
        <p:txBody>
          <a:bodyPr/>
          <a:lstStyle/>
          <a:p>
            <a:r>
              <a:rPr lang="en-US" dirty="0"/>
              <a:t>Reservoir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6DA0C7-B671-4531-904E-9902F64E7481}"/>
                  </a:ext>
                </a:extLst>
              </p:cNvPr>
              <p:cNvSpPr>
                <a:spLocks noGrp="1"/>
              </p:cNvSpPr>
              <p:nvPr>
                <p:ph idx="1"/>
              </p:nvPr>
            </p:nvSpPr>
            <p:spPr/>
            <p:txBody>
              <a:bodyPr/>
              <a:lstStyle/>
              <a:p>
                <a:r>
                  <a:rPr lang="en-US" dirty="0"/>
                  <a:t>We define a reservoir </a:t>
                </a:r>
                <a14:m>
                  <m:oMath xmlns:m="http://schemas.openxmlformats.org/officeDocument/2006/math">
                    <m:r>
                      <a:rPr lang="en-US" b="0" i="1" smtClean="0">
                        <a:latin typeface="Cambria Math" panose="02040503050406030204" pitchFamily="18" charset="0"/>
                      </a:rPr>
                      <m:t>𝑅</m:t>
                    </m:r>
                  </m:oMath>
                </a14:m>
                <a:r>
                  <a:rPr lang="en-US" dirty="0"/>
                  <a:t> as a thermodynamic system where the energy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𝑅</m:t>
                        </m:r>
                      </m:sub>
                    </m:sSub>
                  </m:oMath>
                </a14:m>
                <a:r>
                  <a:rPr lang="en-US" dirty="0"/>
                  <a:t> is the only state variable and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𝑅</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𝑅</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𝑅</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𝑅</m:t>
                            </m:r>
                          </m:sub>
                        </m:sSub>
                      </m:den>
                    </m:f>
                    <m:r>
                      <a:rPr lang="en-US" b="0" i="1" smtClean="0">
                        <a:latin typeface="Cambria Math" panose="02040503050406030204" pitchFamily="18" charset="0"/>
                      </a:rPr>
                      <m:t>=</m:t>
                    </m:r>
                    <m:r>
                      <a:rPr lang="en-US" b="0" i="1" smtClean="0">
                        <a:latin typeface="Cambria Math" panose="02040503050406030204" pitchFamily="18" charset="0"/>
                      </a:rPr>
                      <m:t>𝑐𝑜𝑛𝑠𝑡</m:t>
                    </m:r>
                  </m:oMath>
                </a14:m>
                <a:r>
                  <a:rPr lang="en-US" dirty="0"/>
                  <a:t>. We call heat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0" smtClean="0">
                        <a:latin typeface="Cambria Math" panose="02040503050406030204" pitchFamily="18" charset="0"/>
                      </a:rPr>
                      <m:t>−</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𝑅</m:t>
                        </m:r>
                      </m:sub>
                    </m:sSub>
                  </m:oMath>
                </a14:m>
                <a:r>
                  <a:rPr lang="en-US" dirty="0"/>
                  <a:t> the energy lost by the reservoir during a transition.</a:t>
                </a:r>
              </a:p>
              <a:p>
                <a:endParaRPr lang="en-US" dirty="0"/>
              </a:p>
              <a:p>
                <a:r>
                  <a:rPr lang="en-US" dirty="0"/>
                  <a:t>Heat is energy exchanged under a purely entropic change</a:t>
                </a:r>
              </a:p>
              <a:p>
                <a:pPr lvl="1"/>
                <a:r>
                  <a:rPr lang="en-US" dirty="0"/>
                  <a:t>no other extensive quantity changes</a:t>
                </a:r>
              </a:p>
              <a:p>
                <a:endParaRPr lang="en-US" dirty="0"/>
              </a:p>
            </p:txBody>
          </p:sp>
        </mc:Choice>
        <mc:Fallback xmlns="">
          <p:sp>
            <p:nvSpPr>
              <p:cNvPr id="3" name="Content Placeholder 2">
                <a:extLst>
                  <a:ext uri="{FF2B5EF4-FFF2-40B4-BE49-F238E27FC236}">
                    <a16:creationId xmlns:a16="http://schemas.microsoft.com/office/drawing/2014/main" id="{F46DA0C7-B671-4531-904E-9902F64E748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2188180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88586-B7BB-4F1A-BE7E-A21B1CB81341}"/>
              </a:ext>
            </a:extLst>
          </p:cNvPr>
          <p:cNvSpPr>
            <a:spLocks noGrp="1"/>
          </p:cNvSpPr>
          <p:nvPr>
            <p:ph type="title"/>
          </p:nvPr>
        </p:nvSpPr>
        <p:spPr/>
        <p:txBody>
          <a:bodyPr/>
          <a:lstStyle/>
          <a:p>
            <a:r>
              <a:rPr lang="en-US" dirty="0"/>
              <a:t>Mechanical system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46DA0C7-B671-4531-904E-9902F64E7481}"/>
                  </a:ext>
                </a:extLst>
              </p:cNvPr>
              <p:cNvSpPr>
                <a:spLocks noGrp="1"/>
              </p:cNvSpPr>
              <p:nvPr>
                <p:ph idx="1"/>
              </p:nvPr>
            </p:nvSpPr>
            <p:spPr/>
            <p:txBody>
              <a:bodyPr>
                <a:normAutofit/>
              </a:bodyPr>
              <a:lstStyle/>
              <a:p>
                <a:r>
                  <a:rPr lang="en-US" dirty="0"/>
                  <a:t>We define a mechanical system </a:t>
                </a:r>
                <a14:m>
                  <m:oMath xmlns:m="http://schemas.openxmlformats.org/officeDocument/2006/math">
                    <m:r>
                      <a:rPr lang="en-US" b="0" i="1" smtClean="0">
                        <a:latin typeface="Cambria Math" panose="02040503050406030204" pitchFamily="18" charset="0"/>
                      </a:rPr>
                      <m:t>𝑀</m:t>
                    </m:r>
                  </m:oMath>
                </a14:m>
                <a:r>
                  <a:rPr lang="en-US" dirty="0"/>
                  <a:t> as a system such that the entropy is the same for all states. That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𝑀</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𝑀</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𝑀</m:t>
                            </m:r>
                          </m:sub>
                          <m:sup>
                            <m:r>
                              <a:rPr lang="en-US" b="0" i="1" smtClean="0">
                                <a:latin typeface="Cambria Math" panose="02040503050406030204" pitchFamily="18" charset="0"/>
                              </a:rPr>
                              <m:t>𝑖</m:t>
                            </m:r>
                          </m:sup>
                        </m:sSubSup>
                      </m:e>
                    </m:d>
                    <m:r>
                      <a:rPr lang="en-US" b="0" i="1" smtClean="0">
                        <a:latin typeface="Cambria Math" panose="02040503050406030204" pitchFamily="18" charset="0"/>
                      </a:rPr>
                      <m:t>=</m:t>
                    </m:r>
                    <m:r>
                      <a:rPr lang="en-US" b="0" i="1" smtClean="0">
                        <a:latin typeface="Cambria Math" panose="02040503050406030204" pitchFamily="18" charset="0"/>
                      </a:rPr>
                      <m:t>𝑐𝑜𝑛𝑠𝑡</m:t>
                    </m:r>
                  </m:oMath>
                </a14:m>
                <a:r>
                  <a:rPr lang="en-US" dirty="0"/>
                  <a:t>. We call work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𝑀</m:t>
                        </m:r>
                      </m:sub>
                    </m:sSub>
                  </m:oMath>
                </a14:m>
                <a:r>
                  <a:rPr lang="en-US" dirty="0"/>
                  <a:t> the energy acquired by a purely mechanical system during a transition.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𝑀</m:t>
                          </m:r>
                        </m:sub>
                      </m:s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𝑀</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𝑀𝑖</m:t>
                          </m:r>
                        </m:sub>
                      </m:sSub>
                      <m:r>
                        <a:rPr lang="en-US" b="0" i="1" smtClean="0">
                          <a:latin typeface="Cambria Math" panose="02040503050406030204" pitchFamily="18" charset="0"/>
                        </a:rPr>
                        <m:t>𝑑</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𝑀</m:t>
                          </m:r>
                        </m:sub>
                        <m:sup>
                          <m:r>
                            <a:rPr lang="en-US" b="0" i="1" smtClean="0">
                              <a:latin typeface="Cambria Math" panose="02040503050406030204" pitchFamily="18" charset="0"/>
                            </a:rPr>
                            <m:t>𝑖</m:t>
                          </m:r>
                        </m:sup>
                      </m:sSubSup>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𝑀𝑖</m:t>
                          </m:r>
                        </m:sub>
                      </m:sSub>
                      <m:r>
                        <a:rPr lang="en-US" b="0" i="1" smtClean="0">
                          <a:latin typeface="Cambria Math" panose="02040503050406030204" pitchFamily="18" charset="0"/>
                        </a:rPr>
                        <m:t>𝑑</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𝑀</m:t>
                          </m:r>
                        </m:sub>
                        <m:sup>
                          <m:r>
                            <a:rPr lang="en-US" b="0" i="1" smtClean="0">
                              <a:latin typeface="Cambria Math" panose="02040503050406030204" pitchFamily="18" charset="0"/>
                            </a:rPr>
                            <m:t>𝑖</m:t>
                          </m:r>
                        </m:sup>
                      </m:sSubSup>
                    </m:oMath>
                  </m:oMathPara>
                </a14:m>
                <a:endParaRPr lang="en-US" dirty="0"/>
              </a:p>
              <a:p>
                <a:endParaRPr lang="en-US" dirty="0"/>
              </a:p>
              <a:p>
                <a:r>
                  <a:rPr lang="en-US" dirty="0"/>
                  <a:t>Work is energy exchanged at constant entropy. Constant entropy (as we saw) corresponds to deterministic and reversible processes. The energy is effectively “stored” in the other variables and can be later retrieved.</a:t>
                </a:r>
              </a:p>
              <a:p>
                <a:endParaRPr lang="en-US" dirty="0"/>
              </a:p>
            </p:txBody>
          </p:sp>
        </mc:Choice>
        <mc:Fallback>
          <p:sp>
            <p:nvSpPr>
              <p:cNvPr id="3" name="Content Placeholder 2">
                <a:extLst>
                  <a:ext uri="{FF2B5EF4-FFF2-40B4-BE49-F238E27FC236}">
                    <a16:creationId xmlns:a16="http://schemas.microsoft.com/office/drawing/2014/main" id="{F46DA0C7-B671-4531-904E-9902F64E7481}"/>
                  </a:ext>
                </a:extLst>
              </p:cNvPr>
              <p:cNvSpPr>
                <a:spLocks noGrp="1" noRot="1" noChangeAspect="1" noMove="1" noResize="1" noEditPoints="1" noAdjustHandles="1" noChangeArrowheads="1" noChangeShapeType="1" noTextEdit="1"/>
              </p:cNvSpPr>
              <p:nvPr>
                <p:ph idx="1"/>
              </p:nvPr>
            </p:nvSpPr>
            <p:spPr>
              <a:blipFill>
                <a:blip r:embed="rId2"/>
                <a:stretch>
                  <a:fillRect l="-916" t="-1871" r="-1577"/>
                </a:stretch>
              </a:blipFill>
            </p:spPr>
            <p:txBody>
              <a:bodyPr/>
              <a:lstStyle/>
              <a:p>
                <a:r>
                  <a:rPr lang="en-US">
                    <a:noFill/>
                  </a:rPr>
                  <a:t> </a:t>
                </a:r>
              </a:p>
            </p:txBody>
          </p:sp>
        </mc:Fallback>
      </mc:AlternateContent>
    </p:spTree>
    <p:extLst>
      <p:ext uri="{BB962C8B-B14F-4D97-AF65-F5344CB8AC3E}">
        <p14:creationId xmlns:p14="http://schemas.microsoft.com/office/powerpoint/2010/main" val="19729398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C80A-8F8F-4EBE-BA68-9B43DC4FDA8B}"/>
              </a:ext>
            </a:extLst>
          </p:cNvPr>
          <p:cNvSpPr>
            <a:spLocks noGrp="1"/>
          </p:cNvSpPr>
          <p:nvPr>
            <p:ph type="title"/>
          </p:nvPr>
        </p:nvSpPr>
        <p:spPr/>
        <p:txBody>
          <a:bodyPr/>
          <a:lstStyle/>
          <a:p>
            <a:r>
              <a:rPr lang="en-US" dirty="0"/>
              <a:t>First law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1CAD9C-E19B-4E85-81E7-8BFCAAA69EF4}"/>
                  </a:ext>
                </a:extLst>
              </p:cNvPr>
              <p:cNvSpPr>
                <a:spLocks noGrp="1"/>
              </p:cNvSpPr>
              <p:nvPr>
                <p:ph idx="1"/>
              </p:nvPr>
            </p:nvSpPr>
            <p:spPr>
              <a:xfrm>
                <a:off x="838200" y="1825625"/>
                <a:ext cx="7721178" cy="4351338"/>
              </a:xfrm>
            </p:spPr>
            <p:txBody>
              <a:bodyPr/>
              <a:lstStyle/>
              <a:p>
                <a:r>
                  <a:rPr lang="en-US" dirty="0"/>
                  <a:t>Consider a composite system made of a generic system </a:t>
                </a:r>
                <a14:m>
                  <m:oMath xmlns:m="http://schemas.openxmlformats.org/officeDocument/2006/math">
                    <m:r>
                      <a:rPr lang="en-US" b="0" i="1" smtClean="0">
                        <a:latin typeface="Cambria Math" panose="02040503050406030204" pitchFamily="18" charset="0"/>
                      </a:rPr>
                      <m:t>𝐴</m:t>
                    </m:r>
                  </m:oMath>
                </a14:m>
                <a:r>
                  <a:rPr lang="en-US" dirty="0"/>
                  <a:t>, a reservoir </a:t>
                </a:r>
                <a14:m>
                  <m:oMath xmlns:m="http://schemas.openxmlformats.org/officeDocument/2006/math">
                    <m:r>
                      <a:rPr lang="en-US" b="0" i="1" smtClean="0">
                        <a:latin typeface="Cambria Math" panose="02040503050406030204" pitchFamily="18" charset="0"/>
                      </a:rPr>
                      <m:t>𝑅</m:t>
                    </m:r>
                  </m:oMath>
                </a14:m>
                <a:r>
                  <a:rPr lang="en-US" dirty="0"/>
                  <a:t> and a purely mechanical system </a:t>
                </a:r>
                <a14:m>
                  <m:oMath xmlns:m="http://schemas.openxmlformats.org/officeDocument/2006/math">
                    <m:r>
                      <a:rPr lang="en-US" b="0" i="1" smtClean="0">
                        <a:latin typeface="Cambria Math" panose="02040503050406030204" pitchFamily="18" charset="0"/>
                      </a:rPr>
                      <m:t>𝑀</m:t>
                    </m:r>
                  </m:oMath>
                </a14:m>
                <a:r>
                  <a:rPr lang="en-US" dirty="0"/>
                  <a:t>. Consider a transition where we go to a new equilibrium.</a:t>
                </a:r>
              </a:p>
              <a:p>
                <a:r>
                  <a:rPr lang="en-US" dirty="0"/>
                  <a:t>Since the energy is extensive (i.e. additive under system composition), let </a:t>
                </a:r>
                <a14:m>
                  <m:oMath xmlns:m="http://schemas.openxmlformats.org/officeDocument/2006/math">
                    <m:r>
                      <a:rPr lang="en-US" b="0" i="1" smtClean="0">
                        <a:latin typeface="Cambria Math" panose="02040503050406030204" pitchFamily="18" charset="0"/>
                      </a:rPr>
                      <m:t>𝑈</m:t>
                    </m:r>
                  </m:oMath>
                </a14:m>
                <a:r>
                  <a:rPr lang="en-US" dirty="0"/>
                  <a:t> be the total energy. We also assumed the energy is conserved. We have:</a:t>
                </a:r>
              </a:p>
              <a:p>
                <a:pPr lvl="1"/>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𝑈</m:t>
                    </m:r>
                    <m:r>
                      <a:rPr lang="en-US" b="0" i="1" smtClean="0">
                        <a:latin typeface="Cambria Math" panose="02040503050406030204" pitchFamily="18" charset="0"/>
                      </a:rPr>
                      <m:t>=0=</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𝑅</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𝑀</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𝑊</m:t>
                    </m:r>
                  </m:oMath>
                </a14:m>
                <a:endParaRPr lang="en-US" b="0" dirty="0"/>
              </a:p>
              <a:p>
                <a:pPr lvl="1"/>
                <a14:m>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𝐴</m:t>
                        </m:r>
                      </m:sub>
                    </m:sSub>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𝑊</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E11CAD9C-E19B-4E85-81E7-8BFCAAA69EF4}"/>
                  </a:ext>
                </a:extLst>
              </p:cNvPr>
              <p:cNvSpPr>
                <a:spLocks noGrp="1" noRot="1" noChangeAspect="1" noMove="1" noResize="1" noEditPoints="1" noAdjustHandles="1" noChangeArrowheads="1" noChangeShapeType="1" noTextEdit="1"/>
              </p:cNvSpPr>
              <p:nvPr>
                <p:ph idx="1"/>
              </p:nvPr>
            </p:nvSpPr>
            <p:spPr>
              <a:xfrm>
                <a:off x="838200" y="1825625"/>
                <a:ext cx="7721178" cy="4351338"/>
              </a:xfrm>
              <a:blipFill>
                <a:blip r:embed="rId2"/>
                <a:stretch>
                  <a:fillRect l="-1422" t="-2241" r="-26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4F542E6F-2288-4D89-A107-08991BDDEF62}"/>
                  </a:ext>
                </a:extLst>
              </p:cNvPr>
              <p:cNvSpPr/>
              <p:nvPr/>
            </p:nvSpPr>
            <p:spPr>
              <a:xfrm>
                <a:off x="9043480" y="3339829"/>
                <a:ext cx="1005191" cy="1005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4" name="Oval 3">
                <a:extLst>
                  <a:ext uri="{FF2B5EF4-FFF2-40B4-BE49-F238E27FC236}">
                    <a16:creationId xmlns:a16="http://schemas.microsoft.com/office/drawing/2014/main" id="{4F542E6F-2288-4D89-A107-08991BDDEF62}"/>
                  </a:ext>
                </a:extLst>
              </p:cNvPr>
              <p:cNvSpPr>
                <a:spLocks noRot="1" noChangeAspect="1" noMove="1" noResize="1" noEditPoints="1" noAdjustHandles="1" noChangeArrowheads="1" noChangeShapeType="1" noTextEdit="1"/>
              </p:cNvSpPr>
              <p:nvPr/>
            </p:nvSpPr>
            <p:spPr>
              <a:xfrm>
                <a:off x="9043480" y="3339829"/>
                <a:ext cx="1005191" cy="1005191"/>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8BF316A-0775-4B41-A920-254AFD58F9A9}"/>
                  </a:ext>
                </a:extLst>
              </p:cNvPr>
              <p:cNvSpPr/>
              <p:nvPr/>
            </p:nvSpPr>
            <p:spPr>
              <a:xfrm>
                <a:off x="8897564" y="2172358"/>
                <a:ext cx="1297021"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xmlns="">
          <p:sp>
            <p:nvSpPr>
              <p:cNvPr id="5" name="Rectangle 4">
                <a:extLst>
                  <a:ext uri="{FF2B5EF4-FFF2-40B4-BE49-F238E27FC236}">
                    <a16:creationId xmlns:a16="http://schemas.microsoft.com/office/drawing/2014/main" id="{88BF316A-0775-4B41-A920-254AFD58F9A9}"/>
                  </a:ext>
                </a:extLst>
              </p:cNvPr>
              <p:cNvSpPr>
                <a:spLocks noRot="1" noChangeAspect="1" noMove="1" noResize="1" noEditPoints="1" noAdjustHandles="1" noChangeArrowheads="1" noChangeShapeType="1" noTextEdit="1"/>
              </p:cNvSpPr>
              <p:nvPr/>
            </p:nvSpPr>
            <p:spPr>
              <a:xfrm>
                <a:off x="8897564" y="2172358"/>
                <a:ext cx="1297021" cy="6858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amond 5">
                <a:extLst>
                  <a:ext uri="{FF2B5EF4-FFF2-40B4-BE49-F238E27FC236}">
                    <a16:creationId xmlns:a16="http://schemas.microsoft.com/office/drawing/2014/main" id="{DAA147D8-82E1-4E9D-A442-7A0A889C778F}"/>
                  </a:ext>
                </a:extLst>
              </p:cNvPr>
              <p:cNvSpPr/>
              <p:nvPr/>
            </p:nvSpPr>
            <p:spPr>
              <a:xfrm>
                <a:off x="10719880" y="3474073"/>
                <a:ext cx="1005191" cy="73670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dirty="0"/>
              </a:p>
            </p:txBody>
          </p:sp>
        </mc:Choice>
        <mc:Fallback xmlns="">
          <p:sp>
            <p:nvSpPr>
              <p:cNvPr id="6" name="Diamond 5">
                <a:extLst>
                  <a:ext uri="{FF2B5EF4-FFF2-40B4-BE49-F238E27FC236}">
                    <a16:creationId xmlns:a16="http://schemas.microsoft.com/office/drawing/2014/main" id="{DAA147D8-82E1-4E9D-A442-7A0A889C778F}"/>
                  </a:ext>
                </a:extLst>
              </p:cNvPr>
              <p:cNvSpPr>
                <a:spLocks noRot="1" noChangeAspect="1" noMove="1" noResize="1" noEditPoints="1" noAdjustHandles="1" noChangeArrowheads="1" noChangeShapeType="1" noTextEdit="1"/>
              </p:cNvSpPr>
              <p:nvPr/>
            </p:nvSpPr>
            <p:spPr>
              <a:xfrm>
                <a:off x="10719880" y="3474073"/>
                <a:ext cx="1005191" cy="736701"/>
              </a:xfrm>
              <a:prstGeom prst="diamond">
                <a:avLst/>
              </a:prstGeom>
              <a:blipFill>
                <a:blip r:embed="rId5"/>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247157F-1DDE-49B5-B62C-2B660178564A}"/>
              </a:ext>
            </a:extLst>
          </p:cNvPr>
          <p:cNvCxnSpPr/>
          <p:nvPr/>
        </p:nvCxnSpPr>
        <p:spPr>
          <a:xfrm>
            <a:off x="9546075" y="2950723"/>
            <a:ext cx="0" cy="317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CE589B1-63B5-40C3-916F-5A6171A43FC3}"/>
              </a:ext>
            </a:extLst>
          </p:cNvPr>
          <p:cNvCxnSpPr/>
          <p:nvPr/>
        </p:nvCxnSpPr>
        <p:spPr>
          <a:xfrm>
            <a:off x="10129736" y="3842423"/>
            <a:ext cx="49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1394D4-15DB-4BA9-B0AE-87107EEC8D1C}"/>
                  </a:ext>
                </a:extLst>
              </p:cNvPr>
              <p:cNvSpPr txBox="1"/>
              <p:nvPr/>
            </p:nvSpPr>
            <p:spPr>
              <a:xfrm>
                <a:off x="9484467" y="2887084"/>
                <a:ext cx="3997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1" name="TextBox 10">
                <a:extLst>
                  <a:ext uri="{FF2B5EF4-FFF2-40B4-BE49-F238E27FC236}">
                    <a16:creationId xmlns:a16="http://schemas.microsoft.com/office/drawing/2014/main" id="{D21394D4-15DB-4BA9-B0AE-87107EEC8D1C}"/>
                  </a:ext>
                </a:extLst>
              </p:cNvPr>
              <p:cNvSpPr txBox="1">
                <a:spLocks noRot="1" noChangeAspect="1" noMove="1" noResize="1" noEditPoints="1" noAdjustHandles="1" noChangeArrowheads="1" noChangeShapeType="1" noTextEdit="1"/>
              </p:cNvSpPr>
              <p:nvPr/>
            </p:nvSpPr>
            <p:spPr>
              <a:xfrm>
                <a:off x="9484467" y="2887084"/>
                <a:ext cx="399789" cy="369332"/>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3871085-E52F-442B-A64A-9E921A49189C}"/>
                  </a:ext>
                </a:extLst>
              </p:cNvPr>
              <p:cNvSpPr txBox="1"/>
              <p:nvPr/>
            </p:nvSpPr>
            <p:spPr>
              <a:xfrm>
                <a:off x="10156386" y="3815177"/>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oMath>
                  </m:oMathPara>
                </a14:m>
                <a:endParaRPr lang="en-US" dirty="0"/>
              </a:p>
            </p:txBody>
          </p:sp>
        </mc:Choice>
        <mc:Fallback xmlns="">
          <p:sp>
            <p:nvSpPr>
              <p:cNvPr id="12" name="TextBox 11">
                <a:extLst>
                  <a:ext uri="{FF2B5EF4-FFF2-40B4-BE49-F238E27FC236}">
                    <a16:creationId xmlns:a16="http://schemas.microsoft.com/office/drawing/2014/main" id="{43871085-E52F-442B-A64A-9E921A49189C}"/>
                  </a:ext>
                </a:extLst>
              </p:cNvPr>
              <p:cNvSpPr txBox="1">
                <a:spLocks noRot="1" noChangeAspect="1" noMove="1" noResize="1" noEditPoints="1" noAdjustHandles="1" noChangeArrowheads="1" noChangeShapeType="1" noTextEdit="1"/>
              </p:cNvSpPr>
              <p:nvPr/>
            </p:nvSpPr>
            <p:spPr>
              <a:xfrm>
                <a:off x="10156386" y="3815177"/>
                <a:ext cx="466218"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3029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0427-F369-4EE7-8F7B-13D19855CC08}"/>
              </a:ext>
            </a:extLst>
          </p:cNvPr>
          <p:cNvSpPr>
            <a:spLocks noGrp="1"/>
          </p:cNvSpPr>
          <p:nvPr>
            <p:ph type="title"/>
          </p:nvPr>
        </p:nvSpPr>
        <p:spPr/>
        <p:txBody>
          <a:bodyPr>
            <a:normAutofit/>
          </a:bodyPr>
          <a:lstStyle/>
          <a:p>
            <a:r>
              <a:rPr lang="en-US" dirty="0"/>
              <a:t>In brief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A7425-A0A5-420A-9432-D26578EC49DB}"/>
                  </a:ext>
                </a:extLst>
              </p:cNvPr>
              <p:cNvSpPr>
                <a:spLocks noGrp="1"/>
              </p:cNvSpPr>
              <p:nvPr>
                <p:ph idx="1"/>
              </p:nvPr>
            </p:nvSpPr>
            <p:spPr/>
            <p:txBody>
              <a:bodyPr>
                <a:normAutofit/>
              </a:bodyPr>
              <a:lstStyle/>
              <a:p>
                <a:r>
                  <a:rPr lang="en-US" dirty="0"/>
                  <a:t>Experiment verifiability leads to topologic and </a:t>
                </a:r>
                <a14:m>
                  <m:oMath xmlns:m="http://schemas.openxmlformats.org/officeDocument/2006/math">
                    <m:r>
                      <a:rPr lang="en-US" b="0" i="1" smtClean="0">
                        <a:latin typeface="Cambria Math" panose="02040503050406030204" pitchFamily="18" charset="0"/>
                      </a:rPr>
                      <m:t>𝜎</m:t>
                    </m:r>
                  </m:oMath>
                </a14:m>
                <a:r>
                  <a:rPr lang="en-US" dirty="0"/>
                  <a:t>-algebraic structures</a:t>
                </a:r>
              </a:p>
              <a:p>
                <a:pPr lvl="1"/>
                <a:r>
                  <a:rPr lang="en-US" dirty="0"/>
                  <a:t>Topologies and </a:t>
                </a:r>
                <a14:m>
                  <m:oMath xmlns:m="http://schemas.openxmlformats.org/officeDocument/2006/math">
                    <m:r>
                      <a:rPr lang="en-US" b="0" i="1" smtClean="0">
                        <a:latin typeface="Cambria Math" panose="02040503050406030204" pitchFamily="18" charset="0"/>
                      </a:rPr>
                      <m:t>𝜎</m:t>
                    </m:r>
                  </m:oMath>
                </a14:m>
                <a:r>
                  <a:rPr lang="en-US" dirty="0"/>
                  <a:t>-algebras are the foundations for geometry, measure theory (integration, probability, information theory)</a:t>
                </a:r>
              </a:p>
              <a:p>
                <a:r>
                  <a:rPr lang="en-US" dirty="0"/>
                  <a:t>Given a set of possible cases </a:t>
                </a:r>
                <a14:m>
                  <m:oMath xmlns:m="http://schemas.openxmlformats.org/officeDocument/2006/math">
                    <m:r>
                      <a:rPr lang="en-US" b="0" i="1" smtClean="0">
                        <a:latin typeface="Cambria Math" panose="02040503050406030204" pitchFamily="18" charset="0"/>
                      </a:rPr>
                      <m:t>𝑋</m:t>
                    </m:r>
                  </m:oMath>
                </a14:m>
                <a:r>
                  <a:rPr lang="en-US" dirty="0"/>
                  <a:t>, topologies and </a:t>
                </a:r>
                <a14:m>
                  <m:oMath xmlns:m="http://schemas.openxmlformats.org/officeDocument/2006/math">
                    <m:r>
                      <a:rPr lang="en-US" b="0" i="1" smtClean="0">
                        <a:latin typeface="Cambria Math" panose="02040503050406030204" pitchFamily="18" charset="0"/>
                      </a:rPr>
                      <m:t>𝜎</m:t>
                    </m:r>
                  </m:oMath>
                </a14:m>
                <a:r>
                  <a:rPr lang="en-US" dirty="0"/>
                  <a:t>-algebras are collections of subsets of </a:t>
                </a:r>
                <a14:m>
                  <m:oMath xmlns:m="http://schemas.openxmlformats.org/officeDocument/2006/math">
                    <m:r>
                      <a:rPr lang="en-US" b="0" i="1" smtClean="0">
                        <a:latin typeface="Cambria Math" panose="02040503050406030204" pitchFamily="18" charset="0"/>
                      </a:rPr>
                      <m:t>𝑋</m:t>
                    </m:r>
                  </m:oMath>
                </a14:m>
                <a:r>
                  <a:rPr lang="en-US" dirty="0"/>
                  <a:t>; each subset </a:t>
                </a:r>
                <a14:m>
                  <m:oMath xmlns:m="http://schemas.openxmlformats.org/officeDocument/2006/math">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𝑋</m:t>
                    </m:r>
                  </m:oMath>
                </a14:m>
                <a:r>
                  <a:rPr lang="en-US" dirty="0"/>
                  <a:t> corresponds to a statement “</a:t>
                </a:r>
                <a14:m>
                  <m:oMath xmlns:m="http://schemas.openxmlformats.org/officeDocument/2006/math">
                    <m:r>
                      <a:rPr lang="en-US" b="0" i="1" smtClean="0">
                        <a:latin typeface="Cambria Math" panose="02040503050406030204" pitchFamily="18" charset="0"/>
                      </a:rPr>
                      <m:t>𝑥</m:t>
                    </m:r>
                  </m:oMath>
                </a14:m>
                <a:r>
                  <a:rPr lang="en-US" dirty="0"/>
                  <a:t> is in </a:t>
                </a:r>
                <a14:m>
                  <m:oMath xmlns:m="http://schemas.openxmlformats.org/officeDocument/2006/math">
                    <m:r>
                      <a:rPr lang="en-US" b="0" i="1" smtClean="0">
                        <a:latin typeface="Cambria Math" panose="02040503050406030204" pitchFamily="18" charset="0"/>
                      </a:rPr>
                      <m:t>𝑈</m:t>
                    </m:r>
                  </m:oMath>
                </a14:m>
                <a:r>
                  <a:rPr lang="en-US" dirty="0"/>
                  <a:t>”</a:t>
                </a:r>
              </a:p>
              <a:p>
                <a:pPr lvl="1"/>
                <a:r>
                  <a:rPr lang="en-US" dirty="0"/>
                  <a:t>“The mass of the photon is less than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−13</m:t>
                        </m:r>
                      </m:sup>
                    </m:sSup>
                  </m:oMath>
                </a14:m>
                <a:r>
                  <a:rPr lang="en-US" dirty="0"/>
                  <a:t> eV”</a:t>
                </a:r>
              </a:p>
              <a:p>
                <a:pPr lvl="1"/>
                <a:r>
                  <a:rPr lang="en-US" dirty="0"/>
                  <a:t>“The height of the mercury column is between 24 and 25 millimeters”</a:t>
                </a:r>
              </a:p>
              <a:p>
                <a:r>
                  <a:rPr lang="en-US" dirty="0"/>
                  <a:t>The topology will include all statements that are experimentally verifiable</a:t>
                </a:r>
              </a:p>
              <a:p>
                <a:pPr lvl="1"/>
                <a:r>
                  <a:rPr lang="en-US" dirty="0"/>
                  <a:t>Experimentally verifiable means that there exists an experimental test that will terminate successfully in finite time if and only if the statement is true</a:t>
                </a:r>
              </a:p>
              <a:p>
                <a:r>
                  <a:rPr lang="en-US" dirty="0"/>
                  <a:t>The </a:t>
                </a:r>
                <a14:m>
                  <m:oMath xmlns:m="http://schemas.openxmlformats.org/officeDocument/2006/math">
                    <m:r>
                      <a:rPr lang="en-US" b="0" i="1" smtClean="0">
                        <a:latin typeface="Cambria Math" panose="02040503050406030204" pitchFamily="18" charset="0"/>
                      </a:rPr>
                      <m:t>𝜎</m:t>
                    </m:r>
                  </m:oMath>
                </a14:m>
                <a:r>
                  <a:rPr lang="en-US" dirty="0"/>
                  <a:t>-algebra corresponds to all statements that are associated with an experimental test, regardless of its termination</a:t>
                </a:r>
              </a:p>
              <a:p>
                <a:endParaRPr lang="en-US" dirty="0"/>
              </a:p>
            </p:txBody>
          </p:sp>
        </mc:Choice>
        <mc:Fallback xmlns="">
          <p:sp>
            <p:nvSpPr>
              <p:cNvPr id="3" name="Content Placeholder 2">
                <a:extLst>
                  <a:ext uri="{FF2B5EF4-FFF2-40B4-BE49-F238E27FC236}">
                    <a16:creationId xmlns:a16="http://schemas.microsoft.com/office/drawing/2014/main" id="{433A7425-A0A5-420A-9432-D26578EC49DB}"/>
                  </a:ext>
                </a:extLst>
              </p:cNvPr>
              <p:cNvSpPr>
                <a:spLocks noGrp="1" noRot="1" noChangeAspect="1" noMove="1" noResize="1" noEditPoints="1" noAdjustHandles="1" noChangeArrowheads="1" noChangeShapeType="1" noTextEdit="1"/>
              </p:cNvSpPr>
              <p:nvPr>
                <p:ph idx="1"/>
              </p:nvPr>
            </p:nvSpPr>
            <p:spPr>
              <a:blipFill>
                <a:blip r:embed="rId2"/>
                <a:stretch>
                  <a:fillRect l="-916" t="-1871" r="-127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8082588-A36A-4865-979F-3897099C5118}"/>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C5300C9D-DB7C-4070-BBFC-877C016211FC}"/>
              </a:ext>
            </a:extLst>
          </p:cNvPr>
          <p:cNvSpPr>
            <a:spLocks noGrp="1"/>
          </p:cNvSpPr>
          <p:nvPr>
            <p:ph type="sldNum" sz="quarter" idx="13"/>
          </p:nvPr>
        </p:nvSpPr>
        <p:spPr/>
        <p:txBody>
          <a:bodyPr/>
          <a:lstStyle/>
          <a:p>
            <a:fld id="{F47845EA-7733-40EE-B074-20032348B727}" type="slidenum">
              <a:rPr lang="en-US" smtClean="0"/>
              <a:t>12</a:t>
            </a:fld>
            <a:endParaRPr lang="en-US"/>
          </a:p>
        </p:txBody>
      </p:sp>
    </p:spTree>
    <p:extLst>
      <p:ext uri="{BB962C8B-B14F-4D97-AF65-F5344CB8AC3E}">
        <p14:creationId xmlns:p14="http://schemas.microsoft.com/office/powerpoint/2010/main" val="31708224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C80A-8F8F-4EBE-BA68-9B43DC4FDA8B}"/>
              </a:ext>
            </a:extLst>
          </p:cNvPr>
          <p:cNvSpPr>
            <a:spLocks noGrp="1"/>
          </p:cNvSpPr>
          <p:nvPr>
            <p:ph type="title"/>
          </p:nvPr>
        </p:nvSpPr>
        <p:spPr/>
        <p:txBody>
          <a:bodyPr/>
          <a:lstStyle/>
          <a:p>
            <a:r>
              <a:rPr lang="en-US" dirty="0"/>
              <a:t>Second law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1CAD9C-E19B-4E85-81E7-8BFCAAA69EF4}"/>
                  </a:ext>
                </a:extLst>
              </p:cNvPr>
              <p:cNvSpPr>
                <a:spLocks noGrp="1"/>
              </p:cNvSpPr>
              <p:nvPr>
                <p:ph idx="1"/>
              </p:nvPr>
            </p:nvSpPr>
            <p:spPr>
              <a:xfrm>
                <a:off x="838200" y="1825625"/>
                <a:ext cx="7721178" cy="4581660"/>
              </a:xfrm>
            </p:spPr>
            <p:txBody>
              <a:bodyPr>
                <a:normAutofit/>
              </a:bodyPr>
              <a:lstStyle/>
              <a:p>
                <a:r>
                  <a:rPr lang="en-US" dirty="0"/>
                  <a:t>Since entropy is extensive (i.e. additive under system composition) let </a:t>
                </a:r>
                <a14:m>
                  <m:oMath xmlns:m="http://schemas.openxmlformats.org/officeDocument/2006/math">
                    <m:r>
                      <a:rPr lang="en-US" b="0" i="1" smtClean="0">
                        <a:latin typeface="Cambria Math" panose="02040503050406030204" pitchFamily="18" charset="0"/>
                      </a:rPr>
                      <m:t>𝑆</m:t>
                    </m:r>
                  </m:oMath>
                </a14:m>
                <a:r>
                  <a:rPr lang="en-US" dirty="0"/>
                  <a:t> be the total entropy. Since the process is deterministic, the entropy cannot decrease. We have:</a:t>
                </a:r>
              </a:p>
              <a:p>
                <a:pPr lvl="1"/>
                <a14:m>
                  <m:oMath xmlns:m="http://schemas.openxmlformats.org/officeDocument/2006/math">
                    <m:r>
                      <a:rPr lang="en-US" i="1">
                        <a:latin typeface="Cambria Math" panose="02040503050406030204" pitchFamily="18" charset="0"/>
                      </a:rPr>
                      <m:t>0≤</m:t>
                    </m:r>
                    <m:r>
                      <m:rPr>
                        <m:sty m:val="p"/>
                      </m:rPr>
                      <a:rPr lang="en-US">
                        <a:latin typeface="Cambria Math" panose="02040503050406030204" pitchFamily="18" charset="0"/>
                      </a:rPr>
                      <m:t>Δ</m:t>
                    </m:r>
                    <m:r>
                      <a:rPr lang="en-US" i="1">
                        <a:latin typeface="Cambria Math" panose="02040503050406030204" pitchFamily="18" charset="0"/>
                      </a:rPr>
                      <m:t>𝑆</m:t>
                    </m:r>
                    <m:r>
                      <a:rPr lang="en-US" i="1">
                        <a:latin typeface="Cambria Math" panose="02040503050406030204" pitchFamily="18" charset="0"/>
                      </a:rPr>
                      <m:t>=</m:t>
                    </m:r>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𝐴</m:t>
                        </m:r>
                      </m:sub>
                    </m:sSub>
                    <m:r>
                      <a:rPr lang="en-US" i="1">
                        <a:latin typeface="Cambria Math" panose="02040503050406030204" pitchFamily="18" charset="0"/>
                      </a:rPr>
                      <m:t>+</m:t>
                    </m:r>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m:rPr>
                            <m:sty m:val="p"/>
                          </m:rPr>
                          <a:rPr lang="en-US">
                            <a:latin typeface="Cambria Math" panose="02040503050406030204" pitchFamily="18" charset="0"/>
                          </a:rPr>
                          <m:t>R</m:t>
                        </m:r>
                      </m:sub>
                    </m:sSub>
                    <m:r>
                      <a:rPr lang="en-US">
                        <a:latin typeface="Cambria Math" panose="02040503050406030204" pitchFamily="18" charset="0"/>
                      </a:rPr>
                      <m:t>+</m:t>
                    </m:r>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m:rPr>
                            <m:sty m:val="p"/>
                          </m:rPr>
                          <a:rPr lang="en-US" b="0" i="0" smtClean="0">
                            <a:latin typeface="Cambria Math" panose="02040503050406030204" pitchFamily="18" charset="0"/>
                          </a:rPr>
                          <m:t>M</m:t>
                        </m:r>
                      </m:sub>
                    </m:sSub>
                    <m:r>
                      <a:rPr lang="en-US">
                        <a:latin typeface="Cambria Math" panose="02040503050406030204" pitchFamily="18" charset="0"/>
                      </a:rPr>
                      <m:t>=</m:t>
                    </m:r>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𝑅</m:t>
                        </m:r>
                      </m:sub>
                    </m:sSub>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𝑅</m:t>
                        </m:r>
                      </m:sub>
                    </m:sSub>
                    <m:r>
                      <a:rPr lang="en-US" i="1">
                        <a:latin typeface="Cambria Math" panose="02040503050406030204" pitchFamily="18" charset="0"/>
                      </a:rPr>
                      <m:t>+0=</m:t>
                    </m:r>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𝐴</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𝑄</m:t>
                        </m:r>
                      </m:num>
                      <m:den>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𝑅</m:t>
                            </m:r>
                          </m:sub>
                        </m:sSub>
                      </m:den>
                    </m:f>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m:t>
                        </m:r>
                      </m:sub>
                    </m:sSub>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𝐴</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𝑄</m:t>
                        </m:r>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𝑅</m:t>
                            </m:r>
                          </m:sub>
                        </m:sSub>
                      </m:den>
                    </m:f>
                  </m:oMath>
                </a14:m>
                <a:endParaRPr lang="en-US" dirty="0"/>
              </a:p>
              <a:p>
                <a:r>
                  <a:rPr lang="en-US" dirty="0"/>
                  <a:t>The entropy we defined in our initial discussion is actually closely related to the thermodynamic entropy</a:t>
                </a:r>
              </a:p>
            </p:txBody>
          </p:sp>
        </mc:Choice>
        <mc:Fallback xmlns="">
          <p:sp>
            <p:nvSpPr>
              <p:cNvPr id="3" name="Content Placeholder 2">
                <a:extLst>
                  <a:ext uri="{FF2B5EF4-FFF2-40B4-BE49-F238E27FC236}">
                    <a16:creationId xmlns:a16="http://schemas.microsoft.com/office/drawing/2014/main" id="{E11CAD9C-E19B-4E85-81E7-8BFCAAA69EF4}"/>
                  </a:ext>
                </a:extLst>
              </p:cNvPr>
              <p:cNvSpPr>
                <a:spLocks noGrp="1" noRot="1" noChangeAspect="1" noMove="1" noResize="1" noEditPoints="1" noAdjustHandles="1" noChangeArrowheads="1" noChangeShapeType="1" noTextEdit="1"/>
              </p:cNvSpPr>
              <p:nvPr>
                <p:ph idx="1"/>
              </p:nvPr>
            </p:nvSpPr>
            <p:spPr>
              <a:xfrm>
                <a:off x="838200" y="1825625"/>
                <a:ext cx="7721178" cy="4581660"/>
              </a:xfrm>
              <a:blipFill>
                <a:blip r:embed="rId2"/>
                <a:stretch>
                  <a:fillRect l="-1422" t="-2128" r="-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4F542E6F-2288-4D89-A107-08991BDDEF62}"/>
                  </a:ext>
                </a:extLst>
              </p:cNvPr>
              <p:cNvSpPr/>
              <p:nvPr/>
            </p:nvSpPr>
            <p:spPr>
              <a:xfrm>
                <a:off x="9043480" y="3339829"/>
                <a:ext cx="1005191" cy="1005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oMath>
                  </m:oMathPara>
                </a14:m>
                <a:endParaRPr lang="en-US" dirty="0"/>
              </a:p>
            </p:txBody>
          </p:sp>
        </mc:Choice>
        <mc:Fallback xmlns="">
          <p:sp>
            <p:nvSpPr>
              <p:cNvPr id="4" name="Oval 3">
                <a:extLst>
                  <a:ext uri="{FF2B5EF4-FFF2-40B4-BE49-F238E27FC236}">
                    <a16:creationId xmlns:a16="http://schemas.microsoft.com/office/drawing/2014/main" id="{4F542E6F-2288-4D89-A107-08991BDDEF62}"/>
                  </a:ext>
                </a:extLst>
              </p:cNvPr>
              <p:cNvSpPr>
                <a:spLocks noRot="1" noChangeAspect="1" noMove="1" noResize="1" noEditPoints="1" noAdjustHandles="1" noChangeArrowheads="1" noChangeShapeType="1" noTextEdit="1"/>
              </p:cNvSpPr>
              <p:nvPr/>
            </p:nvSpPr>
            <p:spPr>
              <a:xfrm>
                <a:off x="9043480" y="3339829"/>
                <a:ext cx="1005191" cy="1005191"/>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8BF316A-0775-4B41-A920-254AFD58F9A9}"/>
                  </a:ext>
                </a:extLst>
              </p:cNvPr>
              <p:cNvSpPr/>
              <p:nvPr/>
            </p:nvSpPr>
            <p:spPr>
              <a:xfrm>
                <a:off x="8897564" y="2172358"/>
                <a:ext cx="1297021"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oMath>
                  </m:oMathPara>
                </a14:m>
                <a:endParaRPr lang="en-US" dirty="0"/>
              </a:p>
            </p:txBody>
          </p:sp>
        </mc:Choice>
        <mc:Fallback xmlns="">
          <p:sp>
            <p:nvSpPr>
              <p:cNvPr id="5" name="Rectangle 4">
                <a:extLst>
                  <a:ext uri="{FF2B5EF4-FFF2-40B4-BE49-F238E27FC236}">
                    <a16:creationId xmlns:a16="http://schemas.microsoft.com/office/drawing/2014/main" id="{88BF316A-0775-4B41-A920-254AFD58F9A9}"/>
                  </a:ext>
                </a:extLst>
              </p:cNvPr>
              <p:cNvSpPr>
                <a:spLocks noRot="1" noChangeAspect="1" noMove="1" noResize="1" noEditPoints="1" noAdjustHandles="1" noChangeArrowheads="1" noChangeShapeType="1" noTextEdit="1"/>
              </p:cNvSpPr>
              <p:nvPr/>
            </p:nvSpPr>
            <p:spPr>
              <a:xfrm>
                <a:off x="8897564" y="2172358"/>
                <a:ext cx="1297021" cy="6858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amond 5">
                <a:extLst>
                  <a:ext uri="{FF2B5EF4-FFF2-40B4-BE49-F238E27FC236}">
                    <a16:creationId xmlns:a16="http://schemas.microsoft.com/office/drawing/2014/main" id="{DAA147D8-82E1-4E9D-A442-7A0A889C778F}"/>
                  </a:ext>
                </a:extLst>
              </p:cNvPr>
              <p:cNvSpPr/>
              <p:nvPr/>
            </p:nvSpPr>
            <p:spPr>
              <a:xfrm>
                <a:off x="10719880" y="3474073"/>
                <a:ext cx="1005191" cy="73670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oMath>
                  </m:oMathPara>
                </a14:m>
                <a:endParaRPr lang="en-US" dirty="0"/>
              </a:p>
            </p:txBody>
          </p:sp>
        </mc:Choice>
        <mc:Fallback xmlns="">
          <p:sp>
            <p:nvSpPr>
              <p:cNvPr id="6" name="Diamond 5">
                <a:extLst>
                  <a:ext uri="{FF2B5EF4-FFF2-40B4-BE49-F238E27FC236}">
                    <a16:creationId xmlns:a16="http://schemas.microsoft.com/office/drawing/2014/main" id="{DAA147D8-82E1-4E9D-A442-7A0A889C778F}"/>
                  </a:ext>
                </a:extLst>
              </p:cNvPr>
              <p:cNvSpPr>
                <a:spLocks noRot="1" noChangeAspect="1" noMove="1" noResize="1" noEditPoints="1" noAdjustHandles="1" noChangeArrowheads="1" noChangeShapeType="1" noTextEdit="1"/>
              </p:cNvSpPr>
              <p:nvPr/>
            </p:nvSpPr>
            <p:spPr>
              <a:xfrm>
                <a:off x="10719880" y="3474073"/>
                <a:ext cx="1005191" cy="736701"/>
              </a:xfrm>
              <a:prstGeom prst="diamond">
                <a:avLst/>
              </a:prstGeom>
              <a:blipFill>
                <a:blip r:embed="rId5"/>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0247157F-1DDE-49B5-B62C-2B660178564A}"/>
              </a:ext>
            </a:extLst>
          </p:cNvPr>
          <p:cNvCxnSpPr/>
          <p:nvPr/>
        </p:nvCxnSpPr>
        <p:spPr>
          <a:xfrm>
            <a:off x="9546075" y="2950723"/>
            <a:ext cx="0" cy="317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CE589B1-63B5-40C3-916F-5A6171A43FC3}"/>
              </a:ext>
            </a:extLst>
          </p:cNvPr>
          <p:cNvCxnSpPr/>
          <p:nvPr/>
        </p:nvCxnSpPr>
        <p:spPr>
          <a:xfrm>
            <a:off x="10129736" y="3842423"/>
            <a:ext cx="492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1394D4-15DB-4BA9-B0AE-87107EEC8D1C}"/>
                  </a:ext>
                </a:extLst>
              </p:cNvPr>
              <p:cNvSpPr txBox="1"/>
              <p:nvPr/>
            </p:nvSpPr>
            <p:spPr>
              <a:xfrm>
                <a:off x="9484467" y="2887084"/>
                <a:ext cx="3997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oMath>
                  </m:oMathPara>
                </a14:m>
                <a:endParaRPr lang="en-US" dirty="0"/>
              </a:p>
            </p:txBody>
          </p:sp>
        </mc:Choice>
        <mc:Fallback xmlns="">
          <p:sp>
            <p:nvSpPr>
              <p:cNvPr id="11" name="TextBox 10">
                <a:extLst>
                  <a:ext uri="{FF2B5EF4-FFF2-40B4-BE49-F238E27FC236}">
                    <a16:creationId xmlns:a16="http://schemas.microsoft.com/office/drawing/2014/main" id="{D21394D4-15DB-4BA9-B0AE-87107EEC8D1C}"/>
                  </a:ext>
                </a:extLst>
              </p:cNvPr>
              <p:cNvSpPr txBox="1">
                <a:spLocks noRot="1" noChangeAspect="1" noMove="1" noResize="1" noEditPoints="1" noAdjustHandles="1" noChangeArrowheads="1" noChangeShapeType="1" noTextEdit="1"/>
              </p:cNvSpPr>
              <p:nvPr/>
            </p:nvSpPr>
            <p:spPr>
              <a:xfrm>
                <a:off x="9484467" y="2887084"/>
                <a:ext cx="399789" cy="369332"/>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3871085-E52F-442B-A64A-9E921A49189C}"/>
                  </a:ext>
                </a:extLst>
              </p:cNvPr>
              <p:cNvSpPr txBox="1"/>
              <p:nvPr/>
            </p:nvSpPr>
            <p:spPr>
              <a:xfrm>
                <a:off x="10156386" y="3815177"/>
                <a:ext cx="4662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oMath>
                  </m:oMathPara>
                </a14:m>
                <a:endParaRPr lang="en-US" dirty="0"/>
              </a:p>
            </p:txBody>
          </p:sp>
        </mc:Choice>
        <mc:Fallback xmlns="">
          <p:sp>
            <p:nvSpPr>
              <p:cNvPr id="12" name="TextBox 11">
                <a:extLst>
                  <a:ext uri="{FF2B5EF4-FFF2-40B4-BE49-F238E27FC236}">
                    <a16:creationId xmlns:a16="http://schemas.microsoft.com/office/drawing/2014/main" id="{43871085-E52F-442B-A64A-9E921A49189C}"/>
                  </a:ext>
                </a:extLst>
              </p:cNvPr>
              <p:cNvSpPr txBox="1">
                <a:spLocks noRot="1" noChangeAspect="1" noMove="1" noResize="1" noEditPoints="1" noAdjustHandles="1" noChangeArrowheads="1" noChangeShapeType="1" noTextEdit="1"/>
              </p:cNvSpPr>
              <p:nvPr/>
            </p:nvSpPr>
            <p:spPr>
              <a:xfrm>
                <a:off x="10156386" y="3815177"/>
                <a:ext cx="466218"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816679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D335BB-3D88-44C8-9D89-EBEA1F4522F0}"/>
              </a:ext>
            </a:extLst>
          </p:cNvPr>
          <p:cNvSpPr txBox="1"/>
          <p:nvPr/>
        </p:nvSpPr>
        <p:spPr>
          <a:xfrm>
            <a:off x="373607" y="382657"/>
            <a:ext cx="8183539" cy="523220"/>
          </a:xfrm>
          <a:prstGeom prst="rect">
            <a:avLst/>
          </a:prstGeom>
          <a:noFill/>
        </p:spPr>
        <p:txBody>
          <a:bodyPr wrap="square">
            <a:spAutoFit/>
          </a:bodyPr>
          <a:lstStyle/>
          <a:p>
            <a:r>
              <a:rPr lang="en-US" sz="2800" b="0" dirty="0"/>
              <a:t>Recall the definition of state entropy</a:t>
            </a:r>
            <a:endParaRPr lang="en-US" sz="2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451417-B5ED-46AF-B36D-84FCF43D98FF}"/>
                  </a:ext>
                </a:extLst>
              </p:cNvPr>
              <p:cNvSpPr txBox="1"/>
              <p:nvPr/>
            </p:nvSpPr>
            <p:spPr>
              <a:xfrm>
                <a:off x="5184160" y="1190339"/>
                <a:ext cx="2833901" cy="646331"/>
              </a:xfrm>
              <a:prstGeom prst="rect">
                <a:avLst/>
              </a:prstGeom>
              <a:noFill/>
            </p:spPr>
            <p:txBody>
              <a:bodyPr wrap="square">
                <a:spAutoFit/>
              </a:bodyPr>
              <a:lstStyle/>
              <a:p>
                <a14:m>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log</m:t>
                        </m:r>
                      </m:fName>
                      <m:e>
                        <m:r>
                          <a:rPr lang="en-US" sz="3600" b="0" i="1" smtClean="0">
                            <a:latin typeface="Cambria Math" panose="02040503050406030204" pitchFamily="18" charset="0"/>
                          </a:rPr>
                          <m:t>𝜇</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e>
                    </m:func>
                  </m:oMath>
                </a14:m>
                <a:r>
                  <a:rPr lang="en-US" sz="3600" dirty="0"/>
                  <a:t> </a:t>
                </a:r>
              </a:p>
            </p:txBody>
          </p:sp>
        </mc:Choice>
        <mc:Fallback xmlns="">
          <p:sp>
            <p:nvSpPr>
              <p:cNvPr id="5" name="TextBox 4">
                <a:extLst>
                  <a:ext uri="{FF2B5EF4-FFF2-40B4-BE49-F238E27FC236}">
                    <a16:creationId xmlns:a16="http://schemas.microsoft.com/office/drawing/2014/main" id="{F1451417-B5ED-46AF-B36D-84FCF43D98FF}"/>
                  </a:ext>
                </a:extLst>
              </p:cNvPr>
              <p:cNvSpPr txBox="1">
                <a:spLocks noRot="1" noChangeAspect="1" noMove="1" noResize="1" noEditPoints="1" noAdjustHandles="1" noChangeArrowheads="1" noChangeShapeType="1" noTextEdit="1"/>
              </p:cNvSpPr>
              <p:nvPr/>
            </p:nvSpPr>
            <p:spPr>
              <a:xfrm>
                <a:off x="5184160" y="1190339"/>
                <a:ext cx="2833901" cy="64633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FA7A802-D9A4-44FD-B817-51132EE5B3E8}"/>
              </a:ext>
            </a:extLst>
          </p:cNvPr>
          <p:cNvSpPr txBox="1"/>
          <p:nvPr/>
        </p:nvSpPr>
        <p:spPr>
          <a:xfrm>
            <a:off x="8334469" y="795462"/>
            <a:ext cx="2022733" cy="369332"/>
          </a:xfrm>
          <a:prstGeom prst="rect">
            <a:avLst/>
          </a:prstGeom>
          <a:noFill/>
        </p:spPr>
        <p:txBody>
          <a:bodyPr wrap="none" rtlCol="0">
            <a:spAutoFit/>
          </a:bodyPr>
          <a:lstStyle/>
          <a:p>
            <a:r>
              <a:rPr lang="en-US" dirty="0"/>
              <a:t>Count of evolutions</a:t>
            </a:r>
          </a:p>
        </p:txBody>
      </p:sp>
      <p:sp>
        <p:nvSpPr>
          <p:cNvPr id="7" name="Freeform: Shape 6">
            <a:extLst>
              <a:ext uri="{FF2B5EF4-FFF2-40B4-BE49-F238E27FC236}">
                <a16:creationId xmlns:a16="http://schemas.microsoft.com/office/drawing/2014/main" id="{CD67E8DD-05AC-49DD-8611-3B2D3D040334}"/>
              </a:ext>
            </a:extLst>
          </p:cNvPr>
          <p:cNvSpPr/>
          <p:nvPr/>
        </p:nvSpPr>
        <p:spPr>
          <a:xfrm>
            <a:off x="1095946" y="2345235"/>
            <a:ext cx="10242056" cy="789027"/>
          </a:xfrm>
          <a:custGeom>
            <a:avLst/>
            <a:gdLst>
              <a:gd name="connsiteX0" fmla="*/ 0 w 10538625"/>
              <a:gd name="connsiteY0" fmla="*/ 652264 h 915103"/>
              <a:gd name="connsiteX1" fmla="*/ 2177456 w 10538625"/>
              <a:gd name="connsiteY1" fmla="*/ 336500 h 915103"/>
              <a:gd name="connsiteX2" fmla="*/ 5282469 w 10538625"/>
              <a:gd name="connsiteY2" fmla="*/ 14157 h 915103"/>
              <a:gd name="connsiteX3" fmla="*/ 8262492 w 10538625"/>
              <a:gd name="connsiteY3" fmla="*/ 829881 h 915103"/>
              <a:gd name="connsiteX4" fmla="*/ 10538625 w 10538625"/>
              <a:gd name="connsiteY4" fmla="*/ 849616 h 915103"/>
              <a:gd name="connsiteX0" fmla="*/ 0 w 10439949"/>
              <a:gd name="connsiteY0" fmla="*/ 791320 h 916012"/>
              <a:gd name="connsiteX1" fmla="*/ 2078780 w 10439949"/>
              <a:gd name="connsiteY1" fmla="*/ 337409 h 916012"/>
              <a:gd name="connsiteX2" fmla="*/ 5183793 w 10439949"/>
              <a:gd name="connsiteY2" fmla="*/ 15066 h 916012"/>
              <a:gd name="connsiteX3" fmla="*/ 8163816 w 10439949"/>
              <a:gd name="connsiteY3" fmla="*/ 830790 h 916012"/>
              <a:gd name="connsiteX4" fmla="*/ 10439949 w 10439949"/>
              <a:gd name="connsiteY4" fmla="*/ 850525 h 916012"/>
              <a:gd name="connsiteX0" fmla="*/ 0 w 10439949"/>
              <a:gd name="connsiteY0" fmla="*/ 791320 h 916012"/>
              <a:gd name="connsiteX1" fmla="*/ 2078780 w 10439949"/>
              <a:gd name="connsiteY1" fmla="*/ 337409 h 916012"/>
              <a:gd name="connsiteX2" fmla="*/ 5183793 w 10439949"/>
              <a:gd name="connsiteY2" fmla="*/ 15066 h 916012"/>
              <a:gd name="connsiteX3" fmla="*/ 8163816 w 10439949"/>
              <a:gd name="connsiteY3" fmla="*/ 830790 h 916012"/>
              <a:gd name="connsiteX4" fmla="*/ 10439949 w 10439949"/>
              <a:gd name="connsiteY4" fmla="*/ 850525 h 916012"/>
              <a:gd name="connsiteX0" fmla="*/ 0 w 10317119"/>
              <a:gd name="connsiteY0" fmla="*/ 791320 h 858475"/>
              <a:gd name="connsiteX1" fmla="*/ 2078780 w 10317119"/>
              <a:gd name="connsiteY1" fmla="*/ 337409 h 858475"/>
              <a:gd name="connsiteX2" fmla="*/ 5183793 w 10317119"/>
              <a:gd name="connsiteY2" fmla="*/ 15066 h 858475"/>
              <a:gd name="connsiteX3" fmla="*/ 8163816 w 10317119"/>
              <a:gd name="connsiteY3" fmla="*/ 830790 h 858475"/>
              <a:gd name="connsiteX4" fmla="*/ 10317119 w 10317119"/>
              <a:gd name="connsiteY4" fmla="*/ 482036 h 858475"/>
              <a:gd name="connsiteX0" fmla="*/ 0 w 10317119"/>
              <a:gd name="connsiteY0" fmla="*/ 779174 h 779174"/>
              <a:gd name="connsiteX1" fmla="*/ 2078780 w 10317119"/>
              <a:gd name="connsiteY1" fmla="*/ 325263 h 779174"/>
              <a:gd name="connsiteX2" fmla="*/ 5183793 w 10317119"/>
              <a:gd name="connsiteY2" fmla="*/ 2920 h 779174"/>
              <a:gd name="connsiteX3" fmla="*/ 8109225 w 10317119"/>
              <a:gd name="connsiteY3" fmla="*/ 511569 h 779174"/>
              <a:gd name="connsiteX4" fmla="*/ 10317119 w 10317119"/>
              <a:gd name="connsiteY4" fmla="*/ 469890 h 779174"/>
              <a:gd name="connsiteX0" fmla="*/ 0 w 10317119"/>
              <a:gd name="connsiteY0" fmla="*/ 778105 h 778105"/>
              <a:gd name="connsiteX1" fmla="*/ 2078780 w 10317119"/>
              <a:gd name="connsiteY1" fmla="*/ 324194 h 778105"/>
              <a:gd name="connsiteX2" fmla="*/ 5183793 w 10317119"/>
              <a:gd name="connsiteY2" fmla="*/ 1851 h 778105"/>
              <a:gd name="connsiteX3" fmla="*/ 10317119 w 10317119"/>
              <a:gd name="connsiteY3" fmla="*/ 468821 h 778105"/>
              <a:gd name="connsiteX0" fmla="*/ 0 w 10242056"/>
              <a:gd name="connsiteY0" fmla="*/ 809101 h 809101"/>
              <a:gd name="connsiteX1" fmla="*/ 2078780 w 10242056"/>
              <a:gd name="connsiteY1" fmla="*/ 355190 h 809101"/>
              <a:gd name="connsiteX2" fmla="*/ 5183793 w 10242056"/>
              <a:gd name="connsiteY2" fmla="*/ 32847 h 809101"/>
              <a:gd name="connsiteX3" fmla="*/ 10242056 w 10242056"/>
              <a:gd name="connsiteY3" fmla="*/ 76736 h 809101"/>
              <a:gd name="connsiteX0" fmla="*/ 0 w 10242056"/>
              <a:gd name="connsiteY0" fmla="*/ 789027 h 789027"/>
              <a:gd name="connsiteX1" fmla="*/ 2078780 w 10242056"/>
              <a:gd name="connsiteY1" fmla="*/ 335116 h 789027"/>
              <a:gd name="connsiteX2" fmla="*/ 5183793 w 10242056"/>
              <a:gd name="connsiteY2" fmla="*/ 12773 h 789027"/>
              <a:gd name="connsiteX3" fmla="*/ 10242056 w 10242056"/>
              <a:gd name="connsiteY3" fmla="*/ 56662 h 789027"/>
            </a:gdLst>
            <a:ahLst/>
            <a:cxnLst>
              <a:cxn ang="0">
                <a:pos x="connsiteX0" y="connsiteY0"/>
              </a:cxn>
              <a:cxn ang="0">
                <a:pos x="connsiteX1" y="connsiteY1"/>
              </a:cxn>
              <a:cxn ang="0">
                <a:pos x="connsiteX2" y="connsiteY2"/>
              </a:cxn>
              <a:cxn ang="0">
                <a:pos x="connsiteX3" y="connsiteY3"/>
              </a:cxn>
            </a:cxnLst>
            <a:rect l="l" t="t" r="r" b="b"/>
            <a:pathLst>
              <a:path w="10242056" h="789027">
                <a:moveTo>
                  <a:pt x="0" y="789027"/>
                </a:moveTo>
                <a:cubicBezTo>
                  <a:pt x="694571" y="789574"/>
                  <a:pt x="1214815" y="464492"/>
                  <a:pt x="2078780" y="335116"/>
                </a:cubicBezTo>
                <a:cubicBezTo>
                  <a:pt x="2942746" y="205740"/>
                  <a:pt x="3823247" y="59182"/>
                  <a:pt x="5183793" y="12773"/>
                </a:cubicBezTo>
                <a:cubicBezTo>
                  <a:pt x="6544339" y="-33636"/>
                  <a:pt x="9179437" y="61736"/>
                  <a:pt x="10242056" y="5666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867B136-EE6B-46D3-86D6-F27DAE8D0504}"/>
              </a:ext>
            </a:extLst>
          </p:cNvPr>
          <p:cNvSpPr/>
          <p:nvPr/>
        </p:nvSpPr>
        <p:spPr>
          <a:xfrm>
            <a:off x="1187951" y="2330216"/>
            <a:ext cx="10161783" cy="363504"/>
          </a:xfrm>
          <a:custGeom>
            <a:avLst/>
            <a:gdLst>
              <a:gd name="connsiteX0" fmla="*/ 0 w 10222860"/>
              <a:gd name="connsiteY0" fmla="*/ 362180 h 469745"/>
              <a:gd name="connsiteX1" fmla="*/ 1986682 w 10222860"/>
              <a:gd name="connsiteY1" fmla="*/ 335867 h 469745"/>
              <a:gd name="connsiteX2" fmla="*/ 5098273 w 10222860"/>
              <a:gd name="connsiteY2" fmla="*/ 368 h 469745"/>
              <a:gd name="connsiteX3" fmla="*/ 8308541 w 10222860"/>
              <a:gd name="connsiteY3" fmla="*/ 408229 h 469745"/>
              <a:gd name="connsiteX4" fmla="*/ 10222860 w 10222860"/>
              <a:gd name="connsiteY4" fmla="*/ 460857 h 469745"/>
              <a:gd name="connsiteX0" fmla="*/ 0 w 10216375"/>
              <a:gd name="connsiteY0" fmla="*/ 277859 h 469730"/>
              <a:gd name="connsiteX1" fmla="*/ 1980197 w 10216375"/>
              <a:gd name="connsiteY1" fmla="*/ 335852 h 469730"/>
              <a:gd name="connsiteX2" fmla="*/ 5091788 w 10216375"/>
              <a:gd name="connsiteY2" fmla="*/ 353 h 469730"/>
              <a:gd name="connsiteX3" fmla="*/ 8302056 w 10216375"/>
              <a:gd name="connsiteY3" fmla="*/ 408214 h 469730"/>
              <a:gd name="connsiteX4" fmla="*/ 10216375 w 10216375"/>
              <a:gd name="connsiteY4" fmla="*/ 460842 h 469730"/>
              <a:gd name="connsiteX0" fmla="*/ 0 w 10216375"/>
              <a:gd name="connsiteY0" fmla="*/ 289441 h 472783"/>
              <a:gd name="connsiteX1" fmla="*/ 1980197 w 10216375"/>
              <a:gd name="connsiteY1" fmla="*/ 347434 h 472783"/>
              <a:gd name="connsiteX2" fmla="*/ 5091788 w 10216375"/>
              <a:gd name="connsiteY2" fmla="*/ 11935 h 472783"/>
              <a:gd name="connsiteX3" fmla="*/ 8377119 w 10216375"/>
              <a:gd name="connsiteY3" fmla="*/ 112722 h 472783"/>
              <a:gd name="connsiteX4" fmla="*/ 10216375 w 10216375"/>
              <a:gd name="connsiteY4" fmla="*/ 472424 h 472783"/>
              <a:gd name="connsiteX0" fmla="*/ 0 w 10216375"/>
              <a:gd name="connsiteY0" fmla="*/ 277506 h 460848"/>
              <a:gd name="connsiteX1" fmla="*/ 1980197 w 10216375"/>
              <a:gd name="connsiteY1" fmla="*/ 335499 h 460848"/>
              <a:gd name="connsiteX2" fmla="*/ 5091788 w 10216375"/>
              <a:gd name="connsiteY2" fmla="*/ 0 h 460848"/>
              <a:gd name="connsiteX3" fmla="*/ 8377119 w 10216375"/>
              <a:gd name="connsiteY3" fmla="*/ 100787 h 460848"/>
              <a:gd name="connsiteX4" fmla="*/ 10216375 w 10216375"/>
              <a:gd name="connsiteY4" fmla="*/ 460489 h 460848"/>
              <a:gd name="connsiteX0" fmla="*/ 0 w 10216375"/>
              <a:gd name="connsiteY0" fmla="*/ 277506 h 460489"/>
              <a:gd name="connsiteX1" fmla="*/ 1980197 w 10216375"/>
              <a:gd name="connsiteY1" fmla="*/ 335499 h 460489"/>
              <a:gd name="connsiteX2" fmla="*/ 5091788 w 10216375"/>
              <a:gd name="connsiteY2" fmla="*/ 0 h 460489"/>
              <a:gd name="connsiteX3" fmla="*/ 10216375 w 10216375"/>
              <a:gd name="connsiteY3" fmla="*/ 460489 h 460489"/>
              <a:gd name="connsiteX0" fmla="*/ 0 w 10161783"/>
              <a:gd name="connsiteY0" fmla="*/ 292143 h 363504"/>
              <a:gd name="connsiteX1" fmla="*/ 1980197 w 10161783"/>
              <a:gd name="connsiteY1" fmla="*/ 350136 h 363504"/>
              <a:gd name="connsiteX2" fmla="*/ 5091788 w 10161783"/>
              <a:gd name="connsiteY2" fmla="*/ 14637 h 363504"/>
              <a:gd name="connsiteX3" fmla="*/ 10161783 w 10161783"/>
              <a:gd name="connsiteY3" fmla="*/ 65693 h 363504"/>
            </a:gdLst>
            <a:ahLst/>
            <a:cxnLst>
              <a:cxn ang="0">
                <a:pos x="connsiteX0" y="connsiteY0"/>
              </a:cxn>
              <a:cxn ang="0">
                <a:pos x="connsiteX1" y="connsiteY1"/>
              </a:cxn>
              <a:cxn ang="0">
                <a:pos x="connsiteX2" y="connsiteY2"/>
              </a:cxn>
              <a:cxn ang="0">
                <a:pos x="connsiteX3" y="connsiteY3"/>
              </a:cxn>
            </a:cxnLst>
            <a:rect l="l" t="t" r="r" b="b"/>
            <a:pathLst>
              <a:path w="10161783" h="363504">
                <a:moveTo>
                  <a:pt x="0" y="292143"/>
                </a:moveTo>
                <a:cubicBezTo>
                  <a:pt x="568485" y="309137"/>
                  <a:pt x="1131566" y="396387"/>
                  <a:pt x="1980197" y="350136"/>
                </a:cubicBezTo>
                <a:cubicBezTo>
                  <a:pt x="2828828" y="303885"/>
                  <a:pt x="3728190" y="62044"/>
                  <a:pt x="5091788" y="14637"/>
                </a:cubicBezTo>
                <a:cubicBezTo>
                  <a:pt x="6455386" y="-32770"/>
                  <a:pt x="8471785" y="48674"/>
                  <a:pt x="10161783" y="656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A1ABA09-AC64-4598-AF61-11FAD1C9BD93}"/>
              </a:ext>
            </a:extLst>
          </p:cNvPr>
          <p:cNvSpPr/>
          <p:nvPr/>
        </p:nvSpPr>
        <p:spPr>
          <a:xfrm>
            <a:off x="6154750" y="2231822"/>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8A81D3-E6D8-4479-913A-8C149C549E2E}"/>
                  </a:ext>
                </a:extLst>
              </p:cNvPr>
              <p:cNvSpPr txBox="1"/>
              <p:nvPr/>
            </p:nvSpPr>
            <p:spPr>
              <a:xfrm>
                <a:off x="5881878" y="1937404"/>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=3</m:t>
                      </m:r>
                    </m:oMath>
                  </m:oMathPara>
                </a14:m>
                <a:endParaRPr lang="en-US" sz="1600" dirty="0"/>
              </a:p>
            </p:txBody>
          </p:sp>
        </mc:Choice>
        <mc:Fallback xmlns="">
          <p:sp>
            <p:nvSpPr>
              <p:cNvPr id="10" name="TextBox 9">
                <a:extLst>
                  <a:ext uri="{FF2B5EF4-FFF2-40B4-BE49-F238E27FC236}">
                    <a16:creationId xmlns:a16="http://schemas.microsoft.com/office/drawing/2014/main" id="{D28A81D3-E6D8-4479-913A-8C149C549E2E}"/>
                  </a:ext>
                </a:extLst>
              </p:cNvPr>
              <p:cNvSpPr txBox="1">
                <a:spLocks noRot="1" noChangeAspect="1" noMove="1" noResize="1" noEditPoints="1" noAdjustHandles="1" noChangeArrowheads="1" noChangeShapeType="1" noTextEdit="1"/>
              </p:cNvSpPr>
              <p:nvPr/>
            </p:nvSpPr>
            <p:spPr>
              <a:xfrm>
                <a:off x="5881878" y="1937404"/>
                <a:ext cx="730585" cy="338554"/>
              </a:xfrm>
              <a:prstGeom prst="rect">
                <a:avLst/>
              </a:prstGeom>
              <a:blipFill>
                <a:blip r:embed="rId3"/>
                <a:stretch>
                  <a:fillRect b="-1818"/>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E89110F9-A983-4030-A3A9-02BC960453AC}"/>
              </a:ext>
            </a:extLst>
          </p:cNvPr>
          <p:cNvSpPr/>
          <p:nvPr/>
        </p:nvSpPr>
        <p:spPr>
          <a:xfrm>
            <a:off x="6239394" y="231811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B257292-B3E7-4CDE-8E94-98A93651570C}"/>
              </a:ext>
            </a:extLst>
          </p:cNvPr>
          <p:cNvSpPr/>
          <p:nvPr/>
        </p:nvSpPr>
        <p:spPr>
          <a:xfrm>
            <a:off x="1242542" y="2189744"/>
            <a:ext cx="10107192" cy="196631"/>
          </a:xfrm>
          <a:custGeom>
            <a:avLst/>
            <a:gdLst>
              <a:gd name="connsiteX0" fmla="*/ 0 w 10222860"/>
              <a:gd name="connsiteY0" fmla="*/ 362180 h 469745"/>
              <a:gd name="connsiteX1" fmla="*/ 1986682 w 10222860"/>
              <a:gd name="connsiteY1" fmla="*/ 335867 h 469745"/>
              <a:gd name="connsiteX2" fmla="*/ 5098273 w 10222860"/>
              <a:gd name="connsiteY2" fmla="*/ 368 h 469745"/>
              <a:gd name="connsiteX3" fmla="*/ 8308541 w 10222860"/>
              <a:gd name="connsiteY3" fmla="*/ 408229 h 469745"/>
              <a:gd name="connsiteX4" fmla="*/ 10222860 w 10222860"/>
              <a:gd name="connsiteY4" fmla="*/ 460857 h 469745"/>
              <a:gd name="connsiteX0" fmla="*/ 0 w 10216375"/>
              <a:gd name="connsiteY0" fmla="*/ 277859 h 469730"/>
              <a:gd name="connsiteX1" fmla="*/ 1980197 w 10216375"/>
              <a:gd name="connsiteY1" fmla="*/ 335852 h 469730"/>
              <a:gd name="connsiteX2" fmla="*/ 5091788 w 10216375"/>
              <a:gd name="connsiteY2" fmla="*/ 353 h 469730"/>
              <a:gd name="connsiteX3" fmla="*/ 8302056 w 10216375"/>
              <a:gd name="connsiteY3" fmla="*/ 408214 h 469730"/>
              <a:gd name="connsiteX4" fmla="*/ 10216375 w 10216375"/>
              <a:gd name="connsiteY4" fmla="*/ 460842 h 469730"/>
              <a:gd name="connsiteX0" fmla="*/ 0 w 10216375"/>
              <a:gd name="connsiteY0" fmla="*/ 289441 h 472783"/>
              <a:gd name="connsiteX1" fmla="*/ 1980197 w 10216375"/>
              <a:gd name="connsiteY1" fmla="*/ 347434 h 472783"/>
              <a:gd name="connsiteX2" fmla="*/ 5091788 w 10216375"/>
              <a:gd name="connsiteY2" fmla="*/ 11935 h 472783"/>
              <a:gd name="connsiteX3" fmla="*/ 8377119 w 10216375"/>
              <a:gd name="connsiteY3" fmla="*/ 112722 h 472783"/>
              <a:gd name="connsiteX4" fmla="*/ 10216375 w 10216375"/>
              <a:gd name="connsiteY4" fmla="*/ 472424 h 472783"/>
              <a:gd name="connsiteX0" fmla="*/ 0 w 10216375"/>
              <a:gd name="connsiteY0" fmla="*/ 277506 h 460848"/>
              <a:gd name="connsiteX1" fmla="*/ 1980197 w 10216375"/>
              <a:gd name="connsiteY1" fmla="*/ 335499 h 460848"/>
              <a:gd name="connsiteX2" fmla="*/ 5091788 w 10216375"/>
              <a:gd name="connsiteY2" fmla="*/ 0 h 460848"/>
              <a:gd name="connsiteX3" fmla="*/ 8377119 w 10216375"/>
              <a:gd name="connsiteY3" fmla="*/ 100787 h 460848"/>
              <a:gd name="connsiteX4" fmla="*/ 10216375 w 10216375"/>
              <a:gd name="connsiteY4" fmla="*/ 460489 h 460848"/>
              <a:gd name="connsiteX0" fmla="*/ 0 w 10216375"/>
              <a:gd name="connsiteY0" fmla="*/ 277506 h 460489"/>
              <a:gd name="connsiteX1" fmla="*/ 1980197 w 10216375"/>
              <a:gd name="connsiteY1" fmla="*/ 335499 h 460489"/>
              <a:gd name="connsiteX2" fmla="*/ 5091788 w 10216375"/>
              <a:gd name="connsiteY2" fmla="*/ 0 h 460489"/>
              <a:gd name="connsiteX3" fmla="*/ 10216375 w 10216375"/>
              <a:gd name="connsiteY3" fmla="*/ 460489 h 460489"/>
              <a:gd name="connsiteX0" fmla="*/ 0 w 10161783"/>
              <a:gd name="connsiteY0" fmla="*/ 292143 h 363504"/>
              <a:gd name="connsiteX1" fmla="*/ 1980197 w 10161783"/>
              <a:gd name="connsiteY1" fmla="*/ 350136 h 363504"/>
              <a:gd name="connsiteX2" fmla="*/ 5091788 w 10161783"/>
              <a:gd name="connsiteY2" fmla="*/ 14637 h 363504"/>
              <a:gd name="connsiteX3" fmla="*/ 10161783 w 10161783"/>
              <a:gd name="connsiteY3" fmla="*/ 65693 h 363504"/>
              <a:gd name="connsiteX0" fmla="*/ 0 w 10161783"/>
              <a:gd name="connsiteY0" fmla="*/ 299255 h 300091"/>
              <a:gd name="connsiteX1" fmla="*/ 2048435 w 10161783"/>
              <a:gd name="connsiteY1" fmla="*/ 22878 h 300091"/>
              <a:gd name="connsiteX2" fmla="*/ 5091788 w 10161783"/>
              <a:gd name="connsiteY2" fmla="*/ 21749 h 300091"/>
              <a:gd name="connsiteX3" fmla="*/ 10161783 w 10161783"/>
              <a:gd name="connsiteY3" fmla="*/ 72805 h 300091"/>
              <a:gd name="connsiteX0" fmla="*/ 0 w 10107192"/>
              <a:gd name="connsiteY0" fmla="*/ 0 h 196631"/>
              <a:gd name="connsiteX1" fmla="*/ 1993844 w 10107192"/>
              <a:gd name="connsiteY1" fmla="*/ 146704 h 196631"/>
              <a:gd name="connsiteX2" fmla="*/ 5037197 w 10107192"/>
              <a:gd name="connsiteY2" fmla="*/ 145575 h 196631"/>
              <a:gd name="connsiteX3" fmla="*/ 10107192 w 10107192"/>
              <a:gd name="connsiteY3" fmla="*/ 196631 h 196631"/>
            </a:gdLst>
            <a:ahLst/>
            <a:cxnLst>
              <a:cxn ang="0">
                <a:pos x="connsiteX0" y="connsiteY0"/>
              </a:cxn>
              <a:cxn ang="0">
                <a:pos x="connsiteX1" y="connsiteY1"/>
              </a:cxn>
              <a:cxn ang="0">
                <a:pos x="connsiteX2" y="connsiteY2"/>
              </a:cxn>
              <a:cxn ang="0">
                <a:pos x="connsiteX3" y="connsiteY3"/>
              </a:cxn>
            </a:cxnLst>
            <a:rect l="l" t="t" r="r" b="b"/>
            <a:pathLst>
              <a:path w="10107192" h="196631">
                <a:moveTo>
                  <a:pt x="0" y="0"/>
                </a:moveTo>
                <a:cubicBezTo>
                  <a:pt x="568485" y="16994"/>
                  <a:pt x="1154311" y="122442"/>
                  <a:pt x="1993844" y="146704"/>
                </a:cubicBezTo>
                <a:cubicBezTo>
                  <a:pt x="2833377" y="170966"/>
                  <a:pt x="3684972" y="137254"/>
                  <a:pt x="5037197" y="145575"/>
                </a:cubicBezTo>
                <a:lnTo>
                  <a:pt x="10107192" y="19663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5026442-AB1C-46B5-94FA-6A060DF6C93A}"/>
              </a:ext>
            </a:extLst>
          </p:cNvPr>
          <p:cNvCxnSpPr/>
          <p:nvPr/>
        </p:nvCxnSpPr>
        <p:spPr>
          <a:xfrm flipH="1">
            <a:off x="7124133" y="966927"/>
            <a:ext cx="1071350" cy="32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0773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D335BB-3D88-44C8-9D89-EBEA1F4522F0}"/>
              </a:ext>
            </a:extLst>
          </p:cNvPr>
          <p:cNvSpPr txBox="1"/>
          <p:nvPr/>
        </p:nvSpPr>
        <p:spPr>
          <a:xfrm>
            <a:off x="373607" y="382657"/>
            <a:ext cx="8183539" cy="523220"/>
          </a:xfrm>
          <a:prstGeom prst="rect">
            <a:avLst/>
          </a:prstGeom>
          <a:noFill/>
        </p:spPr>
        <p:txBody>
          <a:bodyPr wrap="square">
            <a:spAutoFit/>
          </a:bodyPr>
          <a:lstStyle/>
          <a:p>
            <a:r>
              <a:rPr lang="en-US" sz="2800" b="0" dirty="0"/>
              <a:t>Recall the definition of state entropy</a:t>
            </a:r>
            <a:endParaRPr lang="en-US" sz="2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1451417-B5ED-46AF-B36D-84FCF43D98FF}"/>
                  </a:ext>
                </a:extLst>
              </p:cNvPr>
              <p:cNvSpPr txBox="1"/>
              <p:nvPr/>
            </p:nvSpPr>
            <p:spPr>
              <a:xfrm>
                <a:off x="5184160" y="1190339"/>
                <a:ext cx="2833901" cy="646331"/>
              </a:xfrm>
              <a:prstGeom prst="rect">
                <a:avLst/>
              </a:prstGeom>
              <a:noFill/>
            </p:spPr>
            <p:txBody>
              <a:bodyPr wrap="square">
                <a:spAutoFit/>
              </a:bodyPr>
              <a:lstStyle/>
              <a:p>
                <a14:m>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log</m:t>
                        </m:r>
                      </m:fName>
                      <m:e>
                        <m:r>
                          <a:rPr lang="en-US" sz="3600" b="0" i="1" smtClean="0">
                            <a:latin typeface="Cambria Math" panose="02040503050406030204" pitchFamily="18" charset="0"/>
                          </a:rPr>
                          <m:t>𝜇</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e>
                    </m:func>
                  </m:oMath>
                </a14:m>
                <a:r>
                  <a:rPr lang="en-US" sz="3600" dirty="0"/>
                  <a:t> </a:t>
                </a:r>
              </a:p>
            </p:txBody>
          </p:sp>
        </mc:Choice>
        <mc:Fallback xmlns="">
          <p:sp>
            <p:nvSpPr>
              <p:cNvPr id="5" name="TextBox 4">
                <a:extLst>
                  <a:ext uri="{FF2B5EF4-FFF2-40B4-BE49-F238E27FC236}">
                    <a16:creationId xmlns:a16="http://schemas.microsoft.com/office/drawing/2014/main" id="{F1451417-B5ED-46AF-B36D-84FCF43D98FF}"/>
                  </a:ext>
                </a:extLst>
              </p:cNvPr>
              <p:cNvSpPr txBox="1">
                <a:spLocks noRot="1" noChangeAspect="1" noMove="1" noResize="1" noEditPoints="1" noAdjustHandles="1" noChangeArrowheads="1" noChangeShapeType="1" noTextEdit="1"/>
              </p:cNvSpPr>
              <p:nvPr/>
            </p:nvSpPr>
            <p:spPr>
              <a:xfrm>
                <a:off x="5184160" y="1190339"/>
                <a:ext cx="2833901" cy="64633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FA7A802-D9A4-44FD-B817-51132EE5B3E8}"/>
              </a:ext>
            </a:extLst>
          </p:cNvPr>
          <p:cNvSpPr txBox="1"/>
          <p:nvPr/>
        </p:nvSpPr>
        <p:spPr>
          <a:xfrm>
            <a:off x="8334469" y="795462"/>
            <a:ext cx="2022733" cy="369332"/>
          </a:xfrm>
          <a:prstGeom prst="rect">
            <a:avLst/>
          </a:prstGeom>
          <a:noFill/>
        </p:spPr>
        <p:txBody>
          <a:bodyPr wrap="none" rtlCol="0">
            <a:spAutoFit/>
          </a:bodyPr>
          <a:lstStyle/>
          <a:p>
            <a:r>
              <a:rPr lang="en-US" dirty="0"/>
              <a:t>Count of evolutions</a:t>
            </a:r>
          </a:p>
        </p:txBody>
      </p:sp>
      <p:sp>
        <p:nvSpPr>
          <p:cNvPr id="9" name="Oval 8">
            <a:extLst>
              <a:ext uri="{FF2B5EF4-FFF2-40B4-BE49-F238E27FC236}">
                <a16:creationId xmlns:a16="http://schemas.microsoft.com/office/drawing/2014/main" id="{5A1ABA09-AC64-4598-AF61-11FAD1C9BD93}"/>
              </a:ext>
            </a:extLst>
          </p:cNvPr>
          <p:cNvSpPr/>
          <p:nvPr/>
        </p:nvSpPr>
        <p:spPr>
          <a:xfrm>
            <a:off x="6154750" y="2231822"/>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8A81D3-E6D8-4479-913A-8C149C549E2E}"/>
                  </a:ext>
                </a:extLst>
              </p:cNvPr>
              <p:cNvSpPr txBox="1"/>
              <p:nvPr/>
            </p:nvSpPr>
            <p:spPr>
              <a:xfrm>
                <a:off x="5881878" y="1937404"/>
                <a:ext cx="663964" cy="338554"/>
              </a:xfrm>
              <a:prstGeom prst="rect">
                <a:avLst/>
              </a:prstGeom>
              <a:noFill/>
            </p:spPr>
            <p:txBody>
              <a:bodyPr wrap="none" rtlCol="0">
                <a:spAutoFit/>
              </a:bodyPr>
              <a:lstStyle/>
              <a:p>
                <a14:m>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m:t>
                    </m:r>
                  </m:oMath>
                </a14:m>
                <a:r>
                  <a:rPr lang="en-US" sz="1600" dirty="0"/>
                  <a:t> 1</a:t>
                </a:r>
              </a:p>
            </p:txBody>
          </p:sp>
        </mc:Choice>
        <mc:Fallback xmlns="">
          <p:sp>
            <p:nvSpPr>
              <p:cNvPr id="10" name="TextBox 9">
                <a:extLst>
                  <a:ext uri="{FF2B5EF4-FFF2-40B4-BE49-F238E27FC236}">
                    <a16:creationId xmlns:a16="http://schemas.microsoft.com/office/drawing/2014/main" id="{D28A81D3-E6D8-4479-913A-8C149C549E2E}"/>
                  </a:ext>
                </a:extLst>
              </p:cNvPr>
              <p:cNvSpPr txBox="1">
                <a:spLocks noRot="1" noChangeAspect="1" noMove="1" noResize="1" noEditPoints="1" noAdjustHandles="1" noChangeArrowheads="1" noChangeShapeType="1" noTextEdit="1"/>
              </p:cNvSpPr>
              <p:nvPr/>
            </p:nvSpPr>
            <p:spPr>
              <a:xfrm>
                <a:off x="5881878" y="1937404"/>
                <a:ext cx="663964" cy="338554"/>
              </a:xfrm>
              <a:prstGeom prst="rect">
                <a:avLst/>
              </a:prstGeom>
              <a:blipFill>
                <a:blip r:embed="rId3"/>
                <a:stretch>
                  <a:fillRect t="-5455" r="-3670" b="-23636"/>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E89110F9-A983-4030-A3A9-02BC960453AC}"/>
              </a:ext>
            </a:extLst>
          </p:cNvPr>
          <p:cNvSpPr/>
          <p:nvPr/>
        </p:nvSpPr>
        <p:spPr>
          <a:xfrm>
            <a:off x="6239394" y="231811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B257292-B3E7-4CDE-8E94-98A93651570C}"/>
              </a:ext>
            </a:extLst>
          </p:cNvPr>
          <p:cNvSpPr/>
          <p:nvPr/>
        </p:nvSpPr>
        <p:spPr>
          <a:xfrm>
            <a:off x="1242542" y="2189744"/>
            <a:ext cx="10107192" cy="196631"/>
          </a:xfrm>
          <a:custGeom>
            <a:avLst/>
            <a:gdLst>
              <a:gd name="connsiteX0" fmla="*/ 0 w 10222860"/>
              <a:gd name="connsiteY0" fmla="*/ 362180 h 469745"/>
              <a:gd name="connsiteX1" fmla="*/ 1986682 w 10222860"/>
              <a:gd name="connsiteY1" fmla="*/ 335867 h 469745"/>
              <a:gd name="connsiteX2" fmla="*/ 5098273 w 10222860"/>
              <a:gd name="connsiteY2" fmla="*/ 368 h 469745"/>
              <a:gd name="connsiteX3" fmla="*/ 8308541 w 10222860"/>
              <a:gd name="connsiteY3" fmla="*/ 408229 h 469745"/>
              <a:gd name="connsiteX4" fmla="*/ 10222860 w 10222860"/>
              <a:gd name="connsiteY4" fmla="*/ 460857 h 469745"/>
              <a:gd name="connsiteX0" fmla="*/ 0 w 10216375"/>
              <a:gd name="connsiteY0" fmla="*/ 277859 h 469730"/>
              <a:gd name="connsiteX1" fmla="*/ 1980197 w 10216375"/>
              <a:gd name="connsiteY1" fmla="*/ 335852 h 469730"/>
              <a:gd name="connsiteX2" fmla="*/ 5091788 w 10216375"/>
              <a:gd name="connsiteY2" fmla="*/ 353 h 469730"/>
              <a:gd name="connsiteX3" fmla="*/ 8302056 w 10216375"/>
              <a:gd name="connsiteY3" fmla="*/ 408214 h 469730"/>
              <a:gd name="connsiteX4" fmla="*/ 10216375 w 10216375"/>
              <a:gd name="connsiteY4" fmla="*/ 460842 h 469730"/>
              <a:gd name="connsiteX0" fmla="*/ 0 w 10216375"/>
              <a:gd name="connsiteY0" fmla="*/ 289441 h 472783"/>
              <a:gd name="connsiteX1" fmla="*/ 1980197 w 10216375"/>
              <a:gd name="connsiteY1" fmla="*/ 347434 h 472783"/>
              <a:gd name="connsiteX2" fmla="*/ 5091788 w 10216375"/>
              <a:gd name="connsiteY2" fmla="*/ 11935 h 472783"/>
              <a:gd name="connsiteX3" fmla="*/ 8377119 w 10216375"/>
              <a:gd name="connsiteY3" fmla="*/ 112722 h 472783"/>
              <a:gd name="connsiteX4" fmla="*/ 10216375 w 10216375"/>
              <a:gd name="connsiteY4" fmla="*/ 472424 h 472783"/>
              <a:gd name="connsiteX0" fmla="*/ 0 w 10216375"/>
              <a:gd name="connsiteY0" fmla="*/ 277506 h 460848"/>
              <a:gd name="connsiteX1" fmla="*/ 1980197 w 10216375"/>
              <a:gd name="connsiteY1" fmla="*/ 335499 h 460848"/>
              <a:gd name="connsiteX2" fmla="*/ 5091788 w 10216375"/>
              <a:gd name="connsiteY2" fmla="*/ 0 h 460848"/>
              <a:gd name="connsiteX3" fmla="*/ 8377119 w 10216375"/>
              <a:gd name="connsiteY3" fmla="*/ 100787 h 460848"/>
              <a:gd name="connsiteX4" fmla="*/ 10216375 w 10216375"/>
              <a:gd name="connsiteY4" fmla="*/ 460489 h 460848"/>
              <a:gd name="connsiteX0" fmla="*/ 0 w 10216375"/>
              <a:gd name="connsiteY0" fmla="*/ 277506 h 460489"/>
              <a:gd name="connsiteX1" fmla="*/ 1980197 w 10216375"/>
              <a:gd name="connsiteY1" fmla="*/ 335499 h 460489"/>
              <a:gd name="connsiteX2" fmla="*/ 5091788 w 10216375"/>
              <a:gd name="connsiteY2" fmla="*/ 0 h 460489"/>
              <a:gd name="connsiteX3" fmla="*/ 10216375 w 10216375"/>
              <a:gd name="connsiteY3" fmla="*/ 460489 h 460489"/>
              <a:gd name="connsiteX0" fmla="*/ 0 w 10161783"/>
              <a:gd name="connsiteY0" fmla="*/ 292143 h 363504"/>
              <a:gd name="connsiteX1" fmla="*/ 1980197 w 10161783"/>
              <a:gd name="connsiteY1" fmla="*/ 350136 h 363504"/>
              <a:gd name="connsiteX2" fmla="*/ 5091788 w 10161783"/>
              <a:gd name="connsiteY2" fmla="*/ 14637 h 363504"/>
              <a:gd name="connsiteX3" fmla="*/ 10161783 w 10161783"/>
              <a:gd name="connsiteY3" fmla="*/ 65693 h 363504"/>
              <a:gd name="connsiteX0" fmla="*/ 0 w 10161783"/>
              <a:gd name="connsiteY0" fmla="*/ 299255 h 300091"/>
              <a:gd name="connsiteX1" fmla="*/ 2048435 w 10161783"/>
              <a:gd name="connsiteY1" fmla="*/ 22878 h 300091"/>
              <a:gd name="connsiteX2" fmla="*/ 5091788 w 10161783"/>
              <a:gd name="connsiteY2" fmla="*/ 21749 h 300091"/>
              <a:gd name="connsiteX3" fmla="*/ 10161783 w 10161783"/>
              <a:gd name="connsiteY3" fmla="*/ 72805 h 300091"/>
              <a:gd name="connsiteX0" fmla="*/ 0 w 10107192"/>
              <a:gd name="connsiteY0" fmla="*/ 0 h 196631"/>
              <a:gd name="connsiteX1" fmla="*/ 1993844 w 10107192"/>
              <a:gd name="connsiteY1" fmla="*/ 146704 h 196631"/>
              <a:gd name="connsiteX2" fmla="*/ 5037197 w 10107192"/>
              <a:gd name="connsiteY2" fmla="*/ 145575 h 196631"/>
              <a:gd name="connsiteX3" fmla="*/ 10107192 w 10107192"/>
              <a:gd name="connsiteY3" fmla="*/ 196631 h 196631"/>
            </a:gdLst>
            <a:ahLst/>
            <a:cxnLst>
              <a:cxn ang="0">
                <a:pos x="connsiteX0" y="connsiteY0"/>
              </a:cxn>
              <a:cxn ang="0">
                <a:pos x="connsiteX1" y="connsiteY1"/>
              </a:cxn>
              <a:cxn ang="0">
                <a:pos x="connsiteX2" y="connsiteY2"/>
              </a:cxn>
              <a:cxn ang="0">
                <a:pos x="connsiteX3" y="connsiteY3"/>
              </a:cxn>
            </a:cxnLst>
            <a:rect l="l" t="t" r="r" b="b"/>
            <a:pathLst>
              <a:path w="10107192" h="196631">
                <a:moveTo>
                  <a:pt x="0" y="0"/>
                </a:moveTo>
                <a:cubicBezTo>
                  <a:pt x="568485" y="16994"/>
                  <a:pt x="1154311" y="122442"/>
                  <a:pt x="1993844" y="146704"/>
                </a:cubicBezTo>
                <a:cubicBezTo>
                  <a:pt x="2833377" y="170966"/>
                  <a:pt x="3684972" y="137254"/>
                  <a:pt x="5037197" y="145575"/>
                </a:cubicBezTo>
                <a:lnTo>
                  <a:pt x="10107192" y="19663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5026442-AB1C-46B5-94FA-6A060DF6C93A}"/>
              </a:ext>
            </a:extLst>
          </p:cNvPr>
          <p:cNvCxnSpPr/>
          <p:nvPr/>
        </p:nvCxnSpPr>
        <p:spPr>
          <a:xfrm flipH="1">
            <a:off x="7124133" y="966927"/>
            <a:ext cx="1071350" cy="32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BF07A19-054C-4568-8F99-9EF66DC3A943}"/>
                  </a:ext>
                </a:extLst>
              </p:cNvPr>
              <p:cNvSpPr txBox="1"/>
              <p:nvPr/>
            </p:nvSpPr>
            <p:spPr>
              <a:xfrm>
                <a:off x="1751605" y="3847974"/>
                <a:ext cx="2833901" cy="646331"/>
              </a:xfrm>
              <a:prstGeom prst="rect">
                <a:avLst/>
              </a:prstGeom>
              <a:noFill/>
            </p:spPr>
            <p:txBody>
              <a:bodyPr wrap="square">
                <a:spAutoFit/>
              </a:bodyPr>
              <a:lstStyle/>
              <a:p>
                <a14:m>
                  <m:oMath xmlns:m="http://schemas.openxmlformats.org/officeDocument/2006/math">
                    <m:r>
                      <a:rPr lang="en-US" sz="3600" b="0" i="1" smtClean="0">
                        <a:latin typeface="Cambria Math" panose="02040503050406030204" pitchFamily="18" charset="0"/>
                      </a:rPr>
                      <m:t>𝑆</m:t>
                    </m:r>
                    <m:r>
                      <a:rPr lang="en-US" sz="3600" b="0" i="1" smtClean="0">
                        <a:latin typeface="Cambria Math" panose="02040503050406030204" pitchFamily="18" charset="0"/>
                      </a:rPr>
                      <m:t>≥</m:t>
                    </m:r>
                    <m:func>
                      <m:funcPr>
                        <m:ctrlPr>
                          <a:rPr lang="en-US" sz="3600" b="0" i="1" smtClean="0">
                            <a:latin typeface="Cambria Math" panose="02040503050406030204" pitchFamily="18" charset="0"/>
                          </a:rPr>
                        </m:ctrlPr>
                      </m:funcPr>
                      <m:fName>
                        <m:r>
                          <m:rPr>
                            <m:sty m:val="p"/>
                          </m:rPr>
                          <a:rPr lang="en-US" sz="3600" b="0" i="0" smtClean="0">
                            <a:latin typeface="Cambria Math" panose="02040503050406030204" pitchFamily="18" charset="0"/>
                          </a:rPr>
                          <m:t>log</m:t>
                        </m:r>
                      </m:fName>
                      <m:e>
                        <m:r>
                          <a:rPr lang="en-US" sz="3600" b="0" i="1" smtClean="0">
                            <a:latin typeface="Cambria Math" panose="02040503050406030204" pitchFamily="18" charset="0"/>
                          </a:rPr>
                          <m:t>1</m:t>
                        </m:r>
                      </m:e>
                    </m:func>
                    <m:r>
                      <a:rPr lang="en-US" sz="3600" b="0" i="1" smtClean="0">
                        <a:latin typeface="Cambria Math" panose="02040503050406030204" pitchFamily="18" charset="0"/>
                      </a:rPr>
                      <m:t>=0</m:t>
                    </m:r>
                  </m:oMath>
                </a14:m>
                <a:r>
                  <a:rPr lang="en-US" sz="3600" dirty="0"/>
                  <a:t> </a:t>
                </a:r>
              </a:p>
            </p:txBody>
          </p:sp>
        </mc:Choice>
        <mc:Fallback xmlns="">
          <p:sp>
            <p:nvSpPr>
              <p:cNvPr id="15" name="TextBox 14">
                <a:extLst>
                  <a:ext uri="{FF2B5EF4-FFF2-40B4-BE49-F238E27FC236}">
                    <a16:creationId xmlns:a16="http://schemas.microsoft.com/office/drawing/2014/main" id="{FBF07A19-054C-4568-8F99-9EF66DC3A943}"/>
                  </a:ext>
                </a:extLst>
              </p:cNvPr>
              <p:cNvSpPr txBox="1">
                <a:spLocks noRot="1" noChangeAspect="1" noMove="1" noResize="1" noEditPoints="1" noAdjustHandles="1" noChangeArrowheads="1" noChangeShapeType="1" noTextEdit="1"/>
              </p:cNvSpPr>
              <p:nvPr/>
            </p:nvSpPr>
            <p:spPr>
              <a:xfrm>
                <a:off x="1751605" y="3847974"/>
                <a:ext cx="2833901" cy="646331"/>
              </a:xfrm>
              <a:prstGeom prst="rect">
                <a:avLst/>
              </a:prstGeom>
              <a:blipFill>
                <a:blip r:embed="rId4"/>
                <a:stretch>
                  <a:fillRect t="-14151" r="-9032" b="-34906"/>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8F951B3-0F37-41F2-B3F4-E36422398C7B}"/>
              </a:ext>
            </a:extLst>
          </p:cNvPr>
          <p:cNvSpPr txBox="1"/>
          <p:nvPr/>
        </p:nvSpPr>
        <p:spPr>
          <a:xfrm>
            <a:off x="3568038" y="2809972"/>
            <a:ext cx="8183539" cy="523220"/>
          </a:xfrm>
          <a:prstGeom prst="rect">
            <a:avLst/>
          </a:prstGeom>
          <a:noFill/>
        </p:spPr>
        <p:txBody>
          <a:bodyPr wrap="square">
            <a:spAutoFit/>
          </a:bodyPr>
          <a:lstStyle/>
          <a:p>
            <a:pPr algn="r"/>
            <a:r>
              <a:rPr lang="en-US" sz="2800" b="0" dirty="0"/>
              <a:t>The least </a:t>
            </a:r>
            <a:r>
              <a:rPr lang="en-US" sz="2800" dirty="0"/>
              <a:t>we can have is a single evolution</a:t>
            </a:r>
          </a:p>
        </p:txBody>
      </p:sp>
      <p:sp>
        <p:nvSpPr>
          <p:cNvPr id="25" name="TextBox 24">
            <a:extLst>
              <a:ext uri="{FF2B5EF4-FFF2-40B4-BE49-F238E27FC236}">
                <a16:creationId xmlns:a16="http://schemas.microsoft.com/office/drawing/2014/main" id="{E80C7445-6BFC-4733-87B5-90261DB58F83}"/>
              </a:ext>
            </a:extLst>
          </p:cNvPr>
          <p:cNvSpPr txBox="1"/>
          <p:nvPr/>
        </p:nvSpPr>
        <p:spPr>
          <a:xfrm>
            <a:off x="607324" y="4685922"/>
            <a:ext cx="8930185" cy="523220"/>
          </a:xfrm>
          <a:prstGeom prst="rect">
            <a:avLst/>
          </a:prstGeom>
          <a:noFill/>
        </p:spPr>
        <p:txBody>
          <a:bodyPr wrap="square">
            <a:spAutoFit/>
          </a:bodyPr>
          <a:lstStyle/>
          <a:p>
            <a:r>
              <a:rPr lang="en-US" sz="2800" b="0" dirty="0"/>
              <a:t>State entropy is non-negative, bounded from below at zero</a:t>
            </a:r>
            <a:endParaRPr lang="en-US" sz="2800" dirty="0"/>
          </a:p>
        </p:txBody>
      </p:sp>
      <p:sp>
        <p:nvSpPr>
          <p:cNvPr id="2" name="TextBox 1">
            <a:extLst>
              <a:ext uri="{FF2B5EF4-FFF2-40B4-BE49-F238E27FC236}">
                <a16:creationId xmlns:a16="http://schemas.microsoft.com/office/drawing/2014/main" id="{D0F5AFCC-B3F3-4D2B-B502-8571FA1B0E5D}"/>
              </a:ext>
            </a:extLst>
          </p:cNvPr>
          <p:cNvSpPr txBox="1"/>
          <p:nvPr/>
        </p:nvSpPr>
        <p:spPr>
          <a:xfrm>
            <a:off x="6729204" y="3524809"/>
            <a:ext cx="5022373" cy="646331"/>
          </a:xfrm>
          <a:prstGeom prst="rect">
            <a:avLst/>
          </a:prstGeom>
          <a:noFill/>
        </p:spPr>
        <p:txBody>
          <a:bodyPr wrap="square" rtlCol="0">
            <a:spAutoFit/>
          </a:bodyPr>
          <a:lstStyle/>
          <a:p>
            <a:pPr algn="r"/>
            <a:r>
              <a:rPr lang="en-US" dirty="0"/>
              <a:t>The case where the equilibrium can be reached from only one starting condition</a:t>
            </a:r>
          </a:p>
        </p:txBody>
      </p:sp>
      <p:sp>
        <p:nvSpPr>
          <p:cNvPr id="23" name="TextBox 22">
            <a:extLst>
              <a:ext uri="{FF2B5EF4-FFF2-40B4-BE49-F238E27FC236}">
                <a16:creationId xmlns:a16="http://schemas.microsoft.com/office/drawing/2014/main" id="{9084E40B-6A25-42A6-A576-18AD1003AEB8}"/>
              </a:ext>
            </a:extLst>
          </p:cNvPr>
          <p:cNvSpPr txBox="1"/>
          <p:nvPr/>
        </p:nvSpPr>
        <p:spPr>
          <a:xfrm>
            <a:off x="6887005" y="5538768"/>
            <a:ext cx="4397999" cy="954107"/>
          </a:xfrm>
          <a:prstGeom prst="rect">
            <a:avLst/>
          </a:prstGeom>
          <a:noFill/>
        </p:spPr>
        <p:txBody>
          <a:bodyPr wrap="none" rtlCol="0">
            <a:spAutoFit/>
          </a:bodyPr>
          <a:lstStyle/>
          <a:p>
            <a:r>
              <a:rPr lang="en-US" sz="2800" dirty="0"/>
              <a:t>This recovers part of the</a:t>
            </a:r>
            <a:br>
              <a:rPr lang="en-US" sz="2800" dirty="0"/>
            </a:br>
            <a:r>
              <a:rPr lang="en-US" sz="2800" dirty="0"/>
              <a:t>third law of thermodynamics</a:t>
            </a:r>
          </a:p>
        </p:txBody>
      </p:sp>
      <p:sp>
        <p:nvSpPr>
          <p:cNvPr id="16" name="TextBox 15">
            <a:extLst>
              <a:ext uri="{FF2B5EF4-FFF2-40B4-BE49-F238E27FC236}">
                <a16:creationId xmlns:a16="http://schemas.microsoft.com/office/drawing/2014/main" id="{A429F882-FC31-4C00-87ED-905339E9CDEF}"/>
              </a:ext>
            </a:extLst>
          </p:cNvPr>
          <p:cNvSpPr txBox="1"/>
          <p:nvPr/>
        </p:nvSpPr>
        <p:spPr>
          <a:xfrm>
            <a:off x="859505" y="5616715"/>
            <a:ext cx="4445491" cy="646331"/>
          </a:xfrm>
          <a:prstGeom prst="rect">
            <a:avLst/>
          </a:prstGeom>
          <a:noFill/>
        </p:spPr>
        <p:txBody>
          <a:bodyPr wrap="square" rtlCol="0">
            <a:spAutoFit/>
          </a:bodyPr>
          <a:lstStyle/>
          <a:p>
            <a:r>
              <a:rPr lang="en-US" dirty="0"/>
              <a:t>Evolution of a pure ground state fits into the single evolution case</a:t>
            </a:r>
          </a:p>
        </p:txBody>
      </p:sp>
    </p:spTree>
    <p:extLst>
      <p:ext uri="{BB962C8B-B14F-4D97-AF65-F5344CB8AC3E}">
        <p14:creationId xmlns:p14="http://schemas.microsoft.com/office/powerpoint/2010/main" val="34176424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D335BB-3D88-44C8-9D89-EBEA1F4522F0}"/>
                  </a:ext>
                </a:extLst>
              </p:cNvPr>
              <p:cNvSpPr txBox="1"/>
              <p:nvPr/>
            </p:nvSpPr>
            <p:spPr>
              <a:xfrm>
                <a:off x="230306" y="353713"/>
                <a:ext cx="8183539" cy="523220"/>
              </a:xfrm>
              <a:prstGeom prst="rect">
                <a:avLst/>
              </a:prstGeom>
              <a:noFill/>
            </p:spPr>
            <p:txBody>
              <a:bodyPr wrap="square">
                <a:spAutoFit/>
              </a:bodyPr>
              <a:lstStyle/>
              <a:p>
                <a:r>
                  <a:rPr lang="en-US" sz="2800" b="0" dirty="0"/>
                  <a:t>Existence of equilibria forces </a:t>
                </a:r>
                <a14:m>
                  <m:oMath xmlns:m="http://schemas.openxmlformats.org/officeDocument/2006/math">
                    <m:r>
                      <a:rPr lang="en-US" sz="2800" b="0" i="1" smtClean="0">
                        <a:latin typeface="Cambria Math" panose="02040503050406030204" pitchFamily="18" charset="0"/>
                      </a:rPr>
                      <m:t>𝑆</m:t>
                    </m:r>
                    <m:r>
                      <a:rPr lang="en-US" sz="2800" b="0" i="1" smtClean="0">
                        <a:latin typeface="Cambria Math" panose="02040503050406030204" pitchFamily="18" charset="0"/>
                      </a:rPr>
                      <m:t>(</m:t>
                    </m:r>
                    <m:r>
                      <a:rPr lang="en-US" sz="2800" b="0" i="1" smtClean="0">
                        <a:latin typeface="Cambria Math" panose="02040503050406030204" pitchFamily="18" charset="0"/>
                      </a:rPr>
                      <m:t>𝑈</m:t>
                    </m:r>
                    <m:r>
                      <a:rPr lang="en-US" sz="2800" b="0" i="1" smtClean="0">
                        <a:latin typeface="Cambria Math" panose="02040503050406030204" pitchFamily="18" charset="0"/>
                      </a:rPr>
                      <m:t>)</m:t>
                    </m:r>
                  </m:oMath>
                </a14:m>
                <a:r>
                  <a:rPr lang="en-US" sz="2800" b="0" dirty="0"/>
                  <a:t> to be concave</a:t>
                </a:r>
                <a:endParaRPr lang="en-US" sz="2800" dirty="0"/>
              </a:p>
            </p:txBody>
          </p:sp>
        </mc:Choice>
        <mc:Fallback xmlns="">
          <p:sp>
            <p:nvSpPr>
              <p:cNvPr id="3" name="TextBox 2">
                <a:extLst>
                  <a:ext uri="{FF2B5EF4-FFF2-40B4-BE49-F238E27FC236}">
                    <a16:creationId xmlns:a16="http://schemas.microsoft.com/office/drawing/2014/main" id="{7FD335BB-3D88-44C8-9D89-EBEA1F4522F0}"/>
                  </a:ext>
                </a:extLst>
              </p:cNvPr>
              <p:cNvSpPr txBox="1">
                <a:spLocks noRot="1" noChangeAspect="1" noMove="1" noResize="1" noEditPoints="1" noAdjustHandles="1" noChangeArrowheads="1" noChangeShapeType="1" noTextEdit="1"/>
              </p:cNvSpPr>
              <p:nvPr/>
            </p:nvSpPr>
            <p:spPr>
              <a:xfrm>
                <a:off x="230306" y="353713"/>
                <a:ext cx="8183539" cy="523220"/>
              </a:xfrm>
              <a:prstGeom prst="rect">
                <a:avLst/>
              </a:prstGeom>
              <a:blipFill>
                <a:blip r:embed="rId2"/>
                <a:stretch>
                  <a:fillRect l="-1565" t="-10465" b="-3255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0D4E3C6B-2637-46BB-A8FC-2214E8476B33}"/>
              </a:ext>
            </a:extLst>
          </p:cNvPr>
          <p:cNvCxnSpPr/>
          <p:nvPr/>
        </p:nvCxnSpPr>
        <p:spPr>
          <a:xfrm>
            <a:off x="7192373" y="3057100"/>
            <a:ext cx="41284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55C92F-46E6-4107-AA8E-D2A3D24A4284}"/>
                  </a:ext>
                </a:extLst>
              </p:cNvPr>
              <p:cNvSpPr txBox="1"/>
              <p:nvPr/>
            </p:nvSpPr>
            <p:spPr>
              <a:xfrm>
                <a:off x="11170695" y="3168852"/>
                <a:ext cx="4007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oMath>
                  </m:oMathPara>
                </a14:m>
                <a:endParaRPr lang="en-US" dirty="0"/>
              </a:p>
            </p:txBody>
          </p:sp>
        </mc:Choice>
        <mc:Fallback xmlns="">
          <p:sp>
            <p:nvSpPr>
              <p:cNvPr id="13" name="TextBox 12">
                <a:extLst>
                  <a:ext uri="{FF2B5EF4-FFF2-40B4-BE49-F238E27FC236}">
                    <a16:creationId xmlns:a16="http://schemas.microsoft.com/office/drawing/2014/main" id="{BB55C92F-46E6-4107-AA8E-D2A3D24A4284}"/>
                  </a:ext>
                </a:extLst>
              </p:cNvPr>
              <p:cNvSpPr txBox="1">
                <a:spLocks noRot="1" noChangeAspect="1" noMove="1" noResize="1" noEditPoints="1" noAdjustHandles="1" noChangeArrowheads="1" noChangeShapeType="1" noTextEdit="1"/>
              </p:cNvSpPr>
              <p:nvPr/>
            </p:nvSpPr>
            <p:spPr>
              <a:xfrm>
                <a:off x="11170695" y="3168852"/>
                <a:ext cx="400751" cy="369332"/>
              </a:xfrm>
              <a:prstGeom prst="rect">
                <a:avLst/>
              </a:prstGeom>
              <a:blipFill>
                <a:blip r:embed="rId3"/>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7B66566-02A4-452B-819B-4F127FCC01A0}"/>
              </a:ext>
            </a:extLst>
          </p:cNvPr>
          <p:cNvCxnSpPr/>
          <p:nvPr/>
        </p:nvCxnSpPr>
        <p:spPr>
          <a:xfrm flipV="1">
            <a:off x="7458498" y="1078175"/>
            <a:ext cx="0" cy="1978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B47EDB6-BD66-4712-8D9D-42D1E4338A36}"/>
                  </a:ext>
                </a:extLst>
              </p:cNvPr>
              <p:cNvSpPr txBox="1"/>
              <p:nvPr/>
            </p:nvSpPr>
            <p:spPr>
              <a:xfrm>
                <a:off x="7159952" y="1256761"/>
                <a:ext cx="3638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oMath>
                  </m:oMathPara>
                </a14:m>
                <a:endParaRPr lang="en-US" dirty="0"/>
              </a:p>
            </p:txBody>
          </p:sp>
        </mc:Choice>
        <mc:Fallback xmlns="">
          <p:sp>
            <p:nvSpPr>
              <p:cNvPr id="22" name="TextBox 21">
                <a:extLst>
                  <a:ext uri="{FF2B5EF4-FFF2-40B4-BE49-F238E27FC236}">
                    <a16:creationId xmlns:a16="http://schemas.microsoft.com/office/drawing/2014/main" id="{1B47EDB6-BD66-4712-8D9D-42D1E4338A36}"/>
                  </a:ext>
                </a:extLst>
              </p:cNvPr>
              <p:cNvSpPr txBox="1">
                <a:spLocks noRot="1" noChangeAspect="1" noMove="1" noResize="1" noEditPoints="1" noAdjustHandles="1" noChangeArrowheads="1" noChangeShapeType="1" noTextEdit="1"/>
              </p:cNvSpPr>
              <p:nvPr/>
            </p:nvSpPr>
            <p:spPr>
              <a:xfrm>
                <a:off x="7159952" y="1256761"/>
                <a:ext cx="36388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C705767-3750-4C4D-BA65-CE49FAC8288A}"/>
                  </a:ext>
                </a:extLst>
              </p:cNvPr>
              <p:cNvSpPr txBox="1"/>
              <p:nvPr/>
            </p:nvSpPr>
            <p:spPr>
              <a:xfrm>
                <a:off x="230306" y="1485782"/>
                <a:ext cx="7228193" cy="523220"/>
              </a:xfrm>
              <a:prstGeom prst="rect">
                <a:avLst/>
              </a:prstGeom>
              <a:noFill/>
            </p:spPr>
            <p:txBody>
              <a:bodyPr wrap="square">
                <a:spAutoFit/>
              </a:bodyPr>
              <a:lstStyle/>
              <a:p>
                <a:r>
                  <a:rPr lang="en-US" sz="2800" b="0" dirty="0"/>
                  <a:t>Since </a:t>
                </a:r>
                <a14:m>
                  <m:oMath xmlns:m="http://schemas.openxmlformats.org/officeDocument/2006/math">
                    <m:r>
                      <a:rPr lang="en-US" sz="2800" b="0" i="1" smtClean="0">
                        <a:latin typeface="Cambria Math" panose="02040503050406030204" pitchFamily="18" charset="0"/>
                      </a:rPr>
                      <m:t>𝑆</m:t>
                    </m:r>
                    <m:r>
                      <a:rPr lang="en-US" sz="2800" b="0" i="1" smtClean="0">
                        <a:latin typeface="Cambria Math" panose="02040503050406030204" pitchFamily="18" charset="0"/>
                      </a:rPr>
                      <m:t>(</m:t>
                    </m:r>
                    <m:r>
                      <a:rPr lang="en-US" sz="2800" b="0" i="1" smtClean="0">
                        <a:latin typeface="Cambria Math" panose="02040503050406030204" pitchFamily="18" charset="0"/>
                      </a:rPr>
                      <m:t>𝑈</m:t>
                    </m:r>
                    <m:r>
                      <a:rPr lang="en-US" sz="2800" b="0" i="1" smtClean="0">
                        <a:latin typeface="Cambria Math" panose="02040503050406030204" pitchFamily="18" charset="0"/>
                      </a:rPr>
                      <m:t>)</m:t>
                    </m:r>
                  </m:oMath>
                </a14:m>
                <a:r>
                  <a:rPr lang="en-US" sz="2800" b="0" dirty="0"/>
                  <a:t> is non-negative, we have three cases:</a:t>
                </a:r>
                <a:endParaRPr lang="en-US" sz="2800" dirty="0"/>
              </a:p>
            </p:txBody>
          </p:sp>
        </mc:Choice>
        <mc:Fallback xmlns="">
          <p:sp>
            <p:nvSpPr>
              <p:cNvPr id="26" name="TextBox 25">
                <a:extLst>
                  <a:ext uri="{FF2B5EF4-FFF2-40B4-BE49-F238E27FC236}">
                    <a16:creationId xmlns:a16="http://schemas.microsoft.com/office/drawing/2014/main" id="{2C705767-3750-4C4D-BA65-CE49FAC8288A}"/>
                  </a:ext>
                </a:extLst>
              </p:cNvPr>
              <p:cNvSpPr txBox="1">
                <a:spLocks noRot="1" noChangeAspect="1" noMove="1" noResize="1" noEditPoints="1" noAdjustHandles="1" noChangeArrowheads="1" noChangeShapeType="1" noTextEdit="1"/>
              </p:cNvSpPr>
              <p:nvPr/>
            </p:nvSpPr>
            <p:spPr>
              <a:xfrm>
                <a:off x="230306" y="1485782"/>
                <a:ext cx="7228193" cy="523220"/>
              </a:xfrm>
              <a:prstGeom prst="rect">
                <a:avLst/>
              </a:prstGeom>
              <a:blipFill>
                <a:blip r:embed="rId5"/>
                <a:stretch>
                  <a:fillRect l="-1771" t="-11628" r="-1602" b="-32558"/>
                </a:stretch>
              </a:blipFill>
            </p:spPr>
            <p:txBody>
              <a:bodyPr/>
              <a:lstStyle/>
              <a:p>
                <a:r>
                  <a:rPr lang="en-US">
                    <a:noFill/>
                  </a:rPr>
                  <a:t> </a:t>
                </a:r>
              </a:p>
            </p:txBody>
          </p:sp>
        </mc:Fallback>
      </mc:AlternateContent>
      <p:sp>
        <p:nvSpPr>
          <p:cNvPr id="19" name="Freeform: Shape 18">
            <a:extLst>
              <a:ext uri="{FF2B5EF4-FFF2-40B4-BE49-F238E27FC236}">
                <a16:creationId xmlns:a16="http://schemas.microsoft.com/office/drawing/2014/main" id="{951B60C1-91F0-41D1-8222-5503E3D14CDC}"/>
              </a:ext>
            </a:extLst>
          </p:cNvPr>
          <p:cNvSpPr/>
          <p:nvPr/>
        </p:nvSpPr>
        <p:spPr>
          <a:xfrm>
            <a:off x="8666330" y="1177964"/>
            <a:ext cx="2504365" cy="1767385"/>
          </a:xfrm>
          <a:custGeom>
            <a:avLst/>
            <a:gdLst>
              <a:gd name="connsiteX0" fmla="*/ 0 w 2504365"/>
              <a:gd name="connsiteY0" fmla="*/ 1767385 h 1767385"/>
              <a:gd name="connsiteX1" fmla="*/ 948520 w 2504365"/>
              <a:gd name="connsiteY1" fmla="*/ 614149 h 1767385"/>
              <a:gd name="connsiteX2" fmla="*/ 2504365 w 2504365"/>
              <a:gd name="connsiteY2" fmla="*/ 0 h 1767385"/>
              <a:gd name="connsiteX0" fmla="*/ 0 w 2504365"/>
              <a:gd name="connsiteY0" fmla="*/ 1767385 h 1767385"/>
              <a:gd name="connsiteX1" fmla="*/ 948520 w 2504365"/>
              <a:gd name="connsiteY1" fmla="*/ 614149 h 1767385"/>
              <a:gd name="connsiteX2" fmla="*/ 2504365 w 2504365"/>
              <a:gd name="connsiteY2" fmla="*/ 0 h 1767385"/>
              <a:gd name="connsiteX0" fmla="*/ 0 w 2504365"/>
              <a:gd name="connsiteY0" fmla="*/ 1767385 h 1767385"/>
              <a:gd name="connsiteX1" fmla="*/ 948520 w 2504365"/>
              <a:gd name="connsiteY1" fmla="*/ 614149 h 1767385"/>
              <a:gd name="connsiteX2" fmla="*/ 2504365 w 2504365"/>
              <a:gd name="connsiteY2" fmla="*/ 0 h 1767385"/>
              <a:gd name="connsiteX0" fmla="*/ 0 w 2504365"/>
              <a:gd name="connsiteY0" fmla="*/ 1767385 h 1767385"/>
              <a:gd name="connsiteX1" fmla="*/ 948520 w 2504365"/>
              <a:gd name="connsiteY1" fmla="*/ 614149 h 1767385"/>
              <a:gd name="connsiteX2" fmla="*/ 2504365 w 2504365"/>
              <a:gd name="connsiteY2" fmla="*/ 0 h 1767385"/>
            </a:gdLst>
            <a:ahLst/>
            <a:cxnLst>
              <a:cxn ang="0">
                <a:pos x="connsiteX0" y="connsiteY0"/>
              </a:cxn>
              <a:cxn ang="0">
                <a:pos x="connsiteX1" y="connsiteY1"/>
              </a:cxn>
              <a:cxn ang="0">
                <a:pos x="connsiteX2" y="connsiteY2"/>
              </a:cxn>
            </a:cxnLst>
            <a:rect l="l" t="t" r="r" b="b"/>
            <a:pathLst>
              <a:path w="2504365" h="1767385">
                <a:moveTo>
                  <a:pt x="0" y="1767385"/>
                </a:moveTo>
                <a:cubicBezTo>
                  <a:pt x="217796" y="1338049"/>
                  <a:pt x="531126" y="908713"/>
                  <a:pt x="948520" y="614149"/>
                </a:cubicBezTo>
                <a:cubicBezTo>
                  <a:pt x="1365914" y="319585"/>
                  <a:pt x="2044890" y="92123"/>
                  <a:pt x="250436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1D61B30-CE7A-42CF-AC81-3DFFDAF4E6BC}"/>
              </a:ext>
            </a:extLst>
          </p:cNvPr>
          <p:cNvSpPr/>
          <p:nvPr/>
        </p:nvSpPr>
        <p:spPr>
          <a:xfrm>
            <a:off x="7171898" y="1166885"/>
            <a:ext cx="2627195" cy="1808328"/>
          </a:xfrm>
          <a:custGeom>
            <a:avLst/>
            <a:gdLst>
              <a:gd name="connsiteX0" fmla="*/ 0 w 2634018"/>
              <a:gd name="connsiteY0" fmla="*/ 27670 h 1685873"/>
              <a:gd name="connsiteX1" fmla="*/ 1665026 w 2634018"/>
              <a:gd name="connsiteY1" fmla="*/ 225562 h 1685873"/>
              <a:gd name="connsiteX2" fmla="*/ 2634018 w 2634018"/>
              <a:gd name="connsiteY2" fmla="*/ 1685873 h 1685873"/>
              <a:gd name="connsiteX0" fmla="*/ 0 w 2627195"/>
              <a:gd name="connsiteY0" fmla="*/ 7657 h 1815985"/>
              <a:gd name="connsiteX1" fmla="*/ 1658203 w 2627195"/>
              <a:gd name="connsiteY1" fmla="*/ 355674 h 1815985"/>
              <a:gd name="connsiteX2" fmla="*/ 2627195 w 2627195"/>
              <a:gd name="connsiteY2" fmla="*/ 1815985 h 1815985"/>
              <a:gd name="connsiteX0" fmla="*/ 0 w 2627195"/>
              <a:gd name="connsiteY0" fmla="*/ 0 h 1808328"/>
              <a:gd name="connsiteX1" fmla="*/ 1658203 w 2627195"/>
              <a:gd name="connsiteY1" fmla="*/ 348017 h 1808328"/>
              <a:gd name="connsiteX2" fmla="*/ 2627195 w 2627195"/>
              <a:gd name="connsiteY2" fmla="*/ 1808328 h 1808328"/>
              <a:gd name="connsiteX0" fmla="*/ 0 w 2627195"/>
              <a:gd name="connsiteY0" fmla="*/ 0 h 1808328"/>
              <a:gd name="connsiteX1" fmla="*/ 1610436 w 2627195"/>
              <a:gd name="connsiteY1" fmla="*/ 382137 h 1808328"/>
              <a:gd name="connsiteX2" fmla="*/ 2627195 w 2627195"/>
              <a:gd name="connsiteY2" fmla="*/ 1808328 h 1808328"/>
              <a:gd name="connsiteX0" fmla="*/ 0 w 2627195"/>
              <a:gd name="connsiteY0" fmla="*/ 0 h 1808328"/>
              <a:gd name="connsiteX1" fmla="*/ 1610436 w 2627195"/>
              <a:gd name="connsiteY1" fmla="*/ 382137 h 1808328"/>
              <a:gd name="connsiteX2" fmla="*/ 2627195 w 2627195"/>
              <a:gd name="connsiteY2" fmla="*/ 1808328 h 1808328"/>
            </a:gdLst>
            <a:ahLst/>
            <a:cxnLst>
              <a:cxn ang="0">
                <a:pos x="connsiteX0" y="connsiteY0"/>
              </a:cxn>
              <a:cxn ang="0">
                <a:pos x="connsiteX1" y="connsiteY1"/>
              </a:cxn>
              <a:cxn ang="0">
                <a:pos x="connsiteX2" y="connsiteY2"/>
              </a:cxn>
            </a:cxnLst>
            <a:rect l="l" t="t" r="r" b="b"/>
            <a:pathLst>
              <a:path w="2627195" h="1808328">
                <a:moveTo>
                  <a:pt x="0" y="0"/>
                </a:moveTo>
                <a:cubicBezTo>
                  <a:pt x="613011" y="15353"/>
                  <a:pt x="1171433" y="105770"/>
                  <a:pt x="1610436" y="382137"/>
                </a:cubicBezTo>
                <a:cubicBezTo>
                  <a:pt x="2049439" y="658504"/>
                  <a:pt x="2520288" y="1489880"/>
                  <a:pt x="2627195" y="18083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A625E11-B17E-425F-B688-D5BEC9805327}"/>
              </a:ext>
            </a:extLst>
          </p:cNvPr>
          <p:cNvSpPr/>
          <p:nvPr/>
        </p:nvSpPr>
        <p:spPr>
          <a:xfrm>
            <a:off x="7888406" y="1746790"/>
            <a:ext cx="2852382" cy="1105592"/>
          </a:xfrm>
          <a:custGeom>
            <a:avLst/>
            <a:gdLst>
              <a:gd name="connsiteX0" fmla="*/ 0 w 2852382"/>
              <a:gd name="connsiteY0" fmla="*/ 1115021 h 1115021"/>
              <a:gd name="connsiteX1" fmla="*/ 1433015 w 2852382"/>
              <a:gd name="connsiteY1" fmla="*/ 9552 h 1115021"/>
              <a:gd name="connsiteX2" fmla="*/ 2852382 w 2852382"/>
              <a:gd name="connsiteY2" fmla="*/ 671469 h 1115021"/>
              <a:gd name="connsiteX0" fmla="*/ 0 w 2852382"/>
              <a:gd name="connsiteY0" fmla="*/ 1115021 h 1115021"/>
              <a:gd name="connsiteX1" fmla="*/ 1433015 w 2852382"/>
              <a:gd name="connsiteY1" fmla="*/ 9552 h 1115021"/>
              <a:gd name="connsiteX2" fmla="*/ 2852382 w 2852382"/>
              <a:gd name="connsiteY2" fmla="*/ 671469 h 1115021"/>
              <a:gd name="connsiteX0" fmla="*/ 0 w 2852382"/>
              <a:gd name="connsiteY0" fmla="*/ 1105549 h 1105549"/>
              <a:gd name="connsiteX1" fmla="*/ 1433015 w 2852382"/>
              <a:gd name="connsiteY1" fmla="*/ 80 h 1105549"/>
              <a:gd name="connsiteX2" fmla="*/ 2852382 w 2852382"/>
              <a:gd name="connsiteY2" fmla="*/ 661997 h 1105549"/>
              <a:gd name="connsiteX0" fmla="*/ 0 w 2852382"/>
              <a:gd name="connsiteY0" fmla="*/ 1105549 h 1105549"/>
              <a:gd name="connsiteX1" fmla="*/ 1433015 w 2852382"/>
              <a:gd name="connsiteY1" fmla="*/ 80 h 1105549"/>
              <a:gd name="connsiteX2" fmla="*/ 2852382 w 2852382"/>
              <a:gd name="connsiteY2" fmla="*/ 661997 h 1105549"/>
              <a:gd name="connsiteX0" fmla="*/ 0 w 2852382"/>
              <a:gd name="connsiteY0" fmla="*/ 1105592 h 1105592"/>
              <a:gd name="connsiteX1" fmla="*/ 1433015 w 2852382"/>
              <a:gd name="connsiteY1" fmla="*/ 123 h 1105592"/>
              <a:gd name="connsiteX2" fmla="*/ 2852382 w 2852382"/>
              <a:gd name="connsiteY2" fmla="*/ 662040 h 1105592"/>
            </a:gdLst>
            <a:ahLst/>
            <a:cxnLst>
              <a:cxn ang="0">
                <a:pos x="connsiteX0" y="connsiteY0"/>
              </a:cxn>
              <a:cxn ang="0">
                <a:pos x="connsiteX1" y="connsiteY1"/>
              </a:cxn>
              <a:cxn ang="0">
                <a:pos x="connsiteX2" y="connsiteY2"/>
              </a:cxn>
            </a:cxnLst>
            <a:rect l="l" t="t" r="r" b="b"/>
            <a:pathLst>
              <a:path w="2852382" h="1105592">
                <a:moveTo>
                  <a:pt x="0" y="1105592"/>
                </a:moveTo>
                <a:cubicBezTo>
                  <a:pt x="315036" y="562525"/>
                  <a:pt x="889379" y="5809"/>
                  <a:pt x="1433015" y="123"/>
                </a:cubicBezTo>
                <a:cubicBezTo>
                  <a:pt x="1976651" y="-5563"/>
                  <a:pt x="2448636" y="184937"/>
                  <a:pt x="2852382" y="6620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7D2054D-B4EE-4B07-AA39-F3F31BC7D140}"/>
              </a:ext>
            </a:extLst>
          </p:cNvPr>
          <p:cNvSpPr txBox="1"/>
          <p:nvPr/>
        </p:nvSpPr>
        <p:spPr>
          <a:xfrm>
            <a:off x="510765" y="2327899"/>
            <a:ext cx="6511013" cy="1200329"/>
          </a:xfrm>
          <a:prstGeom prst="rect">
            <a:avLst/>
          </a:prstGeom>
          <a:noFill/>
        </p:spPr>
        <p:txBody>
          <a:bodyPr wrap="none" rtlCol="0">
            <a:spAutoFit/>
          </a:bodyPr>
          <a:lstStyle/>
          <a:p>
            <a:r>
              <a:rPr lang="en-US" dirty="0"/>
              <a:t>a) No maximum energy, entropy monotonically increasing</a:t>
            </a:r>
            <a:br>
              <a:rPr lang="en-US" dirty="0"/>
            </a:br>
            <a:r>
              <a:rPr lang="en-US" dirty="0"/>
              <a:t>b) No minimum energy, entropy monotonically decreasing</a:t>
            </a:r>
          </a:p>
          <a:p>
            <a:r>
              <a:rPr lang="en-US" dirty="0"/>
              <a:t>c) Minimum and maximum energy, entropy minimum at either edge</a:t>
            </a:r>
          </a:p>
          <a:p>
            <a:endParaRPr lang="en-US" dirty="0"/>
          </a:p>
        </p:txBody>
      </p:sp>
      <p:sp>
        <p:nvSpPr>
          <p:cNvPr id="28" name="TextBox 27">
            <a:extLst>
              <a:ext uri="{FF2B5EF4-FFF2-40B4-BE49-F238E27FC236}">
                <a16:creationId xmlns:a16="http://schemas.microsoft.com/office/drawing/2014/main" id="{D037E461-8CB4-4889-A552-0DA6FDC96B8D}"/>
              </a:ext>
            </a:extLst>
          </p:cNvPr>
          <p:cNvSpPr txBox="1"/>
          <p:nvPr/>
        </p:nvSpPr>
        <p:spPr>
          <a:xfrm>
            <a:off x="230305" y="3692170"/>
            <a:ext cx="7228193" cy="523220"/>
          </a:xfrm>
          <a:prstGeom prst="rect">
            <a:avLst/>
          </a:prstGeom>
          <a:noFill/>
        </p:spPr>
        <p:txBody>
          <a:bodyPr wrap="square">
            <a:spAutoFit/>
          </a:bodyPr>
          <a:lstStyle/>
          <a:p>
            <a:r>
              <a:rPr lang="en-US" sz="2800" b="0" dirty="0"/>
              <a:t>The first 2 cases can’t both exist:</a:t>
            </a:r>
            <a:endParaRPr lang="en-US" sz="28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34E9A7C-0D80-425F-9A31-71CC55789CD8}"/>
                  </a:ext>
                </a:extLst>
              </p:cNvPr>
              <p:cNvSpPr txBox="1"/>
              <p:nvPr/>
            </p:nvSpPr>
            <p:spPr>
              <a:xfrm>
                <a:off x="10480007" y="982219"/>
                <a:ext cx="37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29" name="TextBox 28">
                <a:extLst>
                  <a:ext uri="{FF2B5EF4-FFF2-40B4-BE49-F238E27FC236}">
                    <a16:creationId xmlns:a16="http://schemas.microsoft.com/office/drawing/2014/main" id="{634E9A7C-0D80-425F-9A31-71CC55789CD8}"/>
                  </a:ext>
                </a:extLst>
              </p:cNvPr>
              <p:cNvSpPr txBox="1">
                <a:spLocks noRot="1" noChangeAspect="1" noMove="1" noResize="1" noEditPoints="1" noAdjustHandles="1" noChangeArrowheads="1" noChangeShapeType="1" noTextEdit="1"/>
              </p:cNvSpPr>
              <p:nvPr/>
            </p:nvSpPr>
            <p:spPr>
              <a:xfrm>
                <a:off x="10480007" y="982219"/>
                <a:ext cx="37144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B0EB8ED-070E-4A53-9B99-5436E85E17B1}"/>
                  </a:ext>
                </a:extLst>
              </p:cNvPr>
              <p:cNvSpPr txBox="1"/>
              <p:nvPr/>
            </p:nvSpPr>
            <p:spPr>
              <a:xfrm>
                <a:off x="10425129" y="2303145"/>
                <a:ext cx="35067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30" name="TextBox 29">
                <a:extLst>
                  <a:ext uri="{FF2B5EF4-FFF2-40B4-BE49-F238E27FC236}">
                    <a16:creationId xmlns:a16="http://schemas.microsoft.com/office/drawing/2014/main" id="{DB0EB8ED-070E-4A53-9B99-5436E85E17B1}"/>
                  </a:ext>
                </a:extLst>
              </p:cNvPr>
              <p:cNvSpPr txBox="1">
                <a:spLocks noRot="1" noChangeAspect="1" noMove="1" noResize="1" noEditPoints="1" noAdjustHandles="1" noChangeArrowheads="1" noChangeShapeType="1" noTextEdit="1"/>
              </p:cNvSpPr>
              <p:nvPr/>
            </p:nvSpPr>
            <p:spPr>
              <a:xfrm>
                <a:off x="10425129" y="2303145"/>
                <a:ext cx="35067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97A4370-FAF2-49F1-BCCF-EAD2CD0D53A4}"/>
                  </a:ext>
                </a:extLst>
              </p:cNvPr>
              <p:cNvSpPr txBox="1"/>
              <p:nvPr/>
            </p:nvSpPr>
            <p:spPr>
              <a:xfrm>
                <a:off x="8003436" y="937864"/>
                <a:ext cx="3676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31" name="TextBox 30">
                <a:extLst>
                  <a:ext uri="{FF2B5EF4-FFF2-40B4-BE49-F238E27FC236}">
                    <a16:creationId xmlns:a16="http://schemas.microsoft.com/office/drawing/2014/main" id="{897A4370-FAF2-49F1-BCCF-EAD2CD0D53A4}"/>
                  </a:ext>
                </a:extLst>
              </p:cNvPr>
              <p:cNvSpPr txBox="1">
                <a:spLocks noRot="1" noChangeAspect="1" noMove="1" noResize="1" noEditPoints="1" noAdjustHandles="1" noChangeArrowheads="1" noChangeShapeType="1" noTextEdit="1"/>
              </p:cNvSpPr>
              <p:nvPr/>
            </p:nvSpPr>
            <p:spPr>
              <a:xfrm>
                <a:off x="8003436" y="937864"/>
                <a:ext cx="367665" cy="369332"/>
              </a:xfrm>
              <a:prstGeom prst="rect">
                <a:avLst/>
              </a:prstGeom>
              <a:blipFill>
                <a:blip r:embed="rId8"/>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81EF551B-0ABD-445A-ABC8-4AD38B6E3C34}"/>
              </a:ext>
            </a:extLst>
          </p:cNvPr>
          <p:cNvSpPr txBox="1"/>
          <p:nvPr/>
        </p:nvSpPr>
        <p:spPr>
          <a:xfrm>
            <a:off x="5964072" y="3718954"/>
            <a:ext cx="6153380" cy="1200329"/>
          </a:xfrm>
          <a:prstGeom prst="rect">
            <a:avLst/>
          </a:prstGeom>
          <a:noFill/>
        </p:spPr>
        <p:txBody>
          <a:bodyPr wrap="square" rtlCol="0">
            <a:spAutoFit/>
          </a:bodyPr>
          <a:lstStyle/>
          <a:p>
            <a:r>
              <a:rPr lang="en-US" dirty="0"/>
              <a:t>If we combined two systems, one strictly monotonically increasing with another strictly monotonically decreasing, maximization of entropy would happen at infinity: we have no equilibrium</a:t>
            </a:r>
          </a:p>
        </p:txBody>
      </p:sp>
      <p:sp>
        <p:nvSpPr>
          <p:cNvPr id="33" name="TextBox 32">
            <a:extLst>
              <a:ext uri="{FF2B5EF4-FFF2-40B4-BE49-F238E27FC236}">
                <a16:creationId xmlns:a16="http://schemas.microsoft.com/office/drawing/2014/main" id="{735AC857-E99E-45DD-8654-27A47F8375D8}"/>
              </a:ext>
            </a:extLst>
          </p:cNvPr>
          <p:cNvSpPr txBox="1"/>
          <p:nvPr/>
        </p:nvSpPr>
        <p:spPr>
          <a:xfrm>
            <a:off x="230305" y="4966029"/>
            <a:ext cx="11506770" cy="954107"/>
          </a:xfrm>
          <a:prstGeom prst="rect">
            <a:avLst/>
          </a:prstGeom>
          <a:noFill/>
        </p:spPr>
        <p:txBody>
          <a:bodyPr wrap="square">
            <a:spAutoFit/>
          </a:bodyPr>
          <a:lstStyle/>
          <a:p>
            <a:r>
              <a:rPr lang="en-US" sz="2800" b="0" dirty="0"/>
              <a:t>By convention, </a:t>
            </a:r>
            <a:r>
              <a:rPr lang="en-US" sz="2800" dirty="0"/>
              <a:t>we say energy is bounded from below. Minimum entropy is reached at the lowest energy state.</a:t>
            </a:r>
          </a:p>
        </p:txBody>
      </p:sp>
      <p:sp>
        <p:nvSpPr>
          <p:cNvPr id="34" name="TextBox 33">
            <a:extLst>
              <a:ext uri="{FF2B5EF4-FFF2-40B4-BE49-F238E27FC236}">
                <a16:creationId xmlns:a16="http://schemas.microsoft.com/office/drawing/2014/main" id="{48FEF0E5-2C1B-4EBB-A625-52556F8DBE98}"/>
              </a:ext>
            </a:extLst>
          </p:cNvPr>
          <p:cNvSpPr txBox="1"/>
          <p:nvPr/>
        </p:nvSpPr>
        <p:spPr>
          <a:xfrm>
            <a:off x="6267727" y="5810529"/>
            <a:ext cx="5838778" cy="954107"/>
          </a:xfrm>
          <a:prstGeom prst="rect">
            <a:avLst/>
          </a:prstGeom>
          <a:noFill/>
        </p:spPr>
        <p:txBody>
          <a:bodyPr wrap="none" rtlCol="0">
            <a:spAutoFit/>
          </a:bodyPr>
          <a:lstStyle/>
          <a:p>
            <a:r>
              <a:rPr lang="en-US" sz="2800" dirty="0"/>
              <a:t>This recovers the remaining part of the</a:t>
            </a:r>
            <a:br>
              <a:rPr lang="en-US" sz="2800" dirty="0"/>
            </a:br>
            <a:r>
              <a:rPr lang="en-US" sz="2800" dirty="0"/>
              <a:t>third law of thermodynamics</a:t>
            </a:r>
          </a:p>
        </p:txBody>
      </p:sp>
    </p:spTree>
    <p:extLst>
      <p:ext uri="{BB962C8B-B14F-4D97-AF65-F5344CB8AC3E}">
        <p14:creationId xmlns:p14="http://schemas.microsoft.com/office/powerpoint/2010/main" val="311964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0" grpId="0" animBg="1"/>
      <p:bldP spid="27" grpId="0"/>
      <p:bldP spid="28" grpId="0"/>
      <p:bldP spid="31" grpId="0"/>
      <p:bldP spid="32" grpId="0"/>
      <p:bldP spid="33" grpId="0"/>
      <p:bldP spid="3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BB88-1C9A-4C75-BC9B-136680CE6E16}"/>
              </a:ext>
            </a:extLst>
          </p:cNvPr>
          <p:cNvSpPr>
            <a:spLocks noGrp="1"/>
          </p:cNvSpPr>
          <p:nvPr>
            <p:ph type="title"/>
          </p:nvPr>
        </p:nvSpPr>
        <p:spPr/>
        <p:txBody>
          <a:bodyPr/>
          <a:lstStyle/>
          <a:p>
            <a:r>
              <a:rPr lang="en-US" dirty="0"/>
              <a:t>Thermodynamics recovered</a:t>
            </a:r>
          </a:p>
        </p:txBody>
      </p:sp>
      <p:sp>
        <p:nvSpPr>
          <p:cNvPr id="3" name="Content Placeholder 2">
            <a:extLst>
              <a:ext uri="{FF2B5EF4-FFF2-40B4-BE49-F238E27FC236}">
                <a16:creationId xmlns:a16="http://schemas.microsoft.com/office/drawing/2014/main" id="{9F2F53C0-C7EB-4585-AFA9-9D84B3425174}"/>
              </a:ext>
            </a:extLst>
          </p:cNvPr>
          <p:cNvSpPr>
            <a:spLocks noGrp="1"/>
          </p:cNvSpPr>
          <p:nvPr>
            <p:ph idx="1"/>
          </p:nvPr>
        </p:nvSpPr>
        <p:spPr/>
        <p:txBody>
          <a:bodyPr>
            <a:normAutofit/>
          </a:bodyPr>
          <a:lstStyle/>
          <a:p>
            <a:r>
              <a:rPr lang="en-US" dirty="0"/>
              <a:t>The laws of thermodynamics as we recovered them apply simply because of the properties of the processes we decide to focus on</a:t>
            </a:r>
          </a:p>
          <a:p>
            <a:pPr lvl="1"/>
            <a:r>
              <a:rPr lang="en-US" dirty="0"/>
              <a:t>The notion of process entropy maps to thermodynamic entropy in a very natural way</a:t>
            </a:r>
          </a:p>
          <a:p>
            <a:pPr lvl="1"/>
            <a:r>
              <a:rPr lang="en-US" dirty="0"/>
              <a:t>The notion of thermodynamic equilibrium as an equilibrium at all scales is already something people discuss (citation needed)</a:t>
            </a:r>
          </a:p>
          <a:p>
            <a:r>
              <a:rPr lang="en-US" dirty="0"/>
              <a:t>We have not mentioned uncertainty, disorder, statistical distributions, information, lack of information, …</a:t>
            </a:r>
          </a:p>
          <a:p>
            <a:r>
              <a:rPr lang="en-US" dirty="0"/>
              <a:t>We have not discussed what type of state or system we have (classical, quantum, biological, economic, …)</a:t>
            </a:r>
          </a:p>
        </p:txBody>
      </p:sp>
      <p:sp>
        <p:nvSpPr>
          <p:cNvPr id="4" name="Slide Number Placeholder 4">
            <a:extLst>
              <a:ext uri="{FF2B5EF4-FFF2-40B4-BE49-F238E27FC236}">
                <a16:creationId xmlns:a16="http://schemas.microsoft.com/office/drawing/2014/main" id="{432F9468-4779-4B05-99EA-24EF3C7D7810}"/>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124</a:t>
            </a:fld>
            <a:endParaRPr lang="en-US" dirty="0"/>
          </a:p>
        </p:txBody>
      </p:sp>
    </p:spTree>
    <p:extLst>
      <p:ext uri="{BB962C8B-B14F-4D97-AF65-F5344CB8AC3E}">
        <p14:creationId xmlns:p14="http://schemas.microsoft.com/office/powerpoint/2010/main" val="39001333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E36B-ADD4-4688-B815-0222D7D03F18}"/>
              </a:ext>
            </a:extLst>
          </p:cNvPr>
          <p:cNvSpPr>
            <a:spLocks noGrp="1"/>
          </p:cNvSpPr>
          <p:nvPr>
            <p:ph type="title"/>
          </p:nvPr>
        </p:nvSpPr>
        <p:spPr/>
        <p:txBody>
          <a:bodyPr/>
          <a:lstStyle/>
          <a:p>
            <a:r>
              <a:rPr lang="en-US" dirty="0"/>
              <a:t>Status - outline</a:t>
            </a:r>
          </a:p>
        </p:txBody>
      </p:sp>
      <p:sp>
        <p:nvSpPr>
          <p:cNvPr id="3" name="Content Placeholder 2">
            <a:extLst>
              <a:ext uri="{FF2B5EF4-FFF2-40B4-BE49-F238E27FC236}">
                <a16:creationId xmlns:a16="http://schemas.microsoft.com/office/drawing/2014/main" id="{3A1B203C-F678-4B78-A38E-DEE35BFD3D97}"/>
              </a:ext>
            </a:extLst>
          </p:cNvPr>
          <p:cNvSpPr>
            <a:spLocks noGrp="1"/>
          </p:cNvSpPr>
          <p:nvPr>
            <p:ph idx="1"/>
          </p:nvPr>
        </p:nvSpPr>
        <p:spPr/>
        <p:txBody>
          <a:bodyPr/>
          <a:lstStyle/>
          <a:p>
            <a:r>
              <a:rPr lang="en-US" dirty="0"/>
              <a:t>While the presentation can be improved and some details clarified, the overall picture is solid and the arguments are simple/clear enough.</a:t>
            </a:r>
          </a:p>
          <a:p>
            <a:r>
              <a:rPr lang="en-US" dirty="0"/>
              <a:t>Two main directions of improvement: clean up what we have and start the formalization processes</a:t>
            </a:r>
          </a:p>
          <a:p>
            <a:pPr lvl="1"/>
            <a:r>
              <a:rPr lang="en-US" dirty="0"/>
              <a:t>A full write-up, teaching material, videos, … are all things we need to do</a:t>
            </a:r>
          </a:p>
          <a:p>
            <a:pPr lvl="1"/>
            <a:r>
              <a:rPr lang="en-US" dirty="0"/>
              <a:t>Formalization could probably be done simply by using manifolds with boundaries (the boundary being the set of equilibrium states) and differential geometry</a:t>
            </a:r>
          </a:p>
        </p:txBody>
      </p:sp>
      <p:sp>
        <p:nvSpPr>
          <p:cNvPr id="4" name="Footer Placeholder 3">
            <a:extLst>
              <a:ext uri="{FF2B5EF4-FFF2-40B4-BE49-F238E27FC236}">
                <a16:creationId xmlns:a16="http://schemas.microsoft.com/office/drawing/2014/main" id="{8AB652D3-2B5E-480D-BD2A-98E12EFC4751}"/>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658F5C90-69D9-4A4D-B3DB-60CC325ABCAA}"/>
              </a:ext>
            </a:extLst>
          </p:cNvPr>
          <p:cNvSpPr>
            <a:spLocks noGrp="1"/>
          </p:cNvSpPr>
          <p:nvPr>
            <p:ph type="sldNum" sz="quarter" idx="13"/>
          </p:nvPr>
        </p:nvSpPr>
        <p:spPr/>
        <p:txBody>
          <a:bodyPr/>
          <a:lstStyle/>
          <a:p>
            <a:fld id="{F47845EA-7733-40EE-B074-20032348B727}" type="slidenum">
              <a:rPr lang="en-US" smtClean="0"/>
              <a:t>125</a:t>
            </a:fld>
            <a:endParaRPr lang="en-US"/>
          </a:p>
        </p:txBody>
      </p:sp>
    </p:spTree>
    <p:extLst>
      <p:ext uri="{BB962C8B-B14F-4D97-AF65-F5344CB8AC3E}">
        <p14:creationId xmlns:p14="http://schemas.microsoft.com/office/powerpoint/2010/main" val="29915228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38DC-1C8D-4080-B7BB-786ED76BBBDA}"/>
              </a:ext>
            </a:extLst>
          </p:cNvPr>
          <p:cNvSpPr>
            <a:spLocks noGrp="1"/>
          </p:cNvSpPr>
          <p:nvPr>
            <p:ph type="title"/>
          </p:nvPr>
        </p:nvSpPr>
        <p:spPr/>
        <p:txBody>
          <a:bodyPr/>
          <a:lstStyle/>
          <a:p>
            <a:r>
              <a:rPr lang="en-US" dirty="0"/>
              <a:t>Statistical mechanics</a:t>
            </a:r>
          </a:p>
        </p:txBody>
      </p:sp>
      <p:sp>
        <p:nvSpPr>
          <p:cNvPr id="3" name="Text Placeholder 2">
            <a:extLst>
              <a:ext uri="{FF2B5EF4-FFF2-40B4-BE49-F238E27FC236}">
                <a16:creationId xmlns:a16="http://schemas.microsoft.com/office/drawing/2014/main" id="{051AB359-DB82-4D02-BC2D-B996E0C6068F}"/>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C791D51F-8FE5-4725-A8CF-A5176724C23B}"/>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38EEB812-5546-43F5-B4E8-60975EC135D0}"/>
              </a:ext>
            </a:extLst>
          </p:cNvPr>
          <p:cNvSpPr>
            <a:spLocks noGrp="1"/>
          </p:cNvSpPr>
          <p:nvPr>
            <p:ph type="sldNum" sz="quarter" idx="12"/>
          </p:nvPr>
        </p:nvSpPr>
        <p:spPr/>
        <p:txBody>
          <a:bodyPr/>
          <a:lstStyle/>
          <a:p>
            <a:fld id="{F47845EA-7733-40EE-B074-20032348B727}" type="slidenum">
              <a:rPr lang="en-US" smtClean="0"/>
              <a:t>126</a:t>
            </a:fld>
            <a:endParaRPr lang="en-US"/>
          </a:p>
        </p:txBody>
      </p:sp>
    </p:spTree>
    <p:extLst>
      <p:ext uri="{BB962C8B-B14F-4D97-AF65-F5344CB8AC3E}">
        <p14:creationId xmlns:p14="http://schemas.microsoft.com/office/powerpoint/2010/main" val="4513285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F6A0-47CB-47E7-8D65-C6C3A784A425}"/>
              </a:ext>
            </a:extLst>
          </p:cNvPr>
          <p:cNvSpPr>
            <a:spLocks noGrp="1"/>
          </p:cNvSpPr>
          <p:nvPr>
            <p:ph type="title"/>
          </p:nvPr>
        </p:nvSpPr>
        <p:spPr/>
        <p:txBody>
          <a:bodyPr/>
          <a:lstStyle/>
          <a:p>
            <a:r>
              <a:rPr lang="en-US" dirty="0"/>
              <a:t>In brief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0A3460-5C09-4F79-A934-CE8DD65DCC59}"/>
                  </a:ext>
                </a:extLst>
              </p:cNvPr>
              <p:cNvSpPr>
                <a:spLocks noGrp="1"/>
              </p:cNvSpPr>
              <p:nvPr>
                <p:ph idx="1"/>
              </p:nvPr>
            </p:nvSpPr>
            <p:spPr/>
            <p:txBody>
              <a:bodyPr>
                <a:normAutofit/>
              </a:bodyPr>
              <a:lstStyle/>
              <a:p>
                <a:r>
                  <a:rPr lang="en-US" dirty="0"/>
                  <a:t>To recover statistical mechanics, we have to connect microscopic dynamics with macroscopic states</a:t>
                </a:r>
              </a:p>
              <a:p>
                <a:r>
                  <a:rPr lang="en-US" dirty="0"/>
                  <a:t>Two way of doing it:</a:t>
                </a:r>
              </a:p>
              <a:p>
                <a:pPr lvl="1"/>
                <a:r>
                  <a:rPr lang="en-US" dirty="0"/>
                  <a:t>Assume </a:t>
                </a:r>
                <a:r>
                  <a:rPr lang="en-US" dirty="0" err="1"/>
                  <a:t>miscroscopic</a:t>
                </a:r>
                <a:r>
                  <a:rPr lang="en-US" dirty="0"/>
                  <a:t> state gives full description </a:t>
                </a:r>
                <a14:m>
                  <m:oMath xmlns:m="http://schemas.openxmlformats.org/officeDocument/2006/math">
                    <m:r>
                      <a:rPr lang="en-US" b="0" i="1" smtClean="0">
                        <a:latin typeface="Cambria Math" panose="02040503050406030204" pitchFamily="18" charset="0"/>
                      </a:rPr>
                      <m:t>→</m:t>
                    </m:r>
                  </m:oMath>
                </a14:m>
                <a:r>
                  <a:rPr lang="en-US" dirty="0"/>
                  <a:t> recover fundamental postulate of statistical mechanics – this works for classical statistical mechanics, probably not for quantum statistical mechanics</a:t>
                </a:r>
              </a:p>
              <a:p>
                <a:pPr lvl="1"/>
                <a:r>
                  <a:rPr lang="en-US" dirty="0"/>
                  <a:t>Assume equilibrium (stationary process), meaning stable probability distribution of visiting microstates </a:t>
                </a:r>
                <a14:m>
                  <m:oMath xmlns:m="http://schemas.openxmlformats.org/officeDocument/2006/math">
                    <m:r>
                      <a:rPr lang="en-US" b="0" i="1" smtClean="0">
                        <a:latin typeface="Cambria Math" panose="02040503050406030204" pitchFamily="18" charset="0"/>
                      </a:rPr>
                      <m:t>→</m:t>
                    </m:r>
                  </m:oMath>
                </a14:m>
                <a:r>
                  <a:rPr lang="en-US" dirty="0"/>
                  <a:t> recover Gibbs/Shannon entropy – this works for both classical and quantum statistical mechanics</a:t>
                </a:r>
              </a:p>
              <a:p>
                <a:r>
                  <a:rPr lang="en-US" dirty="0"/>
                  <a:t>Note both cases have fairly restrictive assumptions which assume equilibrium (determinism at microscale and/or stationarity)</a:t>
                </a:r>
              </a:p>
              <a:p>
                <a:endParaRPr lang="en-US" dirty="0"/>
              </a:p>
            </p:txBody>
          </p:sp>
        </mc:Choice>
        <mc:Fallback>
          <p:sp>
            <p:nvSpPr>
              <p:cNvPr id="3" name="Content Placeholder 2">
                <a:extLst>
                  <a:ext uri="{FF2B5EF4-FFF2-40B4-BE49-F238E27FC236}">
                    <a16:creationId xmlns:a16="http://schemas.microsoft.com/office/drawing/2014/main" id="{FA0A3460-5C09-4F79-A934-CE8DD65DCC59}"/>
                  </a:ext>
                </a:extLst>
              </p:cNvPr>
              <p:cNvSpPr>
                <a:spLocks noGrp="1" noRot="1" noChangeAspect="1" noMove="1" noResize="1" noEditPoints="1" noAdjustHandles="1" noChangeArrowheads="1" noChangeShapeType="1" noTextEdit="1"/>
              </p:cNvSpPr>
              <p:nvPr>
                <p:ph idx="1"/>
              </p:nvPr>
            </p:nvSpPr>
            <p:spPr>
              <a:blipFill>
                <a:blip r:embed="rId2"/>
                <a:stretch>
                  <a:fillRect l="-916" t="-1871" r="-96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4BD6EFF-A3C4-4079-AC29-8B3E7F740E63}"/>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52463D5-1968-44A6-8076-D5F5658E672A}"/>
              </a:ext>
            </a:extLst>
          </p:cNvPr>
          <p:cNvSpPr>
            <a:spLocks noGrp="1"/>
          </p:cNvSpPr>
          <p:nvPr>
            <p:ph type="sldNum" sz="quarter" idx="13"/>
          </p:nvPr>
        </p:nvSpPr>
        <p:spPr/>
        <p:txBody>
          <a:bodyPr/>
          <a:lstStyle/>
          <a:p>
            <a:fld id="{F47845EA-7733-40EE-B074-20032348B727}" type="slidenum">
              <a:rPr lang="en-US" smtClean="0"/>
              <a:t>127</a:t>
            </a:fld>
            <a:endParaRPr lang="en-US"/>
          </a:p>
        </p:txBody>
      </p:sp>
    </p:spTree>
    <p:extLst>
      <p:ext uri="{BB962C8B-B14F-4D97-AF65-F5344CB8AC3E}">
        <p14:creationId xmlns:p14="http://schemas.microsoft.com/office/powerpoint/2010/main" val="5006142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F6A0-47CB-47E7-8D65-C6C3A784A425}"/>
              </a:ext>
            </a:extLst>
          </p:cNvPr>
          <p:cNvSpPr>
            <a:spLocks noGrp="1"/>
          </p:cNvSpPr>
          <p:nvPr>
            <p:ph type="title"/>
          </p:nvPr>
        </p:nvSpPr>
        <p:spPr/>
        <p:txBody>
          <a:bodyPr/>
          <a:lstStyle/>
          <a:p>
            <a:r>
              <a:rPr lang="en-US" dirty="0"/>
              <a:t>General 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0A3460-5C09-4F79-A934-CE8DD65DCC59}"/>
                  </a:ext>
                </a:extLst>
              </p:cNvPr>
              <p:cNvSpPr>
                <a:spLocks noGrp="1"/>
              </p:cNvSpPr>
              <p:nvPr>
                <p:ph idx="1"/>
              </p:nvPr>
            </p:nvSpPr>
            <p:spPr/>
            <p:txBody>
              <a:bodyPr>
                <a:normAutofit/>
              </a:bodyPr>
              <a:lstStyle/>
              <a:p>
                <a:r>
                  <a:rPr lang="en-US" dirty="0"/>
                  <a:t>In the first approach, since microstates provide the full description, microstates are </a:t>
                </a:r>
                <a:r>
                  <a:rPr lang="en-US" dirty="0" err="1"/>
                  <a:t>equigranular</a:t>
                </a:r>
                <a:r>
                  <a:rPr lang="en-US" dirty="0"/>
                  <a:t> and the motion is deterministic and reversible: the count of evolutions become the count of microstates </a:t>
                </a:r>
                <a14:m>
                  <m:oMath xmlns:m="http://schemas.openxmlformats.org/officeDocument/2006/math">
                    <m:r>
                      <a:rPr lang="en-US" b="0" i="1" smtClean="0">
                        <a:latin typeface="Cambria Math" panose="02040503050406030204" pitchFamily="18" charset="0"/>
                      </a:rPr>
                      <m:t>→</m:t>
                    </m:r>
                  </m:oMath>
                </a14:m>
                <a:r>
                  <a:rPr lang="en-US" dirty="0"/>
                  <a:t> recover fundamental postulate of statistical mechanics</a:t>
                </a:r>
              </a:p>
              <a:p>
                <a:r>
                  <a:rPr lang="en-US" dirty="0"/>
                  <a:t>In the second approach, </a:t>
                </a:r>
                <a:r>
                  <a:rPr lang="en-US" dirty="0" err="1"/>
                  <a:t>macrostates</a:t>
                </a:r>
                <a:r>
                  <a:rPr lang="en-US" dirty="0"/>
                  <a:t> are bundles of evolutions and microstate variables identify only statistical properties of the bundle; count of evolutions become the count of permutations of infinite sequences </a:t>
                </a:r>
                <a14:m>
                  <m:oMath xmlns:m="http://schemas.openxmlformats.org/officeDocument/2006/math">
                    <m:r>
                      <a:rPr lang="en-US" b="0" i="1" smtClean="0">
                        <a:latin typeface="Cambria Math" panose="02040503050406030204" pitchFamily="18" charset="0"/>
                      </a:rPr>
                      <m:t>→</m:t>
                    </m:r>
                  </m:oMath>
                </a14:m>
                <a:r>
                  <a:rPr lang="en-US" dirty="0"/>
                  <a:t> recover Gibbs/Shannon entropy</a:t>
                </a:r>
              </a:p>
            </p:txBody>
          </p:sp>
        </mc:Choice>
        <mc:Fallback>
          <p:sp>
            <p:nvSpPr>
              <p:cNvPr id="3" name="Content Placeholder 2">
                <a:extLst>
                  <a:ext uri="{FF2B5EF4-FFF2-40B4-BE49-F238E27FC236}">
                    <a16:creationId xmlns:a16="http://schemas.microsoft.com/office/drawing/2014/main" id="{FA0A3460-5C09-4F79-A934-CE8DD65DCC59}"/>
                  </a:ext>
                </a:extLst>
              </p:cNvPr>
              <p:cNvSpPr>
                <a:spLocks noGrp="1" noRot="1" noChangeAspect="1" noMove="1" noResize="1" noEditPoints="1" noAdjustHandles="1" noChangeArrowheads="1" noChangeShapeType="1" noTextEdit="1"/>
              </p:cNvSpPr>
              <p:nvPr>
                <p:ph idx="1"/>
              </p:nvPr>
            </p:nvSpPr>
            <p:spPr>
              <a:blipFill>
                <a:blip r:embed="rId2"/>
                <a:stretch>
                  <a:fillRect l="-916" t="-1871" r="-30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4BD6EFF-A3C4-4079-AC29-8B3E7F740E63}"/>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52463D5-1968-44A6-8076-D5F5658E672A}"/>
              </a:ext>
            </a:extLst>
          </p:cNvPr>
          <p:cNvSpPr>
            <a:spLocks noGrp="1"/>
          </p:cNvSpPr>
          <p:nvPr>
            <p:ph type="sldNum" sz="quarter" idx="13"/>
          </p:nvPr>
        </p:nvSpPr>
        <p:spPr/>
        <p:txBody>
          <a:bodyPr/>
          <a:lstStyle/>
          <a:p>
            <a:fld id="{F47845EA-7733-40EE-B074-20032348B727}" type="slidenum">
              <a:rPr lang="en-US" smtClean="0"/>
              <a:t>128</a:t>
            </a:fld>
            <a:endParaRPr lang="en-US"/>
          </a:p>
        </p:txBody>
      </p:sp>
    </p:spTree>
    <p:extLst>
      <p:ext uri="{BB962C8B-B14F-4D97-AF65-F5344CB8AC3E}">
        <p14:creationId xmlns:p14="http://schemas.microsoft.com/office/powerpoint/2010/main" val="39190827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BB88-1C9A-4C75-BC9B-136680CE6E16}"/>
              </a:ext>
            </a:extLst>
          </p:cNvPr>
          <p:cNvSpPr>
            <a:spLocks noGrp="1"/>
          </p:cNvSpPr>
          <p:nvPr>
            <p:ph type="title"/>
          </p:nvPr>
        </p:nvSpPr>
        <p:spPr/>
        <p:txBody>
          <a:bodyPr/>
          <a:lstStyle/>
          <a:p>
            <a:r>
              <a:rPr lang="en-US" dirty="0"/>
              <a:t>Statistical mechanics (1</a:t>
            </a:r>
            <a:r>
              <a:rPr lang="en-US" baseline="30000" dirty="0"/>
              <a:t>st</a:t>
            </a:r>
            <a:r>
              <a:rPr lang="en-US" dirty="0"/>
              <a:t> approach)</a:t>
            </a:r>
          </a:p>
        </p:txBody>
      </p:sp>
      <p:sp>
        <p:nvSpPr>
          <p:cNvPr id="3" name="Content Placeholder 2">
            <a:extLst>
              <a:ext uri="{FF2B5EF4-FFF2-40B4-BE49-F238E27FC236}">
                <a16:creationId xmlns:a16="http://schemas.microsoft.com/office/drawing/2014/main" id="{9F2F53C0-C7EB-4585-AFA9-9D84B3425174}"/>
              </a:ext>
            </a:extLst>
          </p:cNvPr>
          <p:cNvSpPr>
            <a:spLocks noGrp="1"/>
          </p:cNvSpPr>
          <p:nvPr>
            <p:ph idx="1"/>
          </p:nvPr>
        </p:nvSpPr>
        <p:spPr/>
        <p:txBody>
          <a:bodyPr>
            <a:normAutofit/>
          </a:bodyPr>
          <a:lstStyle/>
          <a:p>
            <a:r>
              <a:rPr lang="en-US" dirty="0"/>
              <a:t>One approach for entropy: fundamental postulate of</a:t>
            </a:r>
            <a:br>
              <a:rPr lang="en-US" dirty="0"/>
            </a:br>
            <a:r>
              <a:rPr lang="en-US" dirty="0"/>
              <a:t>statistical mechanics (entropy is the logarithm of </a:t>
            </a:r>
            <a:br>
              <a:rPr lang="en-US" dirty="0"/>
            </a:br>
            <a:r>
              <a:rPr lang="en-US" dirty="0"/>
              <a:t>the count of states)</a:t>
            </a:r>
          </a:p>
          <a:p>
            <a:r>
              <a:rPr lang="en-US" dirty="0"/>
              <a:t>Can be recovered in the following way (not the only one)</a:t>
            </a:r>
          </a:p>
          <a:p>
            <a:pPr lvl="1"/>
            <a:r>
              <a:rPr lang="en-US" dirty="0"/>
              <a:t>Assume </a:t>
            </a:r>
            <a:r>
              <a:rPr lang="en-US" b="1" dirty="0" err="1"/>
              <a:t>macrostate</a:t>
            </a:r>
            <a:r>
              <a:rPr lang="en-US" dirty="0"/>
              <a:t> is fully defined by </a:t>
            </a:r>
            <a:br>
              <a:rPr lang="en-US" dirty="0"/>
            </a:br>
            <a:r>
              <a:rPr lang="en-US" dirty="0"/>
              <a:t>a </a:t>
            </a:r>
            <a:r>
              <a:rPr lang="en-US" b="1" dirty="0"/>
              <a:t>set of constraints </a:t>
            </a:r>
            <a:r>
              <a:rPr lang="en-US" dirty="0"/>
              <a:t>over the microstates</a:t>
            </a:r>
          </a:p>
          <a:p>
            <a:pPr lvl="1"/>
            <a:r>
              <a:rPr lang="en-US" dirty="0"/>
              <a:t>Assume </a:t>
            </a:r>
            <a:r>
              <a:rPr lang="en-US" b="1" dirty="0"/>
              <a:t>Hamiltonian evolution </a:t>
            </a:r>
            <a:r>
              <a:rPr lang="en-US" dirty="0"/>
              <a:t>that preserves</a:t>
            </a:r>
            <a:br>
              <a:rPr lang="en-US" dirty="0"/>
            </a:br>
            <a:r>
              <a:rPr lang="en-US" b="1" dirty="0"/>
              <a:t>constraints</a:t>
            </a:r>
            <a:r>
              <a:rPr lang="en-US" dirty="0"/>
              <a:t> (i.e. </a:t>
            </a:r>
            <a:r>
              <a:rPr lang="en-US" dirty="0" err="1"/>
              <a:t>macrostate</a:t>
            </a:r>
            <a:r>
              <a:rPr lang="en-US" dirty="0"/>
              <a:t> variables are unchanged, we are at equilibrium)</a:t>
            </a:r>
            <a:endParaRPr lang="en-US" b="1" dirty="0"/>
          </a:p>
          <a:p>
            <a:pPr lvl="1"/>
            <a:r>
              <a:rPr lang="en-US" dirty="0"/>
              <a:t>Since each microstate provides a full description of the system, all </a:t>
            </a:r>
            <a:r>
              <a:rPr lang="en-US" b="1" dirty="0"/>
              <a:t>microstates</a:t>
            </a:r>
            <a:r>
              <a:rPr lang="en-US" dirty="0"/>
              <a:t> correspond to the </a:t>
            </a:r>
            <a:r>
              <a:rPr lang="en-US" b="1" dirty="0"/>
              <a:t>same number of evolutions</a:t>
            </a:r>
          </a:p>
          <a:p>
            <a:pPr lvl="1"/>
            <a:r>
              <a:rPr lang="en-US" b="1" dirty="0"/>
              <a:t>Process entropy </a:t>
            </a:r>
            <a:r>
              <a:rPr lang="en-US" dirty="0"/>
              <a:t>of the </a:t>
            </a:r>
            <a:r>
              <a:rPr lang="en-US" dirty="0" err="1"/>
              <a:t>macrostate</a:t>
            </a:r>
            <a:r>
              <a:rPr lang="en-US" dirty="0"/>
              <a:t> is, up to a constant, the </a:t>
            </a:r>
            <a:r>
              <a:rPr lang="en-US" b="1" dirty="0"/>
              <a:t>logarithm of the count of states that satisfy the constraint</a:t>
            </a:r>
            <a:r>
              <a:rPr lang="en-US" dirty="0"/>
              <a:t>.</a:t>
            </a:r>
          </a:p>
        </p:txBody>
      </p:sp>
      <p:sp>
        <p:nvSpPr>
          <p:cNvPr id="4" name="Freeform: Shape 3">
            <a:extLst>
              <a:ext uri="{FF2B5EF4-FFF2-40B4-BE49-F238E27FC236}">
                <a16:creationId xmlns:a16="http://schemas.microsoft.com/office/drawing/2014/main" id="{855FAD7A-FFD2-494A-9FE6-F37FF45F7B60}"/>
              </a:ext>
            </a:extLst>
          </p:cNvPr>
          <p:cNvSpPr/>
          <p:nvPr/>
        </p:nvSpPr>
        <p:spPr>
          <a:xfrm>
            <a:off x="9142223" y="1634090"/>
            <a:ext cx="1172028" cy="1461517"/>
          </a:xfrm>
          <a:custGeom>
            <a:avLst/>
            <a:gdLst>
              <a:gd name="connsiteX0" fmla="*/ 539105 w 1172028"/>
              <a:gd name="connsiteY0" fmla="*/ 35942 h 1461517"/>
              <a:gd name="connsiteX1" fmla="*/ 180886 w 1172028"/>
              <a:gd name="connsiteY1" fmla="*/ 309319 h 1461517"/>
              <a:gd name="connsiteX2" fmla="*/ 435410 w 1172028"/>
              <a:gd name="connsiteY2" fmla="*/ 799513 h 1461517"/>
              <a:gd name="connsiteX3" fmla="*/ 1777 w 1172028"/>
              <a:gd name="connsiteY3" fmla="*/ 1195439 h 1461517"/>
              <a:gd name="connsiteX4" fmla="*/ 633373 w 1172028"/>
              <a:gd name="connsiteY4" fmla="*/ 1459389 h 1461517"/>
              <a:gd name="connsiteX5" fmla="*/ 1170701 w 1172028"/>
              <a:gd name="connsiteY5" fmla="*/ 1054037 h 1461517"/>
              <a:gd name="connsiteX6" fmla="*/ 793629 w 1172028"/>
              <a:gd name="connsiteY6" fmla="*/ 422441 h 1461517"/>
              <a:gd name="connsiteX7" fmla="*/ 1057579 w 1172028"/>
              <a:gd name="connsiteY7" fmla="*/ 45369 h 1461517"/>
              <a:gd name="connsiteX8" fmla="*/ 539105 w 1172028"/>
              <a:gd name="connsiteY8" fmla="*/ 35942 h 146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2028" h="1461517">
                <a:moveTo>
                  <a:pt x="539105" y="35942"/>
                </a:moveTo>
                <a:cubicBezTo>
                  <a:pt x="392990" y="79934"/>
                  <a:pt x="198168" y="182057"/>
                  <a:pt x="180886" y="309319"/>
                </a:cubicBezTo>
                <a:cubicBezTo>
                  <a:pt x="163604" y="436581"/>
                  <a:pt x="465261" y="651826"/>
                  <a:pt x="435410" y="799513"/>
                </a:cubicBezTo>
                <a:cubicBezTo>
                  <a:pt x="405559" y="947200"/>
                  <a:pt x="-31217" y="1085460"/>
                  <a:pt x="1777" y="1195439"/>
                </a:cubicBezTo>
                <a:cubicBezTo>
                  <a:pt x="34771" y="1305418"/>
                  <a:pt x="438552" y="1482956"/>
                  <a:pt x="633373" y="1459389"/>
                </a:cubicBezTo>
                <a:cubicBezTo>
                  <a:pt x="828194" y="1435822"/>
                  <a:pt x="1143992" y="1226862"/>
                  <a:pt x="1170701" y="1054037"/>
                </a:cubicBezTo>
                <a:cubicBezTo>
                  <a:pt x="1197410" y="881212"/>
                  <a:pt x="812483" y="590552"/>
                  <a:pt x="793629" y="422441"/>
                </a:cubicBezTo>
                <a:cubicBezTo>
                  <a:pt x="774775" y="254330"/>
                  <a:pt x="1096858" y="109786"/>
                  <a:pt x="1057579" y="45369"/>
                </a:cubicBezTo>
                <a:cubicBezTo>
                  <a:pt x="1018301" y="-19048"/>
                  <a:pt x="685220" y="-8050"/>
                  <a:pt x="539105" y="35942"/>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D830526-B591-4251-BD10-A6AF6526DD71}"/>
              </a:ext>
            </a:extLst>
          </p:cNvPr>
          <p:cNvSpPr/>
          <p:nvPr/>
        </p:nvSpPr>
        <p:spPr>
          <a:xfrm>
            <a:off x="10701547" y="2107001"/>
            <a:ext cx="1172028" cy="1461517"/>
          </a:xfrm>
          <a:custGeom>
            <a:avLst/>
            <a:gdLst>
              <a:gd name="connsiteX0" fmla="*/ 539105 w 1172028"/>
              <a:gd name="connsiteY0" fmla="*/ 35942 h 1461517"/>
              <a:gd name="connsiteX1" fmla="*/ 180886 w 1172028"/>
              <a:gd name="connsiteY1" fmla="*/ 309319 h 1461517"/>
              <a:gd name="connsiteX2" fmla="*/ 435410 w 1172028"/>
              <a:gd name="connsiteY2" fmla="*/ 799513 h 1461517"/>
              <a:gd name="connsiteX3" fmla="*/ 1777 w 1172028"/>
              <a:gd name="connsiteY3" fmla="*/ 1195439 h 1461517"/>
              <a:gd name="connsiteX4" fmla="*/ 633373 w 1172028"/>
              <a:gd name="connsiteY4" fmla="*/ 1459389 h 1461517"/>
              <a:gd name="connsiteX5" fmla="*/ 1170701 w 1172028"/>
              <a:gd name="connsiteY5" fmla="*/ 1054037 h 1461517"/>
              <a:gd name="connsiteX6" fmla="*/ 793629 w 1172028"/>
              <a:gd name="connsiteY6" fmla="*/ 422441 h 1461517"/>
              <a:gd name="connsiteX7" fmla="*/ 1057579 w 1172028"/>
              <a:gd name="connsiteY7" fmla="*/ 45369 h 1461517"/>
              <a:gd name="connsiteX8" fmla="*/ 539105 w 1172028"/>
              <a:gd name="connsiteY8" fmla="*/ 35942 h 1461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2028" h="1461517">
                <a:moveTo>
                  <a:pt x="539105" y="35942"/>
                </a:moveTo>
                <a:cubicBezTo>
                  <a:pt x="392990" y="79934"/>
                  <a:pt x="198168" y="182057"/>
                  <a:pt x="180886" y="309319"/>
                </a:cubicBezTo>
                <a:cubicBezTo>
                  <a:pt x="163604" y="436581"/>
                  <a:pt x="465261" y="651826"/>
                  <a:pt x="435410" y="799513"/>
                </a:cubicBezTo>
                <a:cubicBezTo>
                  <a:pt x="405559" y="947200"/>
                  <a:pt x="-31217" y="1085460"/>
                  <a:pt x="1777" y="1195439"/>
                </a:cubicBezTo>
                <a:cubicBezTo>
                  <a:pt x="34771" y="1305418"/>
                  <a:pt x="438552" y="1482956"/>
                  <a:pt x="633373" y="1459389"/>
                </a:cubicBezTo>
                <a:cubicBezTo>
                  <a:pt x="828194" y="1435822"/>
                  <a:pt x="1143992" y="1226862"/>
                  <a:pt x="1170701" y="1054037"/>
                </a:cubicBezTo>
                <a:cubicBezTo>
                  <a:pt x="1197410" y="881212"/>
                  <a:pt x="812483" y="590552"/>
                  <a:pt x="793629" y="422441"/>
                </a:cubicBezTo>
                <a:cubicBezTo>
                  <a:pt x="774775" y="254330"/>
                  <a:pt x="1096858" y="109786"/>
                  <a:pt x="1057579" y="45369"/>
                </a:cubicBezTo>
                <a:cubicBezTo>
                  <a:pt x="1018301" y="-19048"/>
                  <a:pt x="685220" y="-8050"/>
                  <a:pt x="539105" y="35942"/>
                </a:cubicBezTo>
                <a:close/>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B2D1F45-549F-4624-A1D1-7B3EB2E8CDE1}"/>
              </a:ext>
            </a:extLst>
          </p:cNvPr>
          <p:cNvSpPr/>
          <p:nvPr/>
        </p:nvSpPr>
        <p:spPr>
          <a:xfrm>
            <a:off x="9841584" y="2419035"/>
            <a:ext cx="1291472" cy="810705"/>
          </a:xfrm>
          <a:custGeom>
            <a:avLst/>
            <a:gdLst>
              <a:gd name="connsiteX0" fmla="*/ 0 w 1291472"/>
              <a:gd name="connsiteY0" fmla="*/ 0 h 810705"/>
              <a:gd name="connsiteX1" fmla="*/ 461913 w 1291472"/>
              <a:gd name="connsiteY1" fmla="*/ 509048 h 810705"/>
              <a:gd name="connsiteX2" fmla="*/ 933253 w 1291472"/>
              <a:gd name="connsiteY2" fmla="*/ 546755 h 810705"/>
              <a:gd name="connsiteX3" fmla="*/ 1291472 w 1291472"/>
              <a:gd name="connsiteY3" fmla="*/ 810705 h 810705"/>
            </a:gdLst>
            <a:ahLst/>
            <a:cxnLst>
              <a:cxn ang="0">
                <a:pos x="connsiteX0" y="connsiteY0"/>
              </a:cxn>
              <a:cxn ang="0">
                <a:pos x="connsiteX1" y="connsiteY1"/>
              </a:cxn>
              <a:cxn ang="0">
                <a:pos x="connsiteX2" y="connsiteY2"/>
              </a:cxn>
              <a:cxn ang="0">
                <a:pos x="connsiteX3" y="connsiteY3"/>
              </a:cxn>
            </a:cxnLst>
            <a:rect l="l" t="t" r="r" b="b"/>
            <a:pathLst>
              <a:path w="1291472" h="810705">
                <a:moveTo>
                  <a:pt x="0" y="0"/>
                </a:moveTo>
                <a:cubicBezTo>
                  <a:pt x="153185" y="208961"/>
                  <a:pt x="306371" y="417922"/>
                  <a:pt x="461913" y="509048"/>
                </a:cubicBezTo>
                <a:cubicBezTo>
                  <a:pt x="617455" y="600174"/>
                  <a:pt x="794993" y="496479"/>
                  <a:pt x="933253" y="546755"/>
                </a:cubicBezTo>
                <a:cubicBezTo>
                  <a:pt x="1071513" y="597031"/>
                  <a:pt x="1181492" y="703868"/>
                  <a:pt x="1291472" y="81070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6EDBC52D-2FBA-4CE1-938E-E576B7B5E3D8}"/>
              </a:ext>
            </a:extLst>
          </p:cNvPr>
          <p:cNvSpPr/>
          <p:nvPr/>
        </p:nvSpPr>
        <p:spPr>
          <a:xfrm>
            <a:off x="9577633" y="2558979"/>
            <a:ext cx="1649691" cy="293689"/>
          </a:xfrm>
          <a:custGeom>
            <a:avLst/>
            <a:gdLst>
              <a:gd name="connsiteX0" fmla="*/ 0 w 1649691"/>
              <a:gd name="connsiteY0" fmla="*/ 293689 h 293689"/>
              <a:gd name="connsiteX1" fmla="*/ 772998 w 1649691"/>
              <a:gd name="connsiteY1" fmla="*/ 1458 h 293689"/>
              <a:gd name="connsiteX2" fmla="*/ 1291472 w 1649691"/>
              <a:gd name="connsiteY2" fmla="*/ 180567 h 293689"/>
              <a:gd name="connsiteX3" fmla="*/ 1649691 w 1649691"/>
              <a:gd name="connsiteY3" fmla="*/ 171141 h 293689"/>
            </a:gdLst>
            <a:ahLst/>
            <a:cxnLst>
              <a:cxn ang="0">
                <a:pos x="connsiteX0" y="connsiteY0"/>
              </a:cxn>
              <a:cxn ang="0">
                <a:pos x="connsiteX1" y="connsiteY1"/>
              </a:cxn>
              <a:cxn ang="0">
                <a:pos x="connsiteX2" y="connsiteY2"/>
              </a:cxn>
              <a:cxn ang="0">
                <a:pos x="connsiteX3" y="connsiteY3"/>
              </a:cxn>
            </a:cxnLst>
            <a:rect l="l" t="t" r="r" b="b"/>
            <a:pathLst>
              <a:path w="1649691" h="293689">
                <a:moveTo>
                  <a:pt x="0" y="293689"/>
                </a:moveTo>
                <a:cubicBezTo>
                  <a:pt x="278876" y="157000"/>
                  <a:pt x="557753" y="20312"/>
                  <a:pt x="772998" y="1458"/>
                </a:cubicBezTo>
                <a:cubicBezTo>
                  <a:pt x="988243" y="-17396"/>
                  <a:pt x="1145357" y="152287"/>
                  <a:pt x="1291472" y="180567"/>
                </a:cubicBezTo>
                <a:cubicBezTo>
                  <a:pt x="1437587" y="208847"/>
                  <a:pt x="1543639" y="189994"/>
                  <a:pt x="1649691" y="17114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B7F9B4BC-00D5-4F6E-84A9-142C187AB792}"/>
              </a:ext>
            </a:extLst>
          </p:cNvPr>
          <p:cNvSpPr/>
          <p:nvPr/>
        </p:nvSpPr>
        <p:spPr>
          <a:xfrm>
            <a:off x="9822730" y="1834573"/>
            <a:ext cx="1508289" cy="612743"/>
          </a:xfrm>
          <a:custGeom>
            <a:avLst/>
            <a:gdLst>
              <a:gd name="connsiteX0" fmla="*/ 0 w 1508289"/>
              <a:gd name="connsiteY0" fmla="*/ 0 h 612743"/>
              <a:gd name="connsiteX1" fmla="*/ 518474 w 1508289"/>
              <a:gd name="connsiteY1" fmla="*/ 433633 h 612743"/>
              <a:gd name="connsiteX2" fmla="*/ 952107 w 1508289"/>
              <a:gd name="connsiteY2" fmla="*/ 367646 h 612743"/>
              <a:gd name="connsiteX3" fmla="*/ 1508289 w 1508289"/>
              <a:gd name="connsiteY3" fmla="*/ 612743 h 612743"/>
            </a:gdLst>
            <a:ahLst/>
            <a:cxnLst>
              <a:cxn ang="0">
                <a:pos x="connsiteX0" y="connsiteY0"/>
              </a:cxn>
              <a:cxn ang="0">
                <a:pos x="connsiteX1" y="connsiteY1"/>
              </a:cxn>
              <a:cxn ang="0">
                <a:pos x="connsiteX2" y="connsiteY2"/>
              </a:cxn>
              <a:cxn ang="0">
                <a:pos x="connsiteX3" y="connsiteY3"/>
              </a:cxn>
            </a:cxnLst>
            <a:rect l="l" t="t" r="r" b="b"/>
            <a:pathLst>
              <a:path w="1508289" h="612743">
                <a:moveTo>
                  <a:pt x="0" y="0"/>
                </a:moveTo>
                <a:cubicBezTo>
                  <a:pt x="179895" y="186179"/>
                  <a:pt x="359790" y="372359"/>
                  <a:pt x="518474" y="433633"/>
                </a:cubicBezTo>
                <a:cubicBezTo>
                  <a:pt x="677158" y="494907"/>
                  <a:pt x="787138" y="337794"/>
                  <a:pt x="952107" y="367646"/>
                </a:cubicBezTo>
                <a:cubicBezTo>
                  <a:pt x="1117076" y="397498"/>
                  <a:pt x="1312682" y="505120"/>
                  <a:pt x="1508289" y="6127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3477237-38C6-4BF0-BA5D-09397C142E04}"/>
              </a:ext>
            </a:extLst>
          </p:cNvPr>
          <p:cNvSpPr/>
          <p:nvPr/>
        </p:nvSpPr>
        <p:spPr>
          <a:xfrm>
            <a:off x="9473938" y="1985402"/>
            <a:ext cx="2007909" cy="1084083"/>
          </a:xfrm>
          <a:custGeom>
            <a:avLst/>
            <a:gdLst>
              <a:gd name="connsiteX0" fmla="*/ 0 w 2007909"/>
              <a:gd name="connsiteY0" fmla="*/ 0 h 1084083"/>
              <a:gd name="connsiteX1" fmla="*/ 641023 w 2007909"/>
              <a:gd name="connsiteY1" fmla="*/ 443060 h 1084083"/>
              <a:gd name="connsiteX2" fmla="*/ 1329180 w 2007909"/>
              <a:gd name="connsiteY2" fmla="*/ 499621 h 1084083"/>
              <a:gd name="connsiteX3" fmla="*/ 2007909 w 2007909"/>
              <a:gd name="connsiteY3" fmla="*/ 1084083 h 1084083"/>
            </a:gdLst>
            <a:ahLst/>
            <a:cxnLst>
              <a:cxn ang="0">
                <a:pos x="connsiteX0" y="connsiteY0"/>
              </a:cxn>
              <a:cxn ang="0">
                <a:pos x="connsiteX1" y="connsiteY1"/>
              </a:cxn>
              <a:cxn ang="0">
                <a:pos x="connsiteX2" y="connsiteY2"/>
              </a:cxn>
              <a:cxn ang="0">
                <a:pos x="connsiteX3" y="connsiteY3"/>
              </a:cxn>
            </a:cxnLst>
            <a:rect l="l" t="t" r="r" b="b"/>
            <a:pathLst>
              <a:path w="2007909" h="1084083">
                <a:moveTo>
                  <a:pt x="0" y="0"/>
                </a:moveTo>
                <a:cubicBezTo>
                  <a:pt x="209746" y="179895"/>
                  <a:pt x="419493" y="359790"/>
                  <a:pt x="641023" y="443060"/>
                </a:cubicBezTo>
                <a:cubicBezTo>
                  <a:pt x="862553" y="526330"/>
                  <a:pt x="1101366" y="392784"/>
                  <a:pt x="1329180" y="499621"/>
                </a:cubicBezTo>
                <a:cubicBezTo>
                  <a:pt x="1556994" y="606458"/>
                  <a:pt x="1782451" y="845270"/>
                  <a:pt x="2007909" y="108408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4">
            <a:extLst>
              <a:ext uri="{FF2B5EF4-FFF2-40B4-BE49-F238E27FC236}">
                <a16:creationId xmlns:a16="http://schemas.microsoft.com/office/drawing/2014/main" id="{F3F6AFF4-456E-4C90-82B2-B41A6D373625}"/>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129</a:t>
            </a:fld>
            <a:endParaRPr lang="en-US" dirty="0"/>
          </a:p>
        </p:txBody>
      </p:sp>
    </p:spTree>
    <p:extLst>
      <p:ext uri="{BB962C8B-B14F-4D97-AF65-F5344CB8AC3E}">
        <p14:creationId xmlns:p14="http://schemas.microsoft.com/office/powerpoint/2010/main" val="1485850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6D1A2-CE60-4546-BB65-28D1229FE477}"/>
              </a:ext>
            </a:extLst>
          </p:cNvPr>
          <p:cNvSpPr>
            <a:spLocks noGrp="1"/>
          </p:cNvSpPr>
          <p:nvPr>
            <p:ph type="title"/>
          </p:nvPr>
        </p:nvSpPr>
        <p:spPr/>
        <p:txBody>
          <a:bodyPr>
            <a:normAutofit/>
          </a:bodyPr>
          <a:lstStyle/>
          <a:p>
            <a:r>
              <a:rPr lang="en-US" dirty="0"/>
              <a:t>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A3A03D-4A82-482D-821A-2DBF01092BE3}"/>
                  </a:ext>
                </a:extLst>
              </p:cNvPr>
              <p:cNvSpPr>
                <a:spLocks noGrp="1"/>
              </p:cNvSpPr>
              <p:nvPr>
                <p:ph idx="1"/>
              </p:nvPr>
            </p:nvSpPr>
            <p:spPr/>
            <p:txBody>
              <a:bodyPr>
                <a:normAutofit fontScale="92500"/>
              </a:bodyPr>
              <a:lstStyle/>
              <a:p>
                <a:r>
                  <a:rPr lang="en-US" dirty="0"/>
                  <a:t>We define a small set of axioms that establish the existence of statements and their properties (e.g. logical relationships, verifiability, …)</a:t>
                </a:r>
              </a:p>
              <a:p>
                <a:r>
                  <a:rPr lang="en-US" dirty="0"/>
                  <a:t>We then define </a:t>
                </a:r>
                <a:r>
                  <a:rPr lang="en-US" b="1" dirty="0"/>
                  <a:t>experimental domains</a:t>
                </a:r>
                <a:r>
                  <a:rPr lang="en-US" dirty="0"/>
                  <a:t> as the largest sets of verifiable statements that are testable as a group</a:t>
                </a:r>
              </a:p>
              <a:p>
                <a:r>
                  <a:rPr lang="en-US" dirty="0"/>
                  <a:t>From these, we define </a:t>
                </a:r>
                <a:r>
                  <a:rPr lang="en-US" b="1" dirty="0"/>
                  <a:t>theoretical domains </a:t>
                </a:r>
                <a:r>
                  <a:rPr lang="en-US" dirty="0"/>
                  <a:t>as the set of all testable statements constructable from the tests in each experimental domain</a:t>
                </a:r>
              </a:p>
              <a:p>
                <a:r>
                  <a:rPr lang="en-US" dirty="0"/>
                  <a:t>We find the </a:t>
                </a:r>
                <a:r>
                  <a:rPr lang="en-US" b="1" dirty="0"/>
                  <a:t>possibilities</a:t>
                </a:r>
                <a:r>
                  <a:rPr lang="en-US" dirty="0"/>
                  <a:t> of each domain, which represent the possible cases that are experimentally distinguishable through the verifiable statements in the domain</a:t>
                </a:r>
              </a:p>
              <a:p>
                <a:r>
                  <a:rPr lang="en-US" dirty="0"/>
                  <a:t>We show that the experimental and theoretical domains respectively induce a natural topology and </a:t>
                </a:r>
                <a14:m>
                  <m:oMath xmlns:m="http://schemas.openxmlformats.org/officeDocument/2006/math">
                    <m:r>
                      <a:rPr lang="en-US" b="0" i="1" smtClean="0">
                        <a:latin typeface="Cambria Math" panose="02040503050406030204" pitchFamily="18" charset="0"/>
                      </a:rPr>
                      <m:t>𝜎</m:t>
                    </m:r>
                  </m:oMath>
                </a14:m>
                <a:r>
                  <a:rPr lang="en-US" dirty="0"/>
                  <a:t>-algebra on the possibilities which matches the standard definitions</a:t>
                </a:r>
              </a:p>
              <a:p>
                <a:r>
                  <a:rPr lang="en-US" dirty="0"/>
                  <a:t>We study these spaces and draw general conclusions that are independent of specific methods or fields of study</a:t>
                </a:r>
              </a:p>
              <a:p>
                <a:endParaRPr lang="en-US" dirty="0"/>
              </a:p>
            </p:txBody>
          </p:sp>
        </mc:Choice>
        <mc:Fallback xmlns="">
          <p:sp>
            <p:nvSpPr>
              <p:cNvPr id="3" name="Content Placeholder 2">
                <a:extLst>
                  <a:ext uri="{FF2B5EF4-FFF2-40B4-BE49-F238E27FC236}">
                    <a16:creationId xmlns:a16="http://schemas.microsoft.com/office/drawing/2014/main" id="{21A3A03D-4A82-482D-821A-2DBF01092BE3}"/>
                  </a:ext>
                </a:extLst>
              </p:cNvPr>
              <p:cNvSpPr>
                <a:spLocks noGrp="1" noRot="1" noChangeAspect="1" noMove="1" noResize="1" noEditPoints="1" noAdjustHandles="1" noChangeArrowheads="1" noChangeShapeType="1" noTextEdit="1"/>
              </p:cNvSpPr>
              <p:nvPr>
                <p:ph idx="1"/>
              </p:nvPr>
            </p:nvSpPr>
            <p:spPr>
              <a:blipFill>
                <a:blip r:embed="rId2"/>
                <a:stretch>
                  <a:fillRect l="-763" t="-1754" r="-132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9FF5734-EF24-4DA2-AB1F-A2E4ED4FB774}"/>
              </a:ext>
            </a:extLst>
          </p:cNvPr>
          <p:cNvSpPr>
            <a:spLocks noGrp="1"/>
          </p:cNvSpPr>
          <p:nvPr>
            <p:ph type="ftr" sz="quarter" idx="11"/>
          </p:nvPr>
        </p:nvSpPr>
        <p:spPr/>
        <p:txBody>
          <a:bodyPr/>
          <a:lstStyle/>
          <a:p>
            <a:r>
              <a:rPr lang="en-US" dirty="0"/>
              <a:t>Gabriele Carcassi - University of Michigan</a:t>
            </a:r>
          </a:p>
        </p:txBody>
      </p:sp>
      <p:sp>
        <p:nvSpPr>
          <p:cNvPr id="5" name="Slide Number Placeholder 4">
            <a:extLst>
              <a:ext uri="{FF2B5EF4-FFF2-40B4-BE49-F238E27FC236}">
                <a16:creationId xmlns:a16="http://schemas.microsoft.com/office/drawing/2014/main" id="{2D249F87-AF3D-4552-989D-4A0AEF48EBD4}"/>
              </a:ext>
            </a:extLst>
          </p:cNvPr>
          <p:cNvSpPr>
            <a:spLocks noGrp="1"/>
          </p:cNvSpPr>
          <p:nvPr>
            <p:ph type="sldNum" sz="quarter" idx="13"/>
          </p:nvPr>
        </p:nvSpPr>
        <p:spPr/>
        <p:txBody>
          <a:bodyPr/>
          <a:lstStyle/>
          <a:p>
            <a:fld id="{F47845EA-7733-40EE-B074-20032348B727}" type="slidenum">
              <a:rPr lang="en-US" smtClean="0"/>
              <a:t>13</a:t>
            </a:fld>
            <a:endParaRPr lang="en-US"/>
          </a:p>
        </p:txBody>
      </p:sp>
    </p:spTree>
    <p:extLst>
      <p:ext uri="{BB962C8B-B14F-4D97-AF65-F5344CB8AC3E}">
        <p14:creationId xmlns:p14="http://schemas.microsoft.com/office/powerpoint/2010/main" val="41108132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0F12-B9E1-4FC6-ABE8-E0F74BAD3C4D}"/>
              </a:ext>
            </a:extLst>
          </p:cNvPr>
          <p:cNvSpPr>
            <a:spLocks noGrp="1"/>
          </p:cNvSpPr>
          <p:nvPr>
            <p:ph type="title"/>
          </p:nvPr>
        </p:nvSpPr>
        <p:spPr/>
        <p:txBody>
          <a:bodyPr/>
          <a:lstStyle/>
          <a:p>
            <a:r>
              <a:rPr lang="en-US" dirty="0"/>
              <a:t>Statistical mechanics (2</a:t>
            </a:r>
            <a:r>
              <a:rPr lang="en-US" baseline="30000" dirty="0"/>
              <a:t>nd</a:t>
            </a:r>
            <a:r>
              <a:rPr lang="en-US" dirty="0"/>
              <a:t> approach)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5781F68-350F-4E39-B8A1-3A835C78B3B4}"/>
                  </a:ext>
                </a:extLst>
              </p:cNvPr>
              <p:cNvSpPr>
                <a:spLocks noGrp="1"/>
              </p:cNvSpPr>
              <p:nvPr>
                <p:ph idx="1"/>
              </p:nvPr>
            </p:nvSpPr>
            <p:spPr/>
            <p:txBody>
              <a:bodyPr>
                <a:normAutofit lnSpcReduction="10000"/>
              </a:bodyPr>
              <a:lstStyle/>
              <a:p>
                <a:r>
                  <a:rPr lang="en-US" dirty="0"/>
                  <a:t>Another approach for entropy: Gibbs and von Neumann</a:t>
                </a:r>
                <a:br>
                  <a:rPr lang="en-US" dirty="0"/>
                </a:br>
                <a:r>
                  <a:rPr lang="en-US" dirty="0"/>
                  <a:t>entropies (Shannon entropy in classical and quantum cases)</a:t>
                </a:r>
              </a:p>
              <a:p>
                <a:r>
                  <a:rPr lang="en-US" dirty="0"/>
                  <a:t>Can be recovered in the following way</a:t>
                </a:r>
              </a:p>
              <a:p>
                <a:pPr lvl="1"/>
                <a:r>
                  <a:rPr lang="en-US" dirty="0"/>
                  <a:t>Assume macroscopic equilibrium </a:t>
                </a:r>
                <a14:m>
                  <m:oMath xmlns:m="http://schemas.openxmlformats.org/officeDocument/2006/math">
                    <m:r>
                      <a:rPr lang="en-US" b="0" i="1" smtClean="0">
                        <a:latin typeface="Cambria Math" panose="02040503050406030204" pitchFamily="18" charset="0"/>
                      </a:rPr>
                      <m:t>𝑋</m:t>
                    </m:r>
                  </m:oMath>
                </a14:m>
                <a:r>
                  <a:rPr lang="en-US" dirty="0"/>
                  <a:t> is a </a:t>
                </a:r>
                <a:r>
                  <a:rPr lang="en-US" b="1" dirty="0"/>
                  <a:t>dynamical equilibrium</a:t>
                </a:r>
                <a:br>
                  <a:rPr lang="en-US" b="1" dirty="0"/>
                </a:br>
                <a:r>
                  <a:rPr lang="en-US" dirty="0"/>
                  <a:t>of microstate description (stationary stochastic process)</a:t>
                </a:r>
              </a:p>
              <a:p>
                <a:pPr lvl="1"/>
                <a:r>
                  <a:rPr lang="en-US" dirty="0"/>
                  <a:t>Then macroscopic equilibrium is a set of evolutions whose</a:t>
                </a:r>
                <a:br>
                  <a:rPr lang="en-US" dirty="0"/>
                </a:br>
                <a:r>
                  <a:rPr lang="en-US" dirty="0"/>
                  <a:t>microscopic description can be characterized by a </a:t>
                </a:r>
                <a:r>
                  <a:rPr lang="en-US" b="1" dirty="0"/>
                  <a:t>stable</a:t>
                </a:r>
                <a:br>
                  <a:rPr lang="en-US" b="1" dirty="0"/>
                </a:br>
                <a:r>
                  <a:rPr lang="en-US" b="1" dirty="0"/>
                  <a:t>probability distribution </a:t>
                </a:r>
                <a14:m>
                  <m:oMath xmlns:m="http://schemas.openxmlformats.org/officeDocument/2006/math">
                    <m:r>
                      <a:rPr lang="en-US" b="0" i="1" smtClean="0">
                        <a:latin typeface="Cambria Math" panose="02040503050406030204" pitchFamily="18" charset="0"/>
                      </a:rPr>
                      <m:t>𝜌</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r>
                  <a:rPr lang="en-US" dirty="0"/>
                  <a:t>An evolution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for the microstate is an dense sequence of</a:t>
                </a:r>
                <a:br>
                  <a:rPr lang="en-US" dirty="0"/>
                </a:br>
                <a:r>
                  <a:rPr lang="en-US" dirty="0"/>
                  <a:t>infinitely many microstates whose </a:t>
                </a:r>
                <a:r>
                  <a:rPr lang="en-US" b="1" dirty="0"/>
                  <a:t>recurrence matches </a:t>
                </a:r>
                <a14:m>
                  <m:oMath xmlns:m="http://schemas.openxmlformats.org/officeDocument/2006/math">
                    <m:r>
                      <a:rPr lang="en-US" b="1" i="1" smtClean="0">
                        <a:latin typeface="Cambria Math" panose="02040503050406030204" pitchFamily="18" charset="0"/>
                      </a:rPr>
                      <m:t>𝝆</m:t>
                    </m:r>
                  </m:oMath>
                </a14:m>
                <a:endParaRPr lang="en-US" b="1" dirty="0"/>
              </a:p>
              <a:p>
                <a:pPr lvl="1"/>
                <a:r>
                  <a:rPr lang="en-US" dirty="0"/>
                  <a:t>Since the state entropy is the maximal process entropy, we are counting </a:t>
                </a:r>
                <a:r>
                  <a:rPr lang="en-US" b="1" dirty="0"/>
                  <a:t>all possible evolutions</a:t>
                </a:r>
                <a:r>
                  <a:rPr lang="en-US" dirty="0"/>
                  <a:t> which means </a:t>
                </a:r>
                <a:r>
                  <a:rPr lang="en-US" b="1" dirty="0"/>
                  <a:t>all possible permutations</a:t>
                </a:r>
              </a:p>
              <a:p>
                <a:pPr lvl="1"/>
                <a:r>
                  <a:rPr lang="en-US" b="1" dirty="0"/>
                  <a:t>Shannon entropy </a:t>
                </a:r>
                <a:r>
                  <a:rPr lang="en-US" dirty="0"/>
                  <a:t>can be understood as the count of </a:t>
                </a:r>
                <a:r>
                  <a:rPr lang="en-US" b="1" dirty="0"/>
                  <a:t>all possible permutations </a:t>
                </a:r>
                <a:r>
                  <a:rPr lang="en-US" dirty="0"/>
                  <a:t>of an infinite sequence, of all possible evolutions</a:t>
                </a:r>
              </a:p>
              <a:p>
                <a:endParaRPr lang="en-US" dirty="0"/>
              </a:p>
            </p:txBody>
          </p:sp>
        </mc:Choice>
        <mc:Fallback>
          <p:sp>
            <p:nvSpPr>
              <p:cNvPr id="3" name="Content Placeholder 2">
                <a:extLst>
                  <a:ext uri="{FF2B5EF4-FFF2-40B4-BE49-F238E27FC236}">
                    <a16:creationId xmlns:a16="http://schemas.microsoft.com/office/drawing/2014/main" id="{E5781F68-350F-4E39-B8A1-3A835C78B3B4}"/>
                  </a:ext>
                </a:extLst>
              </p:cNvPr>
              <p:cNvSpPr>
                <a:spLocks noGrp="1" noRot="1" noChangeAspect="1" noMove="1" noResize="1" noEditPoints="1" noAdjustHandles="1" noChangeArrowheads="1" noChangeShapeType="1" noTextEdit="1"/>
              </p:cNvSpPr>
              <p:nvPr>
                <p:ph idx="1"/>
              </p:nvPr>
            </p:nvSpPr>
            <p:spPr>
              <a:blipFill>
                <a:blip r:embed="rId2"/>
                <a:stretch>
                  <a:fillRect l="-916" t="-25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98D416A-D4C4-4B4B-A609-5F3ED6F9F33F}"/>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E0756C44-0427-461C-800C-CFB9831BC283}"/>
              </a:ext>
            </a:extLst>
          </p:cNvPr>
          <p:cNvSpPr>
            <a:spLocks noGrp="1"/>
          </p:cNvSpPr>
          <p:nvPr>
            <p:ph type="sldNum" sz="quarter" idx="13"/>
          </p:nvPr>
        </p:nvSpPr>
        <p:spPr/>
        <p:txBody>
          <a:bodyPr/>
          <a:lstStyle/>
          <a:p>
            <a:fld id="{F47845EA-7733-40EE-B074-20032348B727}" type="slidenum">
              <a:rPr lang="en-US" smtClean="0"/>
              <a:t>130</a:t>
            </a:fld>
            <a:endParaRPr lang="en-US"/>
          </a:p>
        </p:txBody>
      </p:sp>
      <p:sp>
        <p:nvSpPr>
          <p:cNvPr id="6" name="Freeform: Shape 5">
            <a:extLst>
              <a:ext uri="{FF2B5EF4-FFF2-40B4-BE49-F238E27FC236}">
                <a16:creationId xmlns:a16="http://schemas.microsoft.com/office/drawing/2014/main" id="{1E772DD9-C287-4828-8713-94BD1BCF3B69}"/>
              </a:ext>
            </a:extLst>
          </p:cNvPr>
          <p:cNvSpPr/>
          <p:nvPr/>
        </p:nvSpPr>
        <p:spPr>
          <a:xfrm>
            <a:off x="8956392" y="1858583"/>
            <a:ext cx="2976663" cy="248479"/>
          </a:xfrm>
          <a:custGeom>
            <a:avLst/>
            <a:gdLst>
              <a:gd name="connsiteX0" fmla="*/ 0 w 10648545"/>
              <a:gd name="connsiteY0" fmla="*/ 1083013 h 1083013"/>
              <a:gd name="connsiteX1" fmla="*/ 2075234 w 10648545"/>
              <a:gd name="connsiteY1" fmla="*/ 661481 h 1083013"/>
              <a:gd name="connsiteX2" fmla="*/ 4961107 w 10648545"/>
              <a:gd name="connsiteY2" fmla="*/ 337226 h 1083013"/>
              <a:gd name="connsiteX3" fmla="*/ 8508460 w 10648545"/>
              <a:gd name="connsiteY3" fmla="*/ 337226 h 1083013"/>
              <a:gd name="connsiteX4" fmla="*/ 10648545 w 10648545"/>
              <a:gd name="connsiteY4" fmla="*/ 0 h 108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8545" h="1083013">
                <a:moveTo>
                  <a:pt x="0" y="1083013"/>
                </a:moveTo>
                <a:cubicBezTo>
                  <a:pt x="624191" y="934396"/>
                  <a:pt x="1248383" y="785779"/>
                  <a:pt x="2075234" y="661481"/>
                </a:cubicBezTo>
                <a:cubicBezTo>
                  <a:pt x="2902085" y="537183"/>
                  <a:pt x="3888903" y="391268"/>
                  <a:pt x="4961107" y="337226"/>
                </a:cubicBezTo>
                <a:cubicBezTo>
                  <a:pt x="6033311" y="283184"/>
                  <a:pt x="7560554" y="393430"/>
                  <a:pt x="8508460" y="337226"/>
                </a:cubicBezTo>
                <a:cubicBezTo>
                  <a:pt x="9456366" y="281022"/>
                  <a:pt x="10052455" y="140511"/>
                  <a:pt x="1064854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EF1226C-6A05-46BA-9F29-6538C7AA1C39}"/>
              </a:ext>
            </a:extLst>
          </p:cNvPr>
          <p:cNvSpPr/>
          <p:nvPr/>
        </p:nvSpPr>
        <p:spPr>
          <a:xfrm>
            <a:off x="10477149" y="189236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714E62A-9084-4F83-B8B3-20529C22595B}"/>
                  </a:ext>
                </a:extLst>
              </p:cNvPr>
              <p:cNvSpPr txBox="1"/>
              <p:nvPr/>
            </p:nvSpPr>
            <p:spPr>
              <a:xfrm>
                <a:off x="10392007" y="1576973"/>
                <a:ext cx="338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p:sp>
            <p:nvSpPr>
              <p:cNvPr id="8" name="TextBox 7">
                <a:extLst>
                  <a:ext uri="{FF2B5EF4-FFF2-40B4-BE49-F238E27FC236}">
                    <a16:creationId xmlns:a16="http://schemas.microsoft.com/office/drawing/2014/main" id="{D714E62A-9084-4F83-B8B3-20529C22595B}"/>
                  </a:ext>
                </a:extLst>
              </p:cNvPr>
              <p:cNvSpPr txBox="1">
                <a:spLocks noRot="1" noChangeAspect="1" noMove="1" noResize="1" noEditPoints="1" noAdjustHandles="1" noChangeArrowheads="1" noChangeShapeType="1" noTextEdit="1"/>
              </p:cNvSpPr>
              <p:nvPr/>
            </p:nvSpPr>
            <p:spPr>
              <a:xfrm>
                <a:off x="10392007" y="1576973"/>
                <a:ext cx="338234" cy="369332"/>
              </a:xfrm>
              <a:prstGeom prst="rect">
                <a:avLst/>
              </a:prstGeom>
              <a:blipFill>
                <a:blip r:embed="rId3"/>
                <a:stretch>
                  <a:fillRect/>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E8E47C56-CF79-4A1A-993A-E71CFA9D8BA4}"/>
              </a:ext>
            </a:extLst>
          </p:cNvPr>
          <p:cNvCxnSpPr>
            <a:cxnSpLocks/>
            <a:stCxn id="7" idx="2"/>
          </p:cNvCxnSpPr>
          <p:nvPr/>
        </p:nvCxnSpPr>
        <p:spPr>
          <a:xfrm flipH="1">
            <a:off x="9809061" y="1934351"/>
            <a:ext cx="668088" cy="1331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A88D330-8C49-4580-9E74-4ED52B0A8C6F}"/>
              </a:ext>
            </a:extLst>
          </p:cNvPr>
          <p:cNvCxnSpPr>
            <a:cxnSpLocks/>
            <a:endCxn id="8" idx="2"/>
          </p:cNvCxnSpPr>
          <p:nvPr/>
        </p:nvCxnSpPr>
        <p:spPr>
          <a:xfrm flipH="1" flipV="1">
            <a:off x="10561124" y="1946305"/>
            <a:ext cx="632238" cy="1377648"/>
          </a:xfrm>
          <a:prstGeom prst="line">
            <a:avLst/>
          </a:prstGeom>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EA8BD60-B3C2-46AA-ADEF-885AF7F8C4B3}"/>
              </a:ext>
            </a:extLst>
          </p:cNvPr>
          <p:cNvSpPr/>
          <p:nvPr/>
        </p:nvSpPr>
        <p:spPr>
          <a:xfrm>
            <a:off x="9706474" y="2868306"/>
            <a:ext cx="1554278" cy="1554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5CF32DE-AF5F-4AF5-816C-9FE0562FA132}"/>
              </a:ext>
            </a:extLst>
          </p:cNvPr>
          <p:cNvSpPr/>
          <p:nvPr/>
        </p:nvSpPr>
        <p:spPr>
          <a:xfrm>
            <a:off x="9717240" y="3540360"/>
            <a:ext cx="1541145" cy="170688"/>
          </a:xfrm>
          <a:custGeom>
            <a:avLst/>
            <a:gdLst>
              <a:gd name="connsiteX0" fmla="*/ 0 w 2170176"/>
              <a:gd name="connsiteY0" fmla="*/ 0 h 226174"/>
              <a:gd name="connsiteX1" fmla="*/ 73152 w 2170176"/>
              <a:gd name="connsiteY1" fmla="*/ 6096 h 226174"/>
              <a:gd name="connsiteX2" fmla="*/ 121920 w 2170176"/>
              <a:gd name="connsiteY2" fmla="*/ 30480 h 226174"/>
              <a:gd name="connsiteX3" fmla="*/ 152400 w 2170176"/>
              <a:gd name="connsiteY3" fmla="*/ 36576 h 226174"/>
              <a:gd name="connsiteX4" fmla="*/ 170688 w 2170176"/>
              <a:gd name="connsiteY4" fmla="*/ 48768 h 226174"/>
              <a:gd name="connsiteX5" fmla="*/ 213360 w 2170176"/>
              <a:gd name="connsiteY5" fmla="*/ 60960 h 226174"/>
              <a:gd name="connsiteX6" fmla="*/ 231648 w 2170176"/>
              <a:gd name="connsiteY6" fmla="*/ 67056 h 226174"/>
              <a:gd name="connsiteX7" fmla="*/ 280416 w 2170176"/>
              <a:gd name="connsiteY7" fmla="*/ 97536 h 226174"/>
              <a:gd name="connsiteX8" fmla="*/ 298704 w 2170176"/>
              <a:gd name="connsiteY8" fmla="*/ 109728 h 226174"/>
              <a:gd name="connsiteX9" fmla="*/ 329184 w 2170176"/>
              <a:gd name="connsiteY9" fmla="*/ 121920 h 226174"/>
              <a:gd name="connsiteX10" fmla="*/ 353568 w 2170176"/>
              <a:gd name="connsiteY10" fmla="*/ 140208 h 226174"/>
              <a:gd name="connsiteX11" fmla="*/ 371856 w 2170176"/>
              <a:gd name="connsiteY11" fmla="*/ 146304 h 226174"/>
              <a:gd name="connsiteX12" fmla="*/ 469392 w 2170176"/>
              <a:gd name="connsiteY12" fmla="*/ 182880 h 226174"/>
              <a:gd name="connsiteX13" fmla="*/ 512064 w 2170176"/>
              <a:gd name="connsiteY13" fmla="*/ 195072 h 226174"/>
              <a:gd name="connsiteX14" fmla="*/ 530352 w 2170176"/>
              <a:gd name="connsiteY14" fmla="*/ 201168 h 226174"/>
              <a:gd name="connsiteX15" fmla="*/ 579120 w 2170176"/>
              <a:gd name="connsiteY15" fmla="*/ 213360 h 226174"/>
              <a:gd name="connsiteX16" fmla="*/ 688848 w 2170176"/>
              <a:gd name="connsiteY16" fmla="*/ 188976 h 226174"/>
              <a:gd name="connsiteX17" fmla="*/ 713232 w 2170176"/>
              <a:gd name="connsiteY17" fmla="*/ 182880 h 226174"/>
              <a:gd name="connsiteX18" fmla="*/ 786384 w 2170176"/>
              <a:gd name="connsiteY18" fmla="*/ 140208 h 226174"/>
              <a:gd name="connsiteX19" fmla="*/ 804672 w 2170176"/>
              <a:gd name="connsiteY19" fmla="*/ 134112 h 226174"/>
              <a:gd name="connsiteX20" fmla="*/ 841248 w 2170176"/>
              <a:gd name="connsiteY20" fmla="*/ 109728 h 226174"/>
              <a:gd name="connsiteX21" fmla="*/ 859536 w 2170176"/>
              <a:gd name="connsiteY21" fmla="*/ 103632 h 226174"/>
              <a:gd name="connsiteX22" fmla="*/ 890016 w 2170176"/>
              <a:gd name="connsiteY22" fmla="*/ 85344 h 226174"/>
              <a:gd name="connsiteX23" fmla="*/ 908304 w 2170176"/>
              <a:gd name="connsiteY23" fmla="*/ 73152 h 226174"/>
              <a:gd name="connsiteX24" fmla="*/ 926592 w 2170176"/>
              <a:gd name="connsiteY24" fmla="*/ 67056 h 226174"/>
              <a:gd name="connsiteX25" fmla="*/ 981456 w 2170176"/>
              <a:gd name="connsiteY25" fmla="*/ 42672 h 226174"/>
              <a:gd name="connsiteX26" fmla="*/ 1048512 w 2170176"/>
              <a:gd name="connsiteY26" fmla="*/ 54864 h 226174"/>
              <a:gd name="connsiteX27" fmla="*/ 1085088 w 2170176"/>
              <a:gd name="connsiteY27" fmla="*/ 79248 h 226174"/>
              <a:gd name="connsiteX28" fmla="*/ 1121664 w 2170176"/>
              <a:gd name="connsiteY28" fmla="*/ 97536 h 226174"/>
              <a:gd name="connsiteX29" fmla="*/ 1170432 w 2170176"/>
              <a:gd name="connsiteY29" fmla="*/ 128016 h 226174"/>
              <a:gd name="connsiteX30" fmla="*/ 1188720 w 2170176"/>
              <a:gd name="connsiteY30" fmla="*/ 134112 h 226174"/>
              <a:gd name="connsiteX31" fmla="*/ 1213104 w 2170176"/>
              <a:gd name="connsiteY31" fmla="*/ 146304 h 226174"/>
              <a:gd name="connsiteX32" fmla="*/ 1267968 w 2170176"/>
              <a:gd name="connsiteY32" fmla="*/ 170688 h 226174"/>
              <a:gd name="connsiteX33" fmla="*/ 1420368 w 2170176"/>
              <a:gd name="connsiteY33" fmla="*/ 128016 h 226174"/>
              <a:gd name="connsiteX34" fmla="*/ 1469136 w 2170176"/>
              <a:gd name="connsiteY34" fmla="*/ 109728 h 226174"/>
              <a:gd name="connsiteX35" fmla="*/ 1511808 w 2170176"/>
              <a:gd name="connsiteY35" fmla="*/ 97536 h 226174"/>
              <a:gd name="connsiteX36" fmla="*/ 1530096 w 2170176"/>
              <a:gd name="connsiteY36" fmla="*/ 85344 h 226174"/>
              <a:gd name="connsiteX37" fmla="*/ 1737360 w 2170176"/>
              <a:gd name="connsiteY37" fmla="*/ 103632 h 226174"/>
              <a:gd name="connsiteX38" fmla="*/ 1822704 w 2170176"/>
              <a:gd name="connsiteY38" fmla="*/ 109728 h 226174"/>
              <a:gd name="connsiteX39" fmla="*/ 1908048 w 2170176"/>
              <a:gd name="connsiteY39" fmla="*/ 146304 h 226174"/>
              <a:gd name="connsiteX40" fmla="*/ 1962912 w 2170176"/>
              <a:gd name="connsiteY40" fmla="*/ 176784 h 226174"/>
              <a:gd name="connsiteX41" fmla="*/ 1987296 w 2170176"/>
              <a:gd name="connsiteY41" fmla="*/ 201168 h 226174"/>
              <a:gd name="connsiteX42" fmla="*/ 1993392 w 2170176"/>
              <a:gd name="connsiteY42" fmla="*/ 219456 h 226174"/>
              <a:gd name="connsiteX43" fmla="*/ 2048256 w 2170176"/>
              <a:gd name="connsiteY43" fmla="*/ 225552 h 226174"/>
              <a:gd name="connsiteX44" fmla="*/ 2170176 w 2170176"/>
              <a:gd name="connsiteY44" fmla="*/ 225552 h 226174"/>
              <a:gd name="connsiteX0" fmla="*/ 0 w 2097024"/>
              <a:gd name="connsiteY0" fmla="*/ 0 h 220078"/>
              <a:gd name="connsiteX1" fmla="*/ 48768 w 2097024"/>
              <a:gd name="connsiteY1" fmla="*/ 24384 h 220078"/>
              <a:gd name="connsiteX2" fmla="*/ 79248 w 2097024"/>
              <a:gd name="connsiteY2" fmla="*/ 30480 h 220078"/>
              <a:gd name="connsiteX3" fmla="*/ 97536 w 2097024"/>
              <a:gd name="connsiteY3" fmla="*/ 42672 h 220078"/>
              <a:gd name="connsiteX4" fmla="*/ 140208 w 2097024"/>
              <a:gd name="connsiteY4" fmla="*/ 54864 h 220078"/>
              <a:gd name="connsiteX5" fmla="*/ 158496 w 2097024"/>
              <a:gd name="connsiteY5" fmla="*/ 60960 h 220078"/>
              <a:gd name="connsiteX6" fmla="*/ 207264 w 2097024"/>
              <a:gd name="connsiteY6" fmla="*/ 91440 h 220078"/>
              <a:gd name="connsiteX7" fmla="*/ 225552 w 2097024"/>
              <a:gd name="connsiteY7" fmla="*/ 103632 h 220078"/>
              <a:gd name="connsiteX8" fmla="*/ 256032 w 2097024"/>
              <a:gd name="connsiteY8" fmla="*/ 115824 h 220078"/>
              <a:gd name="connsiteX9" fmla="*/ 280416 w 2097024"/>
              <a:gd name="connsiteY9" fmla="*/ 134112 h 220078"/>
              <a:gd name="connsiteX10" fmla="*/ 298704 w 2097024"/>
              <a:gd name="connsiteY10" fmla="*/ 140208 h 220078"/>
              <a:gd name="connsiteX11" fmla="*/ 396240 w 2097024"/>
              <a:gd name="connsiteY11" fmla="*/ 176784 h 220078"/>
              <a:gd name="connsiteX12" fmla="*/ 438912 w 2097024"/>
              <a:gd name="connsiteY12" fmla="*/ 188976 h 220078"/>
              <a:gd name="connsiteX13" fmla="*/ 457200 w 2097024"/>
              <a:gd name="connsiteY13" fmla="*/ 195072 h 220078"/>
              <a:gd name="connsiteX14" fmla="*/ 505968 w 2097024"/>
              <a:gd name="connsiteY14" fmla="*/ 207264 h 220078"/>
              <a:gd name="connsiteX15" fmla="*/ 615696 w 2097024"/>
              <a:gd name="connsiteY15" fmla="*/ 182880 h 220078"/>
              <a:gd name="connsiteX16" fmla="*/ 640080 w 2097024"/>
              <a:gd name="connsiteY16" fmla="*/ 176784 h 220078"/>
              <a:gd name="connsiteX17" fmla="*/ 713232 w 2097024"/>
              <a:gd name="connsiteY17" fmla="*/ 134112 h 220078"/>
              <a:gd name="connsiteX18" fmla="*/ 731520 w 2097024"/>
              <a:gd name="connsiteY18" fmla="*/ 128016 h 220078"/>
              <a:gd name="connsiteX19" fmla="*/ 768096 w 2097024"/>
              <a:gd name="connsiteY19" fmla="*/ 103632 h 220078"/>
              <a:gd name="connsiteX20" fmla="*/ 786384 w 2097024"/>
              <a:gd name="connsiteY20" fmla="*/ 97536 h 220078"/>
              <a:gd name="connsiteX21" fmla="*/ 816864 w 2097024"/>
              <a:gd name="connsiteY21" fmla="*/ 79248 h 220078"/>
              <a:gd name="connsiteX22" fmla="*/ 835152 w 2097024"/>
              <a:gd name="connsiteY22" fmla="*/ 67056 h 220078"/>
              <a:gd name="connsiteX23" fmla="*/ 853440 w 2097024"/>
              <a:gd name="connsiteY23" fmla="*/ 60960 h 220078"/>
              <a:gd name="connsiteX24" fmla="*/ 908304 w 2097024"/>
              <a:gd name="connsiteY24" fmla="*/ 36576 h 220078"/>
              <a:gd name="connsiteX25" fmla="*/ 975360 w 2097024"/>
              <a:gd name="connsiteY25" fmla="*/ 48768 h 220078"/>
              <a:gd name="connsiteX26" fmla="*/ 1011936 w 2097024"/>
              <a:gd name="connsiteY26" fmla="*/ 73152 h 220078"/>
              <a:gd name="connsiteX27" fmla="*/ 1048512 w 2097024"/>
              <a:gd name="connsiteY27" fmla="*/ 91440 h 220078"/>
              <a:gd name="connsiteX28" fmla="*/ 1097280 w 2097024"/>
              <a:gd name="connsiteY28" fmla="*/ 121920 h 220078"/>
              <a:gd name="connsiteX29" fmla="*/ 1115568 w 2097024"/>
              <a:gd name="connsiteY29" fmla="*/ 128016 h 220078"/>
              <a:gd name="connsiteX30" fmla="*/ 1139952 w 2097024"/>
              <a:gd name="connsiteY30" fmla="*/ 140208 h 220078"/>
              <a:gd name="connsiteX31" fmla="*/ 1194816 w 2097024"/>
              <a:gd name="connsiteY31" fmla="*/ 164592 h 220078"/>
              <a:gd name="connsiteX32" fmla="*/ 1347216 w 2097024"/>
              <a:gd name="connsiteY32" fmla="*/ 121920 h 220078"/>
              <a:gd name="connsiteX33" fmla="*/ 1395984 w 2097024"/>
              <a:gd name="connsiteY33" fmla="*/ 103632 h 220078"/>
              <a:gd name="connsiteX34" fmla="*/ 1438656 w 2097024"/>
              <a:gd name="connsiteY34" fmla="*/ 91440 h 220078"/>
              <a:gd name="connsiteX35" fmla="*/ 1456944 w 2097024"/>
              <a:gd name="connsiteY35" fmla="*/ 79248 h 220078"/>
              <a:gd name="connsiteX36" fmla="*/ 1664208 w 2097024"/>
              <a:gd name="connsiteY36" fmla="*/ 97536 h 220078"/>
              <a:gd name="connsiteX37" fmla="*/ 1749552 w 2097024"/>
              <a:gd name="connsiteY37" fmla="*/ 103632 h 220078"/>
              <a:gd name="connsiteX38" fmla="*/ 1834896 w 2097024"/>
              <a:gd name="connsiteY38" fmla="*/ 140208 h 220078"/>
              <a:gd name="connsiteX39" fmla="*/ 1889760 w 2097024"/>
              <a:gd name="connsiteY39" fmla="*/ 170688 h 220078"/>
              <a:gd name="connsiteX40" fmla="*/ 1914144 w 2097024"/>
              <a:gd name="connsiteY40" fmla="*/ 195072 h 220078"/>
              <a:gd name="connsiteX41" fmla="*/ 1920240 w 2097024"/>
              <a:gd name="connsiteY41" fmla="*/ 213360 h 220078"/>
              <a:gd name="connsiteX42" fmla="*/ 1975104 w 2097024"/>
              <a:gd name="connsiteY42" fmla="*/ 219456 h 220078"/>
              <a:gd name="connsiteX43" fmla="*/ 2097024 w 2097024"/>
              <a:gd name="connsiteY43" fmla="*/ 219456 h 220078"/>
              <a:gd name="connsiteX0" fmla="*/ 0 w 2048256"/>
              <a:gd name="connsiteY0" fmla="*/ 0 h 195694"/>
              <a:gd name="connsiteX1" fmla="*/ 30480 w 2048256"/>
              <a:gd name="connsiteY1" fmla="*/ 6096 h 195694"/>
              <a:gd name="connsiteX2" fmla="*/ 48768 w 2048256"/>
              <a:gd name="connsiteY2" fmla="*/ 18288 h 195694"/>
              <a:gd name="connsiteX3" fmla="*/ 91440 w 2048256"/>
              <a:gd name="connsiteY3" fmla="*/ 30480 h 195694"/>
              <a:gd name="connsiteX4" fmla="*/ 109728 w 2048256"/>
              <a:gd name="connsiteY4" fmla="*/ 36576 h 195694"/>
              <a:gd name="connsiteX5" fmla="*/ 158496 w 2048256"/>
              <a:gd name="connsiteY5" fmla="*/ 67056 h 195694"/>
              <a:gd name="connsiteX6" fmla="*/ 176784 w 2048256"/>
              <a:gd name="connsiteY6" fmla="*/ 79248 h 195694"/>
              <a:gd name="connsiteX7" fmla="*/ 207264 w 2048256"/>
              <a:gd name="connsiteY7" fmla="*/ 91440 h 195694"/>
              <a:gd name="connsiteX8" fmla="*/ 231648 w 2048256"/>
              <a:gd name="connsiteY8" fmla="*/ 109728 h 195694"/>
              <a:gd name="connsiteX9" fmla="*/ 249936 w 2048256"/>
              <a:gd name="connsiteY9" fmla="*/ 115824 h 195694"/>
              <a:gd name="connsiteX10" fmla="*/ 347472 w 2048256"/>
              <a:gd name="connsiteY10" fmla="*/ 152400 h 195694"/>
              <a:gd name="connsiteX11" fmla="*/ 390144 w 2048256"/>
              <a:gd name="connsiteY11" fmla="*/ 164592 h 195694"/>
              <a:gd name="connsiteX12" fmla="*/ 408432 w 2048256"/>
              <a:gd name="connsiteY12" fmla="*/ 170688 h 195694"/>
              <a:gd name="connsiteX13" fmla="*/ 457200 w 2048256"/>
              <a:gd name="connsiteY13" fmla="*/ 182880 h 195694"/>
              <a:gd name="connsiteX14" fmla="*/ 566928 w 2048256"/>
              <a:gd name="connsiteY14" fmla="*/ 158496 h 195694"/>
              <a:gd name="connsiteX15" fmla="*/ 591312 w 2048256"/>
              <a:gd name="connsiteY15" fmla="*/ 152400 h 195694"/>
              <a:gd name="connsiteX16" fmla="*/ 664464 w 2048256"/>
              <a:gd name="connsiteY16" fmla="*/ 109728 h 195694"/>
              <a:gd name="connsiteX17" fmla="*/ 682752 w 2048256"/>
              <a:gd name="connsiteY17" fmla="*/ 103632 h 195694"/>
              <a:gd name="connsiteX18" fmla="*/ 719328 w 2048256"/>
              <a:gd name="connsiteY18" fmla="*/ 79248 h 195694"/>
              <a:gd name="connsiteX19" fmla="*/ 737616 w 2048256"/>
              <a:gd name="connsiteY19" fmla="*/ 73152 h 195694"/>
              <a:gd name="connsiteX20" fmla="*/ 768096 w 2048256"/>
              <a:gd name="connsiteY20" fmla="*/ 54864 h 195694"/>
              <a:gd name="connsiteX21" fmla="*/ 786384 w 2048256"/>
              <a:gd name="connsiteY21" fmla="*/ 42672 h 195694"/>
              <a:gd name="connsiteX22" fmla="*/ 804672 w 2048256"/>
              <a:gd name="connsiteY22" fmla="*/ 36576 h 195694"/>
              <a:gd name="connsiteX23" fmla="*/ 859536 w 2048256"/>
              <a:gd name="connsiteY23" fmla="*/ 12192 h 195694"/>
              <a:gd name="connsiteX24" fmla="*/ 926592 w 2048256"/>
              <a:gd name="connsiteY24" fmla="*/ 24384 h 195694"/>
              <a:gd name="connsiteX25" fmla="*/ 963168 w 2048256"/>
              <a:gd name="connsiteY25" fmla="*/ 48768 h 195694"/>
              <a:gd name="connsiteX26" fmla="*/ 999744 w 2048256"/>
              <a:gd name="connsiteY26" fmla="*/ 67056 h 195694"/>
              <a:gd name="connsiteX27" fmla="*/ 1048512 w 2048256"/>
              <a:gd name="connsiteY27" fmla="*/ 97536 h 195694"/>
              <a:gd name="connsiteX28" fmla="*/ 1066800 w 2048256"/>
              <a:gd name="connsiteY28" fmla="*/ 103632 h 195694"/>
              <a:gd name="connsiteX29" fmla="*/ 1091184 w 2048256"/>
              <a:gd name="connsiteY29" fmla="*/ 115824 h 195694"/>
              <a:gd name="connsiteX30" fmla="*/ 1146048 w 2048256"/>
              <a:gd name="connsiteY30" fmla="*/ 140208 h 195694"/>
              <a:gd name="connsiteX31" fmla="*/ 1298448 w 2048256"/>
              <a:gd name="connsiteY31" fmla="*/ 97536 h 195694"/>
              <a:gd name="connsiteX32" fmla="*/ 1347216 w 2048256"/>
              <a:gd name="connsiteY32" fmla="*/ 79248 h 195694"/>
              <a:gd name="connsiteX33" fmla="*/ 1389888 w 2048256"/>
              <a:gd name="connsiteY33" fmla="*/ 67056 h 195694"/>
              <a:gd name="connsiteX34" fmla="*/ 1408176 w 2048256"/>
              <a:gd name="connsiteY34" fmla="*/ 54864 h 195694"/>
              <a:gd name="connsiteX35" fmla="*/ 1615440 w 2048256"/>
              <a:gd name="connsiteY35" fmla="*/ 73152 h 195694"/>
              <a:gd name="connsiteX36" fmla="*/ 1700784 w 2048256"/>
              <a:gd name="connsiteY36" fmla="*/ 79248 h 195694"/>
              <a:gd name="connsiteX37" fmla="*/ 1786128 w 2048256"/>
              <a:gd name="connsiteY37" fmla="*/ 115824 h 195694"/>
              <a:gd name="connsiteX38" fmla="*/ 1840992 w 2048256"/>
              <a:gd name="connsiteY38" fmla="*/ 146304 h 195694"/>
              <a:gd name="connsiteX39" fmla="*/ 1865376 w 2048256"/>
              <a:gd name="connsiteY39" fmla="*/ 170688 h 195694"/>
              <a:gd name="connsiteX40" fmla="*/ 1871472 w 2048256"/>
              <a:gd name="connsiteY40" fmla="*/ 188976 h 195694"/>
              <a:gd name="connsiteX41" fmla="*/ 1926336 w 2048256"/>
              <a:gd name="connsiteY41" fmla="*/ 195072 h 195694"/>
              <a:gd name="connsiteX42" fmla="*/ 2048256 w 2048256"/>
              <a:gd name="connsiteY42" fmla="*/ 195072 h 195694"/>
              <a:gd name="connsiteX0" fmla="*/ 0 w 2017776"/>
              <a:gd name="connsiteY0" fmla="*/ 0 h 189598"/>
              <a:gd name="connsiteX1" fmla="*/ 18288 w 2017776"/>
              <a:gd name="connsiteY1" fmla="*/ 12192 h 189598"/>
              <a:gd name="connsiteX2" fmla="*/ 60960 w 2017776"/>
              <a:gd name="connsiteY2" fmla="*/ 24384 h 189598"/>
              <a:gd name="connsiteX3" fmla="*/ 79248 w 2017776"/>
              <a:gd name="connsiteY3" fmla="*/ 30480 h 189598"/>
              <a:gd name="connsiteX4" fmla="*/ 128016 w 2017776"/>
              <a:gd name="connsiteY4" fmla="*/ 60960 h 189598"/>
              <a:gd name="connsiteX5" fmla="*/ 146304 w 2017776"/>
              <a:gd name="connsiteY5" fmla="*/ 73152 h 189598"/>
              <a:gd name="connsiteX6" fmla="*/ 176784 w 2017776"/>
              <a:gd name="connsiteY6" fmla="*/ 85344 h 189598"/>
              <a:gd name="connsiteX7" fmla="*/ 201168 w 2017776"/>
              <a:gd name="connsiteY7" fmla="*/ 103632 h 189598"/>
              <a:gd name="connsiteX8" fmla="*/ 219456 w 2017776"/>
              <a:gd name="connsiteY8" fmla="*/ 109728 h 189598"/>
              <a:gd name="connsiteX9" fmla="*/ 316992 w 2017776"/>
              <a:gd name="connsiteY9" fmla="*/ 146304 h 189598"/>
              <a:gd name="connsiteX10" fmla="*/ 359664 w 2017776"/>
              <a:gd name="connsiteY10" fmla="*/ 158496 h 189598"/>
              <a:gd name="connsiteX11" fmla="*/ 377952 w 2017776"/>
              <a:gd name="connsiteY11" fmla="*/ 164592 h 189598"/>
              <a:gd name="connsiteX12" fmla="*/ 426720 w 2017776"/>
              <a:gd name="connsiteY12" fmla="*/ 176784 h 189598"/>
              <a:gd name="connsiteX13" fmla="*/ 536448 w 2017776"/>
              <a:gd name="connsiteY13" fmla="*/ 152400 h 189598"/>
              <a:gd name="connsiteX14" fmla="*/ 560832 w 2017776"/>
              <a:gd name="connsiteY14" fmla="*/ 146304 h 189598"/>
              <a:gd name="connsiteX15" fmla="*/ 633984 w 2017776"/>
              <a:gd name="connsiteY15" fmla="*/ 103632 h 189598"/>
              <a:gd name="connsiteX16" fmla="*/ 652272 w 2017776"/>
              <a:gd name="connsiteY16" fmla="*/ 97536 h 189598"/>
              <a:gd name="connsiteX17" fmla="*/ 688848 w 2017776"/>
              <a:gd name="connsiteY17" fmla="*/ 73152 h 189598"/>
              <a:gd name="connsiteX18" fmla="*/ 707136 w 2017776"/>
              <a:gd name="connsiteY18" fmla="*/ 67056 h 189598"/>
              <a:gd name="connsiteX19" fmla="*/ 737616 w 2017776"/>
              <a:gd name="connsiteY19" fmla="*/ 48768 h 189598"/>
              <a:gd name="connsiteX20" fmla="*/ 755904 w 2017776"/>
              <a:gd name="connsiteY20" fmla="*/ 36576 h 189598"/>
              <a:gd name="connsiteX21" fmla="*/ 774192 w 2017776"/>
              <a:gd name="connsiteY21" fmla="*/ 30480 h 189598"/>
              <a:gd name="connsiteX22" fmla="*/ 829056 w 2017776"/>
              <a:gd name="connsiteY22" fmla="*/ 6096 h 189598"/>
              <a:gd name="connsiteX23" fmla="*/ 896112 w 2017776"/>
              <a:gd name="connsiteY23" fmla="*/ 18288 h 189598"/>
              <a:gd name="connsiteX24" fmla="*/ 932688 w 2017776"/>
              <a:gd name="connsiteY24" fmla="*/ 42672 h 189598"/>
              <a:gd name="connsiteX25" fmla="*/ 969264 w 2017776"/>
              <a:gd name="connsiteY25" fmla="*/ 60960 h 189598"/>
              <a:gd name="connsiteX26" fmla="*/ 1018032 w 2017776"/>
              <a:gd name="connsiteY26" fmla="*/ 91440 h 189598"/>
              <a:gd name="connsiteX27" fmla="*/ 1036320 w 2017776"/>
              <a:gd name="connsiteY27" fmla="*/ 97536 h 189598"/>
              <a:gd name="connsiteX28" fmla="*/ 1060704 w 2017776"/>
              <a:gd name="connsiteY28" fmla="*/ 109728 h 189598"/>
              <a:gd name="connsiteX29" fmla="*/ 1115568 w 2017776"/>
              <a:gd name="connsiteY29" fmla="*/ 134112 h 189598"/>
              <a:gd name="connsiteX30" fmla="*/ 1267968 w 2017776"/>
              <a:gd name="connsiteY30" fmla="*/ 91440 h 189598"/>
              <a:gd name="connsiteX31" fmla="*/ 1316736 w 2017776"/>
              <a:gd name="connsiteY31" fmla="*/ 73152 h 189598"/>
              <a:gd name="connsiteX32" fmla="*/ 1359408 w 2017776"/>
              <a:gd name="connsiteY32" fmla="*/ 60960 h 189598"/>
              <a:gd name="connsiteX33" fmla="*/ 1377696 w 2017776"/>
              <a:gd name="connsiteY33" fmla="*/ 48768 h 189598"/>
              <a:gd name="connsiteX34" fmla="*/ 1584960 w 2017776"/>
              <a:gd name="connsiteY34" fmla="*/ 67056 h 189598"/>
              <a:gd name="connsiteX35" fmla="*/ 1670304 w 2017776"/>
              <a:gd name="connsiteY35" fmla="*/ 73152 h 189598"/>
              <a:gd name="connsiteX36" fmla="*/ 1755648 w 2017776"/>
              <a:gd name="connsiteY36" fmla="*/ 109728 h 189598"/>
              <a:gd name="connsiteX37" fmla="*/ 1810512 w 2017776"/>
              <a:gd name="connsiteY37" fmla="*/ 140208 h 189598"/>
              <a:gd name="connsiteX38" fmla="*/ 1834896 w 2017776"/>
              <a:gd name="connsiteY38" fmla="*/ 164592 h 189598"/>
              <a:gd name="connsiteX39" fmla="*/ 1840992 w 2017776"/>
              <a:gd name="connsiteY39" fmla="*/ 182880 h 189598"/>
              <a:gd name="connsiteX40" fmla="*/ 1895856 w 2017776"/>
              <a:gd name="connsiteY40" fmla="*/ 188976 h 189598"/>
              <a:gd name="connsiteX41" fmla="*/ 2017776 w 2017776"/>
              <a:gd name="connsiteY41" fmla="*/ 188976 h 189598"/>
              <a:gd name="connsiteX0" fmla="*/ 0 w 1999488"/>
              <a:gd name="connsiteY0" fmla="*/ 6096 h 183502"/>
              <a:gd name="connsiteX1" fmla="*/ 42672 w 1999488"/>
              <a:gd name="connsiteY1" fmla="*/ 18288 h 183502"/>
              <a:gd name="connsiteX2" fmla="*/ 60960 w 1999488"/>
              <a:gd name="connsiteY2" fmla="*/ 24384 h 183502"/>
              <a:gd name="connsiteX3" fmla="*/ 109728 w 1999488"/>
              <a:gd name="connsiteY3" fmla="*/ 54864 h 183502"/>
              <a:gd name="connsiteX4" fmla="*/ 128016 w 1999488"/>
              <a:gd name="connsiteY4" fmla="*/ 67056 h 183502"/>
              <a:gd name="connsiteX5" fmla="*/ 158496 w 1999488"/>
              <a:gd name="connsiteY5" fmla="*/ 79248 h 183502"/>
              <a:gd name="connsiteX6" fmla="*/ 182880 w 1999488"/>
              <a:gd name="connsiteY6" fmla="*/ 97536 h 183502"/>
              <a:gd name="connsiteX7" fmla="*/ 201168 w 1999488"/>
              <a:gd name="connsiteY7" fmla="*/ 103632 h 183502"/>
              <a:gd name="connsiteX8" fmla="*/ 298704 w 1999488"/>
              <a:gd name="connsiteY8" fmla="*/ 140208 h 183502"/>
              <a:gd name="connsiteX9" fmla="*/ 341376 w 1999488"/>
              <a:gd name="connsiteY9" fmla="*/ 152400 h 183502"/>
              <a:gd name="connsiteX10" fmla="*/ 359664 w 1999488"/>
              <a:gd name="connsiteY10" fmla="*/ 158496 h 183502"/>
              <a:gd name="connsiteX11" fmla="*/ 408432 w 1999488"/>
              <a:gd name="connsiteY11" fmla="*/ 170688 h 183502"/>
              <a:gd name="connsiteX12" fmla="*/ 518160 w 1999488"/>
              <a:gd name="connsiteY12" fmla="*/ 146304 h 183502"/>
              <a:gd name="connsiteX13" fmla="*/ 542544 w 1999488"/>
              <a:gd name="connsiteY13" fmla="*/ 140208 h 183502"/>
              <a:gd name="connsiteX14" fmla="*/ 615696 w 1999488"/>
              <a:gd name="connsiteY14" fmla="*/ 97536 h 183502"/>
              <a:gd name="connsiteX15" fmla="*/ 633984 w 1999488"/>
              <a:gd name="connsiteY15" fmla="*/ 91440 h 183502"/>
              <a:gd name="connsiteX16" fmla="*/ 670560 w 1999488"/>
              <a:gd name="connsiteY16" fmla="*/ 67056 h 183502"/>
              <a:gd name="connsiteX17" fmla="*/ 688848 w 1999488"/>
              <a:gd name="connsiteY17" fmla="*/ 60960 h 183502"/>
              <a:gd name="connsiteX18" fmla="*/ 719328 w 1999488"/>
              <a:gd name="connsiteY18" fmla="*/ 42672 h 183502"/>
              <a:gd name="connsiteX19" fmla="*/ 737616 w 1999488"/>
              <a:gd name="connsiteY19" fmla="*/ 30480 h 183502"/>
              <a:gd name="connsiteX20" fmla="*/ 755904 w 1999488"/>
              <a:gd name="connsiteY20" fmla="*/ 24384 h 183502"/>
              <a:gd name="connsiteX21" fmla="*/ 810768 w 1999488"/>
              <a:gd name="connsiteY21" fmla="*/ 0 h 183502"/>
              <a:gd name="connsiteX22" fmla="*/ 877824 w 1999488"/>
              <a:gd name="connsiteY22" fmla="*/ 12192 h 183502"/>
              <a:gd name="connsiteX23" fmla="*/ 914400 w 1999488"/>
              <a:gd name="connsiteY23" fmla="*/ 36576 h 183502"/>
              <a:gd name="connsiteX24" fmla="*/ 950976 w 1999488"/>
              <a:gd name="connsiteY24" fmla="*/ 54864 h 183502"/>
              <a:gd name="connsiteX25" fmla="*/ 999744 w 1999488"/>
              <a:gd name="connsiteY25" fmla="*/ 85344 h 183502"/>
              <a:gd name="connsiteX26" fmla="*/ 1018032 w 1999488"/>
              <a:gd name="connsiteY26" fmla="*/ 91440 h 183502"/>
              <a:gd name="connsiteX27" fmla="*/ 1042416 w 1999488"/>
              <a:gd name="connsiteY27" fmla="*/ 103632 h 183502"/>
              <a:gd name="connsiteX28" fmla="*/ 1097280 w 1999488"/>
              <a:gd name="connsiteY28" fmla="*/ 128016 h 183502"/>
              <a:gd name="connsiteX29" fmla="*/ 1249680 w 1999488"/>
              <a:gd name="connsiteY29" fmla="*/ 85344 h 183502"/>
              <a:gd name="connsiteX30" fmla="*/ 1298448 w 1999488"/>
              <a:gd name="connsiteY30" fmla="*/ 67056 h 183502"/>
              <a:gd name="connsiteX31" fmla="*/ 1341120 w 1999488"/>
              <a:gd name="connsiteY31" fmla="*/ 54864 h 183502"/>
              <a:gd name="connsiteX32" fmla="*/ 1359408 w 1999488"/>
              <a:gd name="connsiteY32" fmla="*/ 42672 h 183502"/>
              <a:gd name="connsiteX33" fmla="*/ 1566672 w 1999488"/>
              <a:gd name="connsiteY33" fmla="*/ 60960 h 183502"/>
              <a:gd name="connsiteX34" fmla="*/ 1652016 w 1999488"/>
              <a:gd name="connsiteY34" fmla="*/ 67056 h 183502"/>
              <a:gd name="connsiteX35" fmla="*/ 1737360 w 1999488"/>
              <a:gd name="connsiteY35" fmla="*/ 103632 h 183502"/>
              <a:gd name="connsiteX36" fmla="*/ 1792224 w 1999488"/>
              <a:gd name="connsiteY36" fmla="*/ 134112 h 183502"/>
              <a:gd name="connsiteX37" fmla="*/ 1816608 w 1999488"/>
              <a:gd name="connsiteY37" fmla="*/ 158496 h 183502"/>
              <a:gd name="connsiteX38" fmla="*/ 1822704 w 1999488"/>
              <a:gd name="connsiteY38" fmla="*/ 176784 h 183502"/>
              <a:gd name="connsiteX39" fmla="*/ 1877568 w 1999488"/>
              <a:gd name="connsiteY39" fmla="*/ 182880 h 183502"/>
              <a:gd name="connsiteX40" fmla="*/ 1999488 w 1999488"/>
              <a:gd name="connsiteY40" fmla="*/ 182880 h 183502"/>
              <a:gd name="connsiteX0" fmla="*/ 0 w 1999488"/>
              <a:gd name="connsiteY0" fmla="*/ 6096 h 183502"/>
              <a:gd name="connsiteX1" fmla="*/ 33147 w 1999488"/>
              <a:gd name="connsiteY1" fmla="*/ 16383 h 183502"/>
              <a:gd name="connsiteX2" fmla="*/ 60960 w 1999488"/>
              <a:gd name="connsiteY2" fmla="*/ 24384 h 183502"/>
              <a:gd name="connsiteX3" fmla="*/ 109728 w 1999488"/>
              <a:gd name="connsiteY3" fmla="*/ 54864 h 183502"/>
              <a:gd name="connsiteX4" fmla="*/ 128016 w 1999488"/>
              <a:gd name="connsiteY4" fmla="*/ 67056 h 183502"/>
              <a:gd name="connsiteX5" fmla="*/ 158496 w 1999488"/>
              <a:gd name="connsiteY5" fmla="*/ 79248 h 183502"/>
              <a:gd name="connsiteX6" fmla="*/ 182880 w 1999488"/>
              <a:gd name="connsiteY6" fmla="*/ 97536 h 183502"/>
              <a:gd name="connsiteX7" fmla="*/ 201168 w 1999488"/>
              <a:gd name="connsiteY7" fmla="*/ 103632 h 183502"/>
              <a:gd name="connsiteX8" fmla="*/ 298704 w 1999488"/>
              <a:gd name="connsiteY8" fmla="*/ 140208 h 183502"/>
              <a:gd name="connsiteX9" fmla="*/ 341376 w 1999488"/>
              <a:gd name="connsiteY9" fmla="*/ 152400 h 183502"/>
              <a:gd name="connsiteX10" fmla="*/ 359664 w 1999488"/>
              <a:gd name="connsiteY10" fmla="*/ 158496 h 183502"/>
              <a:gd name="connsiteX11" fmla="*/ 408432 w 1999488"/>
              <a:gd name="connsiteY11" fmla="*/ 170688 h 183502"/>
              <a:gd name="connsiteX12" fmla="*/ 518160 w 1999488"/>
              <a:gd name="connsiteY12" fmla="*/ 146304 h 183502"/>
              <a:gd name="connsiteX13" fmla="*/ 542544 w 1999488"/>
              <a:gd name="connsiteY13" fmla="*/ 140208 h 183502"/>
              <a:gd name="connsiteX14" fmla="*/ 615696 w 1999488"/>
              <a:gd name="connsiteY14" fmla="*/ 97536 h 183502"/>
              <a:gd name="connsiteX15" fmla="*/ 633984 w 1999488"/>
              <a:gd name="connsiteY15" fmla="*/ 91440 h 183502"/>
              <a:gd name="connsiteX16" fmla="*/ 670560 w 1999488"/>
              <a:gd name="connsiteY16" fmla="*/ 67056 h 183502"/>
              <a:gd name="connsiteX17" fmla="*/ 688848 w 1999488"/>
              <a:gd name="connsiteY17" fmla="*/ 60960 h 183502"/>
              <a:gd name="connsiteX18" fmla="*/ 719328 w 1999488"/>
              <a:gd name="connsiteY18" fmla="*/ 42672 h 183502"/>
              <a:gd name="connsiteX19" fmla="*/ 737616 w 1999488"/>
              <a:gd name="connsiteY19" fmla="*/ 30480 h 183502"/>
              <a:gd name="connsiteX20" fmla="*/ 755904 w 1999488"/>
              <a:gd name="connsiteY20" fmla="*/ 24384 h 183502"/>
              <a:gd name="connsiteX21" fmla="*/ 810768 w 1999488"/>
              <a:gd name="connsiteY21" fmla="*/ 0 h 183502"/>
              <a:gd name="connsiteX22" fmla="*/ 877824 w 1999488"/>
              <a:gd name="connsiteY22" fmla="*/ 12192 h 183502"/>
              <a:gd name="connsiteX23" fmla="*/ 914400 w 1999488"/>
              <a:gd name="connsiteY23" fmla="*/ 36576 h 183502"/>
              <a:gd name="connsiteX24" fmla="*/ 950976 w 1999488"/>
              <a:gd name="connsiteY24" fmla="*/ 54864 h 183502"/>
              <a:gd name="connsiteX25" fmla="*/ 999744 w 1999488"/>
              <a:gd name="connsiteY25" fmla="*/ 85344 h 183502"/>
              <a:gd name="connsiteX26" fmla="*/ 1018032 w 1999488"/>
              <a:gd name="connsiteY26" fmla="*/ 91440 h 183502"/>
              <a:gd name="connsiteX27" fmla="*/ 1042416 w 1999488"/>
              <a:gd name="connsiteY27" fmla="*/ 103632 h 183502"/>
              <a:gd name="connsiteX28" fmla="*/ 1097280 w 1999488"/>
              <a:gd name="connsiteY28" fmla="*/ 128016 h 183502"/>
              <a:gd name="connsiteX29" fmla="*/ 1249680 w 1999488"/>
              <a:gd name="connsiteY29" fmla="*/ 85344 h 183502"/>
              <a:gd name="connsiteX30" fmla="*/ 1298448 w 1999488"/>
              <a:gd name="connsiteY30" fmla="*/ 67056 h 183502"/>
              <a:gd name="connsiteX31" fmla="*/ 1341120 w 1999488"/>
              <a:gd name="connsiteY31" fmla="*/ 54864 h 183502"/>
              <a:gd name="connsiteX32" fmla="*/ 1359408 w 1999488"/>
              <a:gd name="connsiteY32" fmla="*/ 42672 h 183502"/>
              <a:gd name="connsiteX33" fmla="*/ 1566672 w 1999488"/>
              <a:gd name="connsiteY33" fmla="*/ 60960 h 183502"/>
              <a:gd name="connsiteX34" fmla="*/ 1652016 w 1999488"/>
              <a:gd name="connsiteY34" fmla="*/ 67056 h 183502"/>
              <a:gd name="connsiteX35" fmla="*/ 1737360 w 1999488"/>
              <a:gd name="connsiteY35" fmla="*/ 103632 h 183502"/>
              <a:gd name="connsiteX36" fmla="*/ 1792224 w 1999488"/>
              <a:gd name="connsiteY36" fmla="*/ 134112 h 183502"/>
              <a:gd name="connsiteX37" fmla="*/ 1816608 w 1999488"/>
              <a:gd name="connsiteY37" fmla="*/ 158496 h 183502"/>
              <a:gd name="connsiteX38" fmla="*/ 1822704 w 1999488"/>
              <a:gd name="connsiteY38" fmla="*/ 176784 h 183502"/>
              <a:gd name="connsiteX39" fmla="*/ 1877568 w 1999488"/>
              <a:gd name="connsiteY39" fmla="*/ 182880 h 183502"/>
              <a:gd name="connsiteX40" fmla="*/ 1999488 w 1999488"/>
              <a:gd name="connsiteY40" fmla="*/ 182880 h 183502"/>
              <a:gd name="connsiteX0" fmla="*/ 0 w 1966341"/>
              <a:gd name="connsiteY0" fmla="*/ 16383 h 183502"/>
              <a:gd name="connsiteX1" fmla="*/ 27813 w 1966341"/>
              <a:gd name="connsiteY1" fmla="*/ 24384 h 183502"/>
              <a:gd name="connsiteX2" fmla="*/ 76581 w 1966341"/>
              <a:gd name="connsiteY2" fmla="*/ 54864 h 183502"/>
              <a:gd name="connsiteX3" fmla="*/ 94869 w 1966341"/>
              <a:gd name="connsiteY3" fmla="*/ 67056 h 183502"/>
              <a:gd name="connsiteX4" fmla="*/ 125349 w 1966341"/>
              <a:gd name="connsiteY4" fmla="*/ 79248 h 183502"/>
              <a:gd name="connsiteX5" fmla="*/ 149733 w 1966341"/>
              <a:gd name="connsiteY5" fmla="*/ 97536 h 183502"/>
              <a:gd name="connsiteX6" fmla="*/ 168021 w 1966341"/>
              <a:gd name="connsiteY6" fmla="*/ 103632 h 183502"/>
              <a:gd name="connsiteX7" fmla="*/ 265557 w 1966341"/>
              <a:gd name="connsiteY7" fmla="*/ 140208 h 183502"/>
              <a:gd name="connsiteX8" fmla="*/ 308229 w 1966341"/>
              <a:gd name="connsiteY8" fmla="*/ 152400 h 183502"/>
              <a:gd name="connsiteX9" fmla="*/ 326517 w 1966341"/>
              <a:gd name="connsiteY9" fmla="*/ 158496 h 183502"/>
              <a:gd name="connsiteX10" fmla="*/ 375285 w 1966341"/>
              <a:gd name="connsiteY10" fmla="*/ 170688 h 183502"/>
              <a:gd name="connsiteX11" fmla="*/ 485013 w 1966341"/>
              <a:gd name="connsiteY11" fmla="*/ 146304 h 183502"/>
              <a:gd name="connsiteX12" fmla="*/ 509397 w 1966341"/>
              <a:gd name="connsiteY12" fmla="*/ 140208 h 183502"/>
              <a:gd name="connsiteX13" fmla="*/ 582549 w 1966341"/>
              <a:gd name="connsiteY13" fmla="*/ 97536 h 183502"/>
              <a:gd name="connsiteX14" fmla="*/ 600837 w 1966341"/>
              <a:gd name="connsiteY14" fmla="*/ 91440 h 183502"/>
              <a:gd name="connsiteX15" fmla="*/ 637413 w 1966341"/>
              <a:gd name="connsiteY15" fmla="*/ 67056 h 183502"/>
              <a:gd name="connsiteX16" fmla="*/ 655701 w 1966341"/>
              <a:gd name="connsiteY16" fmla="*/ 60960 h 183502"/>
              <a:gd name="connsiteX17" fmla="*/ 686181 w 1966341"/>
              <a:gd name="connsiteY17" fmla="*/ 42672 h 183502"/>
              <a:gd name="connsiteX18" fmla="*/ 704469 w 1966341"/>
              <a:gd name="connsiteY18" fmla="*/ 30480 h 183502"/>
              <a:gd name="connsiteX19" fmla="*/ 722757 w 1966341"/>
              <a:gd name="connsiteY19" fmla="*/ 24384 h 183502"/>
              <a:gd name="connsiteX20" fmla="*/ 777621 w 1966341"/>
              <a:gd name="connsiteY20" fmla="*/ 0 h 183502"/>
              <a:gd name="connsiteX21" fmla="*/ 844677 w 1966341"/>
              <a:gd name="connsiteY21" fmla="*/ 12192 h 183502"/>
              <a:gd name="connsiteX22" fmla="*/ 881253 w 1966341"/>
              <a:gd name="connsiteY22" fmla="*/ 36576 h 183502"/>
              <a:gd name="connsiteX23" fmla="*/ 917829 w 1966341"/>
              <a:gd name="connsiteY23" fmla="*/ 54864 h 183502"/>
              <a:gd name="connsiteX24" fmla="*/ 966597 w 1966341"/>
              <a:gd name="connsiteY24" fmla="*/ 85344 h 183502"/>
              <a:gd name="connsiteX25" fmla="*/ 984885 w 1966341"/>
              <a:gd name="connsiteY25" fmla="*/ 91440 h 183502"/>
              <a:gd name="connsiteX26" fmla="*/ 1009269 w 1966341"/>
              <a:gd name="connsiteY26" fmla="*/ 103632 h 183502"/>
              <a:gd name="connsiteX27" fmla="*/ 1064133 w 1966341"/>
              <a:gd name="connsiteY27" fmla="*/ 128016 h 183502"/>
              <a:gd name="connsiteX28" fmla="*/ 1216533 w 1966341"/>
              <a:gd name="connsiteY28" fmla="*/ 85344 h 183502"/>
              <a:gd name="connsiteX29" fmla="*/ 1265301 w 1966341"/>
              <a:gd name="connsiteY29" fmla="*/ 67056 h 183502"/>
              <a:gd name="connsiteX30" fmla="*/ 1307973 w 1966341"/>
              <a:gd name="connsiteY30" fmla="*/ 54864 h 183502"/>
              <a:gd name="connsiteX31" fmla="*/ 1326261 w 1966341"/>
              <a:gd name="connsiteY31" fmla="*/ 42672 h 183502"/>
              <a:gd name="connsiteX32" fmla="*/ 1533525 w 1966341"/>
              <a:gd name="connsiteY32" fmla="*/ 60960 h 183502"/>
              <a:gd name="connsiteX33" fmla="*/ 1618869 w 1966341"/>
              <a:gd name="connsiteY33" fmla="*/ 67056 h 183502"/>
              <a:gd name="connsiteX34" fmla="*/ 1704213 w 1966341"/>
              <a:gd name="connsiteY34" fmla="*/ 103632 h 183502"/>
              <a:gd name="connsiteX35" fmla="*/ 1759077 w 1966341"/>
              <a:gd name="connsiteY35" fmla="*/ 134112 h 183502"/>
              <a:gd name="connsiteX36" fmla="*/ 1783461 w 1966341"/>
              <a:gd name="connsiteY36" fmla="*/ 158496 h 183502"/>
              <a:gd name="connsiteX37" fmla="*/ 1789557 w 1966341"/>
              <a:gd name="connsiteY37" fmla="*/ 176784 h 183502"/>
              <a:gd name="connsiteX38" fmla="*/ 1844421 w 1966341"/>
              <a:gd name="connsiteY38" fmla="*/ 182880 h 183502"/>
              <a:gd name="connsiteX39" fmla="*/ 1966341 w 1966341"/>
              <a:gd name="connsiteY39" fmla="*/ 182880 h 183502"/>
              <a:gd name="connsiteX0" fmla="*/ 0 w 1844421"/>
              <a:gd name="connsiteY0" fmla="*/ 16383 h 182880"/>
              <a:gd name="connsiteX1" fmla="*/ 27813 w 1844421"/>
              <a:gd name="connsiteY1" fmla="*/ 24384 h 182880"/>
              <a:gd name="connsiteX2" fmla="*/ 76581 w 1844421"/>
              <a:gd name="connsiteY2" fmla="*/ 54864 h 182880"/>
              <a:gd name="connsiteX3" fmla="*/ 94869 w 1844421"/>
              <a:gd name="connsiteY3" fmla="*/ 67056 h 182880"/>
              <a:gd name="connsiteX4" fmla="*/ 125349 w 1844421"/>
              <a:gd name="connsiteY4" fmla="*/ 79248 h 182880"/>
              <a:gd name="connsiteX5" fmla="*/ 149733 w 1844421"/>
              <a:gd name="connsiteY5" fmla="*/ 97536 h 182880"/>
              <a:gd name="connsiteX6" fmla="*/ 168021 w 1844421"/>
              <a:gd name="connsiteY6" fmla="*/ 103632 h 182880"/>
              <a:gd name="connsiteX7" fmla="*/ 265557 w 1844421"/>
              <a:gd name="connsiteY7" fmla="*/ 140208 h 182880"/>
              <a:gd name="connsiteX8" fmla="*/ 308229 w 1844421"/>
              <a:gd name="connsiteY8" fmla="*/ 152400 h 182880"/>
              <a:gd name="connsiteX9" fmla="*/ 326517 w 1844421"/>
              <a:gd name="connsiteY9" fmla="*/ 158496 h 182880"/>
              <a:gd name="connsiteX10" fmla="*/ 375285 w 1844421"/>
              <a:gd name="connsiteY10" fmla="*/ 170688 h 182880"/>
              <a:gd name="connsiteX11" fmla="*/ 485013 w 1844421"/>
              <a:gd name="connsiteY11" fmla="*/ 146304 h 182880"/>
              <a:gd name="connsiteX12" fmla="*/ 509397 w 1844421"/>
              <a:gd name="connsiteY12" fmla="*/ 140208 h 182880"/>
              <a:gd name="connsiteX13" fmla="*/ 582549 w 1844421"/>
              <a:gd name="connsiteY13" fmla="*/ 97536 h 182880"/>
              <a:gd name="connsiteX14" fmla="*/ 600837 w 1844421"/>
              <a:gd name="connsiteY14" fmla="*/ 91440 h 182880"/>
              <a:gd name="connsiteX15" fmla="*/ 637413 w 1844421"/>
              <a:gd name="connsiteY15" fmla="*/ 67056 h 182880"/>
              <a:gd name="connsiteX16" fmla="*/ 655701 w 1844421"/>
              <a:gd name="connsiteY16" fmla="*/ 60960 h 182880"/>
              <a:gd name="connsiteX17" fmla="*/ 686181 w 1844421"/>
              <a:gd name="connsiteY17" fmla="*/ 42672 h 182880"/>
              <a:gd name="connsiteX18" fmla="*/ 704469 w 1844421"/>
              <a:gd name="connsiteY18" fmla="*/ 30480 h 182880"/>
              <a:gd name="connsiteX19" fmla="*/ 722757 w 1844421"/>
              <a:gd name="connsiteY19" fmla="*/ 24384 h 182880"/>
              <a:gd name="connsiteX20" fmla="*/ 777621 w 1844421"/>
              <a:gd name="connsiteY20" fmla="*/ 0 h 182880"/>
              <a:gd name="connsiteX21" fmla="*/ 844677 w 1844421"/>
              <a:gd name="connsiteY21" fmla="*/ 12192 h 182880"/>
              <a:gd name="connsiteX22" fmla="*/ 881253 w 1844421"/>
              <a:gd name="connsiteY22" fmla="*/ 36576 h 182880"/>
              <a:gd name="connsiteX23" fmla="*/ 917829 w 1844421"/>
              <a:gd name="connsiteY23" fmla="*/ 54864 h 182880"/>
              <a:gd name="connsiteX24" fmla="*/ 966597 w 1844421"/>
              <a:gd name="connsiteY24" fmla="*/ 85344 h 182880"/>
              <a:gd name="connsiteX25" fmla="*/ 984885 w 1844421"/>
              <a:gd name="connsiteY25" fmla="*/ 91440 h 182880"/>
              <a:gd name="connsiteX26" fmla="*/ 1009269 w 1844421"/>
              <a:gd name="connsiteY26" fmla="*/ 103632 h 182880"/>
              <a:gd name="connsiteX27" fmla="*/ 1064133 w 1844421"/>
              <a:gd name="connsiteY27" fmla="*/ 128016 h 182880"/>
              <a:gd name="connsiteX28" fmla="*/ 1216533 w 1844421"/>
              <a:gd name="connsiteY28" fmla="*/ 85344 h 182880"/>
              <a:gd name="connsiteX29" fmla="*/ 1265301 w 1844421"/>
              <a:gd name="connsiteY29" fmla="*/ 67056 h 182880"/>
              <a:gd name="connsiteX30" fmla="*/ 1307973 w 1844421"/>
              <a:gd name="connsiteY30" fmla="*/ 54864 h 182880"/>
              <a:gd name="connsiteX31" fmla="*/ 1326261 w 1844421"/>
              <a:gd name="connsiteY31" fmla="*/ 42672 h 182880"/>
              <a:gd name="connsiteX32" fmla="*/ 1533525 w 1844421"/>
              <a:gd name="connsiteY32" fmla="*/ 60960 h 182880"/>
              <a:gd name="connsiteX33" fmla="*/ 1618869 w 1844421"/>
              <a:gd name="connsiteY33" fmla="*/ 67056 h 182880"/>
              <a:gd name="connsiteX34" fmla="*/ 1704213 w 1844421"/>
              <a:gd name="connsiteY34" fmla="*/ 103632 h 182880"/>
              <a:gd name="connsiteX35" fmla="*/ 1759077 w 1844421"/>
              <a:gd name="connsiteY35" fmla="*/ 134112 h 182880"/>
              <a:gd name="connsiteX36" fmla="*/ 1783461 w 1844421"/>
              <a:gd name="connsiteY36" fmla="*/ 158496 h 182880"/>
              <a:gd name="connsiteX37" fmla="*/ 1789557 w 1844421"/>
              <a:gd name="connsiteY37" fmla="*/ 176784 h 182880"/>
              <a:gd name="connsiteX38" fmla="*/ 1844421 w 1844421"/>
              <a:gd name="connsiteY38" fmla="*/ 182880 h 182880"/>
              <a:gd name="connsiteX0" fmla="*/ 0 w 1789557"/>
              <a:gd name="connsiteY0" fmla="*/ 16383 h 176784"/>
              <a:gd name="connsiteX1" fmla="*/ 27813 w 1789557"/>
              <a:gd name="connsiteY1" fmla="*/ 24384 h 176784"/>
              <a:gd name="connsiteX2" fmla="*/ 76581 w 1789557"/>
              <a:gd name="connsiteY2" fmla="*/ 54864 h 176784"/>
              <a:gd name="connsiteX3" fmla="*/ 94869 w 1789557"/>
              <a:gd name="connsiteY3" fmla="*/ 67056 h 176784"/>
              <a:gd name="connsiteX4" fmla="*/ 125349 w 1789557"/>
              <a:gd name="connsiteY4" fmla="*/ 79248 h 176784"/>
              <a:gd name="connsiteX5" fmla="*/ 149733 w 1789557"/>
              <a:gd name="connsiteY5" fmla="*/ 97536 h 176784"/>
              <a:gd name="connsiteX6" fmla="*/ 168021 w 1789557"/>
              <a:gd name="connsiteY6" fmla="*/ 103632 h 176784"/>
              <a:gd name="connsiteX7" fmla="*/ 265557 w 1789557"/>
              <a:gd name="connsiteY7" fmla="*/ 140208 h 176784"/>
              <a:gd name="connsiteX8" fmla="*/ 308229 w 1789557"/>
              <a:gd name="connsiteY8" fmla="*/ 152400 h 176784"/>
              <a:gd name="connsiteX9" fmla="*/ 326517 w 1789557"/>
              <a:gd name="connsiteY9" fmla="*/ 158496 h 176784"/>
              <a:gd name="connsiteX10" fmla="*/ 375285 w 1789557"/>
              <a:gd name="connsiteY10" fmla="*/ 170688 h 176784"/>
              <a:gd name="connsiteX11" fmla="*/ 485013 w 1789557"/>
              <a:gd name="connsiteY11" fmla="*/ 146304 h 176784"/>
              <a:gd name="connsiteX12" fmla="*/ 509397 w 1789557"/>
              <a:gd name="connsiteY12" fmla="*/ 140208 h 176784"/>
              <a:gd name="connsiteX13" fmla="*/ 582549 w 1789557"/>
              <a:gd name="connsiteY13" fmla="*/ 97536 h 176784"/>
              <a:gd name="connsiteX14" fmla="*/ 600837 w 1789557"/>
              <a:gd name="connsiteY14" fmla="*/ 91440 h 176784"/>
              <a:gd name="connsiteX15" fmla="*/ 637413 w 1789557"/>
              <a:gd name="connsiteY15" fmla="*/ 67056 h 176784"/>
              <a:gd name="connsiteX16" fmla="*/ 655701 w 1789557"/>
              <a:gd name="connsiteY16" fmla="*/ 60960 h 176784"/>
              <a:gd name="connsiteX17" fmla="*/ 686181 w 1789557"/>
              <a:gd name="connsiteY17" fmla="*/ 42672 h 176784"/>
              <a:gd name="connsiteX18" fmla="*/ 704469 w 1789557"/>
              <a:gd name="connsiteY18" fmla="*/ 30480 h 176784"/>
              <a:gd name="connsiteX19" fmla="*/ 722757 w 1789557"/>
              <a:gd name="connsiteY19" fmla="*/ 24384 h 176784"/>
              <a:gd name="connsiteX20" fmla="*/ 777621 w 1789557"/>
              <a:gd name="connsiteY20" fmla="*/ 0 h 176784"/>
              <a:gd name="connsiteX21" fmla="*/ 844677 w 1789557"/>
              <a:gd name="connsiteY21" fmla="*/ 12192 h 176784"/>
              <a:gd name="connsiteX22" fmla="*/ 881253 w 1789557"/>
              <a:gd name="connsiteY22" fmla="*/ 36576 h 176784"/>
              <a:gd name="connsiteX23" fmla="*/ 917829 w 1789557"/>
              <a:gd name="connsiteY23" fmla="*/ 54864 h 176784"/>
              <a:gd name="connsiteX24" fmla="*/ 966597 w 1789557"/>
              <a:gd name="connsiteY24" fmla="*/ 85344 h 176784"/>
              <a:gd name="connsiteX25" fmla="*/ 984885 w 1789557"/>
              <a:gd name="connsiteY25" fmla="*/ 91440 h 176784"/>
              <a:gd name="connsiteX26" fmla="*/ 1009269 w 1789557"/>
              <a:gd name="connsiteY26" fmla="*/ 103632 h 176784"/>
              <a:gd name="connsiteX27" fmla="*/ 1064133 w 1789557"/>
              <a:gd name="connsiteY27" fmla="*/ 128016 h 176784"/>
              <a:gd name="connsiteX28" fmla="*/ 1216533 w 1789557"/>
              <a:gd name="connsiteY28" fmla="*/ 85344 h 176784"/>
              <a:gd name="connsiteX29" fmla="*/ 1265301 w 1789557"/>
              <a:gd name="connsiteY29" fmla="*/ 67056 h 176784"/>
              <a:gd name="connsiteX30" fmla="*/ 1307973 w 1789557"/>
              <a:gd name="connsiteY30" fmla="*/ 54864 h 176784"/>
              <a:gd name="connsiteX31" fmla="*/ 1326261 w 1789557"/>
              <a:gd name="connsiteY31" fmla="*/ 42672 h 176784"/>
              <a:gd name="connsiteX32" fmla="*/ 1533525 w 1789557"/>
              <a:gd name="connsiteY32" fmla="*/ 60960 h 176784"/>
              <a:gd name="connsiteX33" fmla="*/ 1618869 w 1789557"/>
              <a:gd name="connsiteY33" fmla="*/ 67056 h 176784"/>
              <a:gd name="connsiteX34" fmla="*/ 1704213 w 1789557"/>
              <a:gd name="connsiteY34" fmla="*/ 103632 h 176784"/>
              <a:gd name="connsiteX35" fmla="*/ 1759077 w 1789557"/>
              <a:gd name="connsiteY35" fmla="*/ 134112 h 176784"/>
              <a:gd name="connsiteX36" fmla="*/ 1783461 w 1789557"/>
              <a:gd name="connsiteY36" fmla="*/ 158496 h 176784"/>
              <a:gd name="connsiteX37" fmla="*/ 1789557 w 1789557"/>
              <a:gd name="connsiteY37" fmla="*/ 176784 h 176784"/>
              <a:gd name="connsiteX0" fmla="*/ 0 w 1783461"/>
              <a:gd name="connsiteY0" fmla="*/ 16383 h 170688"/>
              <a:gd name="connsiteX1" fmla="*/ 27813 w 1783461"/>
              <a:gd name="connsiteY1" fmla="*/ 24384 h 170688"/>
              <a:gd name="connsiteX2" fmla="*/ 76581 w 1783461"/>
              <a:gd name="connsiteY2" fmla="*/ 54864 h 170688"/>
              <a:gd name="connsiteX3" fmla="*/ 94869 w 1783461"/>
              <a:gd name="connsiteY3" fmla="*/ 67056 h 170688"/>
              <a:gd name="connsiteX4" fmla="*/ 125349 w 1783461"/>
              <a:gd name="connsiteY4" fmla="*/ 79248 h 170688"/>
              <a:gd name="connsiteX5" fmla="*/ 149733 w 1783461"/>
              <a:gd name="connsiteY5" fmla="*/ 97536 h 170688"/>
              <a:gd name="connsiteX6" fmla="*/ 168021 w 1783461"/>
              <a:gd name="connsiteY6" fmla="*/ 103632 h 170688"/>
              <a:gd name="connsiteX7" fmla="*/ 265557 w 1783461"/>
              <a:gd name="connsiteY7" fmla="*/ 140208 h 170688"/>
              <a:gd name="connsiteX8" fmla="*/ 308229 w 1783461"/>
              <a:gd name="connsiteY8" fmla="*/ 152400 h 170688"/>
              <a:gd name="connsiteX9" fmla="*/ 326517 w 1783461"/>
              <a:gd name="connsiteY9" fmla="*/ 158496 h 170688"/>
              <a:gd name="connsiteX10" fmla="*/ 375285 w 1783461"/>
              <a:gd name="connsiteY10" fmla="*/ 170688 h 170688"/>
              <a:gd name="connsiteX11" fmla="*/ 485013 w 1783461"/>
              <a:gd name="connsiteY11" fmla="*/ 146304 h 170688"/>
              <a:gd name="connsiteX12" fmla="*/ 509397 w 1783461"/>
              <a:gd name="connsiteY12" fmla="*/ 140208 h 170688"/>
              <a:gd name="connsiteX13" fmla="*/ 582549 w 1783461"/>
              <a:gd name="connsiteY13" fmla="*/ 97536 h 170688"/>
              <a:gd name="connsiteX14" fmla="*/ 600837 w 1783461"/>
              <a:gd name="connsiteY14" fmla="*/ 91440 h 170688"/>
              <a:gd name="connsiteX15" fmla="*/ 637413 w 1783461"/>
              <a:gd name="connsiteY15" fmla="*/ 67056 h 170688"/>
              <a:gd name="connsiteX16" fmla="*/ 655701 w 1783461"/>
              <a:gd name="connsiteY16" fmla="*/ 60960 h 170688"/>
              <a:gd name="connsiteX17" fmla="*/ 686181 w 1783461"/>
              <a:gd name="connsiteY17" fmla="*/ 42672 h 170688"/>
              <a:gd name="connsiteX18" fmla="*/ 704469 w 1783461"/>
              <a:gd name="connsiteY18" fmla="*/ 30480 h 170688"/>
              <a:gd name="connsiteX19" fmla="*/ 722757 w 1783461"/>
              <a:gd name="connsiteY19" fmla="*/ 24384 h 170688"/>
              <a:gd name="connsiteX20" fmla="*/ 777621 w 1783461"/>
              <a:gd name="connsiteY20" fmla="*/ 0 h 170688"/>
              <a:gd name="connsiteX21" fmla="*/ 844677 w 1783461"/>
              <a:gd name="connsiteY21" fmla="*/ 12192 h 170688"/>
              <a:gd name="connsiteX22" fmla="*/ 881253 w 1783461"/>
              <a:gd name="connsiteY22" fmla="*/ 36576 h 170688"/>
              <a:gd name="connsiteX23" fmla="*/ 917829 w 1783461"/>
              <a:gd name="connsiteY23" fmla="*/ 54864 h 170688"/>
              <a:gd name="connsiteX24" fmla="*/ 966597 w 1783461"/>
              <a:gd name="connsiteY24" fmla="*/ 85344 h 170688"/>
              <a:gd name="connsiteX25" fmla="*/ 984885 w 1783461"/>
              <a:gd name="connsiteY25" fmla="*/ 91440 h 170688"/>
              <a:gd name="connsiteX26" fmla="*/ 1009269 w 1783461"/>
              <a:gd name="connsiteY26" fmla="*/ 103632 h 170688"/>
              <a:gd name="connsiteX27" fmla="*/ 1064133 w 1783461"/>
              <a:gd name="connsiteY27" fmla="*/ 128016 h 170688"/>
              <a:gd name="connsiteX28" fmla="*/ 1216533 w 1783461"/>
              <a:gd name="connsiteY28" fmla="*/ 85344 h 170688"/>
              <a:gd name="connsiteX29" fmla="*/ 1265301 w 1783461"/>
              <a:gd name="connsiteY29" fmla="*/ 67056 h 170688"/>
              <a:gd name="connsiteX30" fmla="*/ 1307973 w 1783461"/>
              <a:gd name="connsiteY30" fmla="*/ 54864 h 170688"/>
              <a:gd name="connsiteX31" fmla="*/ 1326261 w 1783461"/>
              <a:gd name="connsiteY31" fmla="*/ 42672 h 170688"/>
              <a:gd name="connsiteX32" fmla="*/ 1533525 w 1783461"/>
              <a:gd name="connsiteY32" fmla="*/ 60960 h 170688"/>
              <a:gd name="connsiteX33" fmla="*/ 1618869 w 1783461"/>
              <a:gd name="connsiteY33" fmla="*/ 67056 h 170688"/>
              <a:gd name="connsiteX34" fmla="*/ 1704213 w 1783461"/>
              <a:gd name="connsiteY34" fmla="*/ 103632 h 170688"/>
              <a:gd name="connsiteX35" fmla="*/ 1759077 w 1783461"/>
              <a:gd name="connsiteY35" fmla="*/ 134112 h 170688"/>
              <a:gd name="connsiteX36" fmla="*/ 1783461 w 1783461"/>
              <a:gd name="connsiteY36" fmla="*/ 158496 h 170688"/>
              <a:gd name="connsiteX0" fmla="*/ 0 w 1759077"/>
              <a:gd name="connsiteY0" fmla="*/ 16383 h 170688"/>
              <a:gd name="connsiteX1" fmla="*/ 27813 w 1759077"/>
              <a:gd name="connsiteY1" fmla="*/ 24384 h 170688"/>
              <a:gd name="connsiteX2" fmla="*/ 76581 w 1759077"/>
              <a:gd name="connsiteY2" fmla="*/ 54864 h 170688"/>
              <a:gd name="connsiteX3" fmla="*/ 94869 w 1759077"/>
              <a:gd name="connsiteY3" fmla="*/ 67056 h 170688"/>
              <a:gd name="connsiteX4" fmla="*/ 125349 w 1759077"/>
              <a:gd name="connsiteY4" fmla="*/ 79248 h 170688"/>
              <a:gd name="connsiteX5" fmla="*/ 149733 w 1759077"/>
              <a:gd name="connsiteY5" fmla="*/ 97536 h 170688"/>
              <a:gd name="connsiteX6" fmla="*/ 168021 w 1759077"/>
              <a:gd name="connsiteY6" fmla="*/ 103632 h 170688"/>
              <a:gd name="connsiteX7" fmla="*/ 265557 w 1759077"/>
              <a:gd name="connsiteY7" fmla="*/ 140208 h 170688"/>
              <a:gd name="connsiteX8" fmla="*/ 308229 w 1759077"/>
              <a:gd name="connsiteY8" fmla="*/ 152400 h 170688"/>
              <a:gd name="connsiteX9" fmla="*/ 326517 w 1759077"/>
              <a:gd name="connsiteY9" fmla="*/ 158496 h 170688"/>
              <a:gd name="connsiteX10" fmla="*/ 375285 w 1759077"/>
              <a:gd name="connsiteY10" fmla="*/ 170688 h 170688"/>
              <a:gd name="connsiteX11" fmla="*/ 485013 w 1759077"/>
              <a:gd name="connsiteY11" fmla="*/ 146304 h 170688"/>
              <a:gd name="connsiteX12" fmla="*/ 509397 w 1759077"/>
              <a:gd name="connsiteY12" fmla="*/ 140208 h 170688"/>
              <a:gd name="connsiteX13" fmla="*/ 582549 w 1759077"/>
              <a:gd name="connsiteY13" fmla="*/ 97536 h 170688"/>
              <a:gd name="connsiteX14" fmla="*/ 600837 w 1759077"/>
              <a:gd name="connsiteY14" fmla="*/ 91440 h 170688"/>
              <a:gd name="connsiteX15" fmla="*/ 637413 w 1759077"/>
              <a:gd name="connsiteY15" fmla="*/ 67056 h 170688"/>
              <a:gd name="connsiteX16" fmla="*/ 655701 w 1759077"/>
              <a:gd name="connsiteY16" fmla="*/ 60960 h 170688"/>
              <a:gd name="connsiteX17" fmla="*/ 686181 w 1759077"/>
              <a:gd name="connsiteY17" fmla="*/ 42672 h 170688"/>
              <a:gd name="connsiteX18" fmla="*/ 704469 w 1759077"/>
              <a:gd name="connsiteY18" fmla="*/ 30480 h 170688"/>
              <a:gd name="connsiteX19" fmla="*/ 722757 w 1759077"/>
              <a:gd name="connsiteY19" fmla="*/ 24384 h 170688"/>
              <a:gd name="connsiteX20" fmla="*/ 777621 w 1759077"/>
              <a:gd name="connsiteY20" fmla="*/ 0 h 170688"/>
              <a:gd name="connsiteX21" fmla="*/ 844677 w 1759077"/>
              <a:gd name="connsiteY21" fmla="*/ 12192 h 170688"/>
              <a:gd name="connsiteX22" fmla="*/ 881253 w 1759077"/>
              <a:gd name="connsiteY22" fmla="*/ 36576 h 170688"/>
              <a:gd name="connsiteX23" fmla="*/ 917829 w 1759077"/>
              <a:gd name="connsiteY23" fmla="*/ 54864 h 170688"/>
              <a:gd name="connsiteX24" fmla="*/ 966597 w 1759077"/>
              <a:gd name="connsiteY24" fmla="*/ 85344 h 170688"/>
              <a:gd name="connsiteX25" fmla="*/ 984885 w 1759077"/>
              <a:gd name="connsiteY25" fmla="*/ 91440 h 170688"/>
              <a:gd name="connsiteX26" fmla="*/ 1009269 w 1759077"/>
              <a:gd name="connsiteY26" fmla="*/ 103632 h 170688"/>
              <a:gd name="connsiteX27" fmla="*/ 1064133 w 1759077"/>
              <a:gd name="connsiteY27" fmla="*/ 128016 h 170688"/>
              <a:gd name="connsiteX28" fmla="*/ 1216533 w 1759077"/>
              <a:gd name="connsiteY28" fmla="*/ 85344 h 170688"/>
              <a:gd name="connsiteX29" fmla="*/ 1265301 w 1759077"/>
              <a:gd name="connsiteY29" fmla="*/ 67056 h 170688"/>
              <a:gd name="connsiteX30" fmla="*/ 1307973 w 1759077"/>
              <a:gd name="connsiteY30" fmla="*/ 54864 h 170688"/>
              <a:gd name="connsiteX31" fmla="*/ 1326261 w 1759077"/>
              <a:gd name="connsiteY31" fmla="*/ 42672 h 170688"/>
              <a:gd name="connsiteX32" fmla="*/ 1533525 w 1759077"/>
              <a:gd name="connsiteY32" fmla="*/ 60960 h 170688"/>
              <a:gd name="connsiteX33" fmla="*/ 1618869 w 1759077"/>
              <a:gd name="connsiteY33" fmla="*/ 67056 h 170688"/>
              <a:gd name="connsiteX34" fmla="*/ 1704213 w 1759077"/>
              <a:gd name="connsiteY34" fmla="*/ 103632 h 170688"/>
              <a:gd name="connsiteX35" fmla="*/ 1759077 w 1759077"/>
              <a:gd name="connsiteY35" fmla="*/ 134112 h 170688"/>
              <a:gd name="connsiteX0" fmla="*/ 0 w 1704213"/>
              <a:gd name="connsiteY0" fmla="*/ 16383 h 170688"/>
              <a:gd name="connsiteX1" fmla="*/ 27813 w 1704213"/>
              <a:gd name="connsiteY1" fmla="*/ 24384 h 170688"/>
              <a:gd name="connsiteX2" fmla="*/ 76581 w 1704213"/>
              <a:gd name="connsiteY2" fmla="*/ 54864 h 170688"/>
              <a:gd name="connsiteX3" fmla="*/ 94869 w 1704213"/>
              <a:gd name="connsiteY3" fmla="*/ 67056 h 170688"/>
              <a:gd name="connsiteX4" fmla="*/ 125349 w 1704213"/>
              <a:gd name="connsiteY4" fmla="*/ 79248 h 170688"/>
              <a:gd name="connsiteX5" fmla="*/ 149733 w 1704213"/>
              <a:gd name="connsiteY5" fmla="*/ 97536 h 170688"/>
              <a:gd name="connsiteX6" fmla="*/ 168021 w 1704213"/>
              <a:gd name="connsiteY6" fmla="*/ 103632 h 170688"/>
              <a:gd name="connsiteX7" fmla="*/ 265557 w 1704213"/>
              <a:gd name="connsiteY7" fmla="*/ 140208 h 170688"/>
              <a:gd name="connsiteX8" fmla="*/ 308229 w 1704213"/>
              <a:gd name="connsiteY8" fmla="*/ 152400 h 170688"/>
              <a:gd name="connsiteX9" fmla="*/ 326517 w 1704213"/>
              <a:gd name="connsiteY9" fmla="*/ 158496 h 170688"/>
              <a:gd name="connsiteX10" fmla="*/ 375285 w 1704213"/>
              <a:gd name="connsiteY10" fmla="*/ 170688 h 170688"/>
              <a:gd name="connsiteX11" fmla="*/ 485013 w 1704213"/>
              <a:gd name="connsiteY11" fmla="*/ 146304 h 170688"/>
              <a:gd name="connsiteX12" fmla="*/ 509397 w 1704213"/>
              <a:gd name="connsiteY12" fmla="*/ 140208 h 170688"/>
              <a:gd name="connsiteX13" fmla="*/ 582549 w 1704213"/>
              <a:gd name="connsiteY13" fmla="*/ 97536 h 170688"/>
              <a:gd name="connsiteX14" fmla="*/ 600837 w 1704213"/>
              <a:gd name="connsiteY14" fmla="*/ 91440 h 170688"/>
              <a:gd name="connsiteX15" fmla="*/ 637413 w 1704213"/>
              <a:gd name="connsiteY15" fmla="*/ 67056 h 170688"/>
              <a:gd name="connsiteX16" fmla="*/ 655701 w 1704213"/>
              <a:gd name="connsiteY16" fmla="*/ 60960 h 170688"/>
              <a:gd name="connsiteX17" fmla="*/ 686181 w 1704213"/>
              <a:gd name="connsiteY17" fmla="*/ 42672 h 170688"/>
              <a:gd name="connsiteX18" fmla="*/ 704469 w 1704213"/>
              <a:gd name="connsiteY18" fmla="*/ 30480 h 170688"/>
              <a:gd name="connsiteX19" fmla="*/ 722757 w 1704213"/>
              <a:gd name="connsiteY19" fmla="*/ 24384 h 170688"/>
              <a:gd name="connsiteX20" fmla="*/ 777621 w 1704213"/>
              <a:gd name="connsiteY20" fmla="*/ 0 h 170688"/>
              <a:gd name="connsiteX21" fmla="*/ 844677 w 1704213"/>
              <a:gd name="connsiteY21" fmla="*/ 12192 h 170688"/>
              <a:gd name="connsiteX22" fmla="*/ 881253 w 1704213"/>
              <a:gd name="connsiteY22" fmla="*/ 36576 h 170688"/>
              <a:gd name="connsiteX23" fmla="*/ 917829 w 1704213"/>
              <a:gd name="connsiteY23" fmla="*/ 54864 h 170688"/>
              <a:gd name="connsiteX24" fmla="*/ 966597 w 1704213"/>
              <a:gd name="connsiteY24" fmla="*/ 85344 h 170688"/>
              <a:gd name="connsiteX25" fmla="*/ 984885 w 1704213"/>
              <a:gd name="connsiteY25" fmla="*/ 91440 h 170688"/>
              <a:gd name="connsiteX26" fmla="*/ 1009269 w 1704213"/>
              <a:gd name="connsiteY26" fmla="*/ 103632 h 170688"/>
              <a:gd name="connsiteX27" fmla="*/ 1064133 w 1704213"/>
              <a:gd name="connsiteY27" fmla="*/ 128016 h 170688"/>
              <a:gd name="connsiteX28" fmla="*/ 1216533 w 1704213"/>
              <a:gd name="connsiteY28" fmla="*/ 85344 h 170688"/>
              <a:gd name="connsiteX29" fmla="*/ 1265301 w 1704213"/>
              <a:gd name="connsiteY29" fmla="*/ 67056 h 170688"/>
              <a:gd name="connsiteX30" fmla="*/ 1307973 w 1704213"/>
              <a:gd name="connsiteY30" fmla="*/ 54864 h 170688"/>
              <a:gd name="connsiteX31" fmla="*/ 1326261 w 1704213"/>
              <a:gd name="connsiteY31" fmla="*/ 42672 h 170688"/>
              <a:gd name="connsiteX32" fmla="*/ 1533525 w 1704213"/>
              <a:gd name="connsiteY32" fmla="*/ 60960 h 170688"/>
              <a:gd name="connsiteX33" fmla="*/ 1618869 w 1704213"/>
              <a:gd name="connsiteY33" fmla="*/ 67056 h 170688"/>
              <a:gd name="connsiteX34" fmla="*/ 1704213 w 1704213"/>
              <a:gd name="connsiteY34" fmla="*/ 103632 h 170688"/>
              <a:gd name="connsiteX0" fmla="*/ 0 w 1618869"/>
              <a:gd name="connsiteY0" fmla="*/ 16383 h 170688"/>
              <a:gd name="connsiteX1" fmla="*/ 27813 w 1618869"/>
              <a:gd name="connsiteY1" fmla="*/ 24384 h 170688"/>
              <a:gd name="connsiteX2" fmla="*/ 76581 w 1618869"/>
              <a:gd name="connsiteY2" fmla="*/ 54864 h 170688"/>
              <a:gd name="connsiteX3" fmla="*/ 94869 w 1618869"/>
              <a:gd name="connsiteY3" fmla="*/ 67056 h 170688"/>
              <a:gd name="connsiteX4" fmla="*/ 125349 w 1618869"/>
              <a:gd name="connsiteY4" fmla="*/ 79248 h 170688"/>
              <a:gd name="connsiteX5" fmla="*/ 149733 w 1618869"/>
              <a:gd name="connsiteY5" fmla="*/ 97536 h 170688"/>
              <a:gd name="connsiteX6" fmla="*/ 168021 w 1618869"/>
              <a:gd name="connsiteY6" fmla="*/ 103632 h 170688"/>
              <a:gd name="connsiteX7" fmla="*/ 265557 w 1618869"/>
              <a:gd name="connsiteY7" fmla="*/ 140208 h 170688"/>
              <a:gd name="connsiteX8" fmla="*/ 308229 w 1618869"/>
              <a:gd name="connsiteY8" fmla="*/ 152400 h 170688"/>
              <a:gd name="connsiteX9" fmla="*/ 326517 w 1618869"/>
              <a:gd name="connsiteY9" fmla="*/ 158496 h 170688"/>
              <a:gd name="connsiteX10" fmla="*/ 375285 w 1618869"/>
              <a:gd name="connsiteY10" fmla="*/ 170688 h 170688"/>
              <a:gd name="connsiteX11" fmla="*/ 485013 w 1618869"/>
              <a:gd name="connsiteY11" fmla="*/ 146304 h 170688"/>
              <a:gd name="connsiteX12" fmla="*/ 509397 w 1618869"/>
              <a:gd name="connsiteY12" fmla="*/ 140208 h 170688"/>
              <a:gd name="connsiteX13" fmla="*/ 582549 w 1618869"/>
              <a:gd name="connsiteY13" fmla="*/ 97536 h 170688"/>
              <a:gd name="connsiteX14" fmla="*/ 600837 w 1618869"/>
              <a:gd name="connsiteY14" fmla="*/ 91440 h 170688"/>
              <a:gd name="connsiteX15" fmla="*/ 637413 w 1618869"/>
              <a:gd name="connsiteY15" fmla="*/ 67056 h 170688"/>
              <a:gd name="connsiteX16" fmla="*/ 655701 w 1618869"/>
              <a:gd name="connsiteY16" fmla="*/ 60960 h 170688"/>
              <a:gd name="connsiteX17" fmla="*/ 686181 w 1618869"/>
              <a:gd name="connsiteY17" fmla="*/ 42672 h 170688"/>
              <a:gd name="connsiteX18" fmla="*/ 704469 w 1618869"/>
              <a:gd name="connsiteY18" fmla="*/ 30480 h 170688"/>
              <a:gd name="connsiteX19" fmla="*/ 722757 w 1618869"/>
              <a:gd name="connsiteY19" fmla="*/ 24384 h 170688"/>
              <a:gd name="connsiteX20" fmla="*/ 777621 w 1618869"/>
              <a:gd name="connsiteY20" fmla="*/ 0 h 170688"/>
              <a:gd name="connsiteX21" fmla="*/ 844677 w 1618869"/>
              <a:gd name="connsiteY21" fmla="*/ 12192 h 170688"/>
              <a:gd name="connsiteX22" fmla="*/ 881253 w 1618869"/>
              <a:gd name="connsiteY22" fmla="*/ 36576 h 170688"/>
              <a:gd name="connsiteX23" fmla="*/ 917829 w 1618869"/>
              <a:gd name="connsiteY23" fmla="*/ 54864 h 170688"/>
              <a:gd name="connsiteX24" fmla="*/ 966597 w 1618869"/>
              <a:gd name="connsiteY24" fmla="*/ 85344 h 170688"/>
              <a:gd name="connsiteX25" fmla="*/ 984885 w 1618869"/>
              <a:gd name="connsiteY25" fmla="*/ 91440 h 170688"/>
              <a:gd name="connsiteX26" fmla="*/ 1009269 w 1618869"/>
              <a:gd name="connsiteY26" fmla="*/ 103632 h 170688"/>
              <a:gd name="connsiteX27" fmla="*/ 1064133 w 1618869"/>
              <a:gd name="connsiteY27" fmla="*/ 128016 h 170688"/>
              <a:gd name="connsiteX28" fmla="*/ 1216533 w 1618869"/>
              <a:gd name="connsiteY28" fmla="*/ 85344 h 170688"/>
              <a:gd name="connsiteX29" fmla="*/ 1265301 w 1618869"/>
              <a:gd name="connsiteY29" fmla="*/ 67056 h 170688"/>
              <a:gd name="connsiteX30" fmla="*/ 1307973 w 1618869"/>
              <a:gd name="connsiteY30" fmla="*/ 54864 h 170688"/>
              <a:gd name="connsiteX31" fmla="*/ 1326261 w 1618869"/>
              <a:gd name="connsiteY31" fmla="*/ 42672 h 170688"/>
              <a:gd name="connsiteX32" fmla="*/ 1533525 w 1618869"/>
              <a:gd name="connsiteY32" fmla="*/ 60960 h 170688"/>
              <a:gd name="connsiteX33" fmla="*/ 1618869 w 1618869"/>
              <a:gd name="connsiteY33" fmla="*/ 67056 h 170688"/>
              <a:gd name="connsiteX0" fmla="*/ 0 w 1533525"/>
              <a:gd name="connsiteY0" fmla="*/ 16383 h 170688"/>
              <a:gd name="connsiteX1" fmla="*/ 27813 w 1533525"/>
              <a:gd name="connsiteY1" fmla="*/ 24384 h 170688"/>
              <a:gd name="connsiteX2" fmla="*/ 76581 w 1533525"/>
              <a:gd name="connsiteY2" fmla="*/ 54864 h 170688"/>
              <a:gd name="connsiteX3" fmla="*/ 94869 w 1533525"/>
              <a:gd name="connsiteY3" fmla="*/ 67056 h 170688"/>
              <a:gd name="connsiteX4" fmla="*/ 125349 w 1533525"/>
              <a:gd name="connsiteY4" fmla="*/ 79248 h 170688"/>
              <a:gd name="connsiteX5" fmla="*/ 149733 w 1533525"/>
              <a:gd name="connsiteY5" fmla="*/ 97536 h 170688"/>
              <a:gd name="connsiteX6" fmla="*/ 168021 w 1533525"/>
              <a:gd name="connsiteY6" fmla="*/ 103632 h 170688"/>
              <a:gd name="connsiteX7" fmla="*/ 265557 w 1533525"/>
              <a:gd name="connsiteY7" fmla="*/ 140208 h 170688"/>
              <a:gd name="connsiteX8" fmla="*/ 308229 w 1533525"/>
              <a:gd name="connsiteY8" fmla="*/ 152400 h 170688"/>
              <a:gd name="connsiteX9" fmla="*/ 326517 w 1533525"/>
              <a:gd name="connsiteY9" fmla="*/ 158496 h 170688"/>
              <a:gd name="connsiteX10" fmla="*/ 375285 w 1533525"/>
              <a:gd name="connsiteY10" fmla="*/ 170688 h 170688"/>
              <a:gd name="connsiteX11" fmla="*/ 485013 w 1533525"/>
              <a:gd name="connsiteY11" fmla="*/ 146304 h 170688"/>
              <a:gd name="connsiteX12" fmla="*/ 509397 w 1533525"/>
              <a:gd name="connsiteY12" fmla="*/ 140208 h 170688"/>
              <a:gd name="connsiteX13" fmla="*/ 582549 w 1533525"/>
              <a:gd name="connsiteY13" fmla="*/ 97536 h 170688"/>
              <a:gd name="connsiteX14" fmla="*/ 600837 w 1533525"/>
              <a:gd name="connsiteY14" fmla="*/ 91440 h 170688"/>
              <a:gd name="connsiteX15" fmla="*/ 637413 w 1533525"/>
              <a:gd name="connsiteY15" fmla="*/ 67056 h 170688"/>
              <a:gd name="connsiteX16" fmla="*/ 655701 w 1533525"/>
              <a:gd name="connsiteY16" fmla="*/ 60960 h 170688"/>
              <a:gd name="connsiteX17" fmla="*/ 686181 w 1533525"/>
              <a:gd name="connsiteY17" fmla="*/ 42672 h 170688"/>
              <a:gd name="connsiteX18" fmla="*/ 704469 w 1533525"/>
              <a:gd name="connsiteY18" fmla="*/ 30480 h 170688"/>
              <a:gd name="connsiteX19" fmla="*/ 722757 w 1533525"/>
              <a:gd name="connsiteY19" fmla="*/ 24384 h 170688"/>
              <a:gd name="connsiteX20" fmla="*/ 777621 w 1533525"/>
              <a:gd name="connsiteY20" fmla="*/ 0 h 170688"/>
              <a:gd name="connsiteX21" fmla="*/ 844677 w 1533525"/>
              <a:gd name="connsiteY21" fmla="*/ 12192 h 170688"/>
              <a:gd name="connsiteX22" fmla="*/ 881253 w 1533525"/>
              <a:gd name="connsiteY22" fmla="*/ 36576 h 170688"/>
              <a:gd name="connsiteX23" fmla="*/ 917829 w 1533525"/>
              <a:gd name="connsiteY23" fmla="*/ 54864 h 170688"/>
              <a:gd name="connsiteX24" fmla="*/ 966597 w 1533525"/>
              <a:gd name="connsiteY24" fmla="*/ 85344 h 170688"/>
              <a:gd name="connsiteX25" fmla="*/ 984885 w 1533525"/>
              <a:gd name="connsiteY25" fmla="*/ 91440 h 170688"/>
              <a:gd name="connsiteX26" fmla="*/ 1009269 w 1533525"/>
              <a:gd name="connsiteY26" fmla="*/ 103632 h 170688"/>
              <a:gd name="connsiteX27" fmla="*/ 1064133 w 1533525"/>
              <a:gd name="connsiteY27" fmla="*/ 128016 h 170688"/>
              <a:gd name="connsiteX28" fmla="*/ 1216533 w 1533525"/>
              <a:gd name="connsiteY28" fmla="*/ 85344 h 170688"/>
              <a:gd name="connsiteX29" fmla="*/ 1265301 w 1533525"/>
              <a:gd name="connsiteY29" fmla="*/ 67056 h 170688"/>
              <a:gd name="connsiteX30" fmla="*/ 1307973 w 1533525"/>
              <a:gd name="connsiteY30" fmla="*/ 54864 h 170688"/>
              <a:gd name="connsiteX31" fmla="*/ 1326261 w 1533525"/>
              <a:gd name="connsiteY31" fmla="*/ 42672 h 170688"/>
              <a:gd name="connsiteX32" fmla="*/ 1533525 w 1533525"/>
              <a:gd name="connsiteY32" fmla="*/ 60960 h 170688"/>
              <a:gd name="connsiteX0" fmla="*/ 0 w 1541145"/>
              <a:gd name="connsiteY0" fmla="*/ 16383 h 170688"/>
              <a:gd name="connsiteX1" fmla="*/ 27813 w 1541145"/>
              <a:gd name="connsiteY1" fmla="*/ 24384 h 170688"/>
              <a:gd name="connsiteX2" fmla="*/ 76581 w 1541145"/>
              <a:gd name="connsiteY2" fmla="*/ 54864 h 170688"/>
              <a:gd name="connsiteX3" fmla="*/ 94869 w 1541145"/>
              <a:gd name="connsiteY3" fmla="*/ 67056 h 170688"/>
              <a:gd name="connsiteX4" fmla="*/ 125349 w 1541145"/>
              <a:gd name="connsiteY4" fmla="*/ 79248 h 170688"/>
              <a:gd name="connsiteX5" fmla="*/ 149733 w 1541145"/>
              <a:gd name="connsiteY5" fmla="*/ 97536 h 170688"/>
              <a:gd name="connsiteX6" fmla="*/ 168021 w 1541145"/>
              <a:gd name="connsiteY6" fmla="*/ 103632 h 170688"/>
              <a:gd name="connsiteX7" fmla="*/ 265557 w 1541145"/>
              <a:gd name="connsiteY7" fmla="*/ 140208 h 170688"/>
              <a:gd name="connsiteX8" fmla="*/ 308229 w 1541145"/>
              <a:gd name="connsiteY8" fmla="*/ 152400 h 170688"/>
              <a:gd name="connsiteX9" fmla="*/ 326517 w 1541145"/>
              <a:gd name="connsiteY9" fmla="*/ 158496 h 170688"/>
              <a:gd name="connsiteX10" fmla="*/ 375285 w 1541145"/>
              <a:gd name="connsiteY10" fmla="*/ 170688 h 170688"/>
              <a:gd name="connsiteX11" fmla="*/ 485013 w 1541145"/>
              <a:gd name="connsiteY11" fmla="*/ 146304 h 170688"/>
              <a:gd name="connsiteX12" fmla="*/ 509397 w 1541145"/>
              <a:gd name="connsiteY12" fmla="*/ 140208 h 170688"/>
              <a:gd name="connsiteX13" fmla="*/ 582549 w 1541145"/>
              <a:gd name="connsiteY13" fmla="*/ 97536 h 170688"/>
              <a:gd name="connsiteX14" fmla="*/ 600837 w 1541145"/>
              <a:gd name="connsiteY14" fmla="*/ 91440 h 170688"/>
              <a:gd name="connsiteX15" fmla="*/ 637413 w 1541145"/>
              <a:gd name="connsiteY15" fmla="*/ 67056 h 170688"/>
              <a:gd name="connsiteX16" fmla="*/ 655701 w 1541145"/>
              <a:gd name="connsiteY16" fmla="*/ 60960 h 170688"/>
              <a:gd name="connsiteX17" fmla="*/ 686181 w 1541145"/>
              <a:gd name="connsiteY17" fmla="*/ 42672 h 170688"/>
              <a:gd name="connsiteX18" fmla="*/ 704469 w 1541145"/>
              <a:gd name="connsiteY18" fmla="*/ 30480 h 170688"/>
              <a:gd name="connsiteX19" fmla="*/ 722757 w 1541145"/>
              <a:gd name="connsiteY19" fmla="*/ 24384 h 170688"/>
              <a:gd name="connsiteX20" fmla="*/ 777621 w 1541145"/>
              <a:gd name="connsiteY20" fmla="*/ 0 h 170688"/>
              <a:gd name="connsiteX21" fmla="*/ 844677 w 1541145"/>
              <a:gd name="connsiteY21" fmla="*/ 12192 h 170688"/>
              <a:gd name="connsiteX22" fmla="*/ 881253 w 1541145"/>
              <a:gd name="connsiteY22" fmla="*/ 36576 h 170688"/>
              <a:gd name="connsiteX23" fmla="*/ 917829 w 1541145"/>
              <a:gd name="connsiteY23" fmla="*/ 54864 h 170688"/>
              <a:gd name="connsiteX24" fmla="*/ 966597 w 1541145"/>
              <a:gd name="connsiteY24" fmla="*/ 85344 h 170688"/>
              <a:gd name="connsiteX25" fmla="*/ 984885 w 1541145"/>
              <a:gd name="connsiteY25" fmla="*/ 91440 h 170688"/>
              <a:gd name="connsiteX26" fmla="*/ 1009269 w 1541145"/>
              <a:gd name="connsiteY26" fmla="*/ 103632 h 170688"/>
              <a:gd name="connsiteX27" fmla="*/ 1064133 w 1541145"/>
              <a:gd name="connsiteY27" fmla="*/ 128016 h 170688"/>
              <a:gd name="connsiteX28" fmla="*/ 1216533 w 1541145"/>
              <a:gd name="connsiteY28" fmla="*/ 85344 h 170688"/>
              <a:gd name="connsiteX29" fmla="*/ 1265301 w 1541145"/>
              <a:gd name="connsiteY29" fmla="*/ 67056 h 170688"/>
              <a:gd name="connsiteX30" fmla="*/ 1307973 w 1541145"/>
              <a:gd name="connsiteY30" fmla="*/ 54864 h 170688"/>
              <a:gd name="connsiteX31" fmla="*/ 1326261 w 1541145"/>
              <a:gd name="connsiteY31" fmla="*/ 42672 h 170688"/>
              <a:gd name="connsiteX32" fmla="*/ 1541145 w 1541145"/>
              <a:gd name="connsiteY32" fmla="*/ 60960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41145" h="170688">
                <a:moveTo>
                  <a:pt x="0" y="16383"/>
                </a:moveTo>
                <a:cubicBezTo>
                  <a:pt x="6179" y="18148"/>
                  <a:pt x="21717" y="22352"/>
                  <a:pt x="27813" y="24384"/>
                </a:cubicBezTo>
                <a:cubicBezTo>
                  <a:pt x="74436" y="59351"/>
                  <a:pt x="29721" y="28087"/>
                  <a:pt x="76581" y="54864"/>
                </a:cubicBezTo>
                <a:cubicBezTo>
                  <a:pt x="82942" y="58499"/>
                  <a:pt x="88316" y="63779"/>
                  <a:pt x="94869" y="67056"/>
                </a:cubicBezTo>
                <a:cubicBezTo>
                  <a:pt x="104656" y="71950"/>
                  <a:pt x="115783" y="73934"/>
                  <a:pt x="125349" y="79248"/>
                </a:cubicBezTo>
                <a:cubicBezTo>
                  <a:pt x="134230" y="84182"/>
                  <a:pt x="140912" y="92495"/>
                  <a:pt x="149733" y="97536"/>
                </a:cubicBezTo>
                <a:cubicBezTo>
                  <a:pt x="155312" y="100724"/>
                  <a:pt x="162024" y="101325"/>
                  <a:pt x="168021" y="103632"/>
                </a:cubicBezTo>
                <a:cubicBezTo>
                  <a:pt x="222944" y="124756"/>
                  <a:pt x="218771" y="125812"/>
                  <a:pt x="265557" y="140208"/>
                </a:cubicBezTo>
                <a:cubicBezTo>
                  <a:pt x="279696" y="144558"/>
                  <a:pt x="294060" y="148149"/>
                  <a:pt x="308229" y="152400"/>
                </a:cubicBezTo>
                <a:cubicBezTo>
                  <a:pt x="314384" y="154246"/>
                  <a:pt x="320283" y="156938"/>
                  <a:pt x="326517" y="158496"/>
                </a:cubicBezTo>
                <a:lnTo>
                  <a:pt x="375285" y="170688"/>
                </a:lnTo>
                <a:lnTo>
                  <a:pt x="485013" y="146304"/>
                </a:lnTo>
                <a:cubicBezTo>
                  <a:pt x="493183" y="144447"/>
                  <a:pt x="501618" y="143320"/>
                  <a:pt x="509397" y="140208"/>
                </a:cubicBezTo>
                <a:cubicBezTo>
                  <a:pt x="558981" y="120375"/>
                  <a:pt x="534737" y="124098"/>
                  <a:pt x="582549" y="97536"/>
                </a:cubicBezTo>
                <a:cubicBezTo>
                  <a:pt x="588166" y="94415"/>
                  <a:pt x="595220" y="94561"/>
                  <a:pt x="600837" y="91440"/>
                </a:cubicBezTo>
                <a:cubicBezTo>
                  <a:pt x="613646" y="84324"/>
                  <a:pt x="623512" y="71690"/>
                  <a:pt x="637413" y="67056"/>
                </a:cubicBezTo>
                <a:cubicBezTo>
                  <a:pt x="643509" y="65024"/>
                  <a:pt x="649954" y="63834"/>
                  <a:pt x="655701" y="60960"/>
                </a:cubicBezTo>
                <a:cubicBezTo>
                  <a:pt x="666299" y="55661"/>
                  <a:pt x="676133" y="48952"/>
                  <a:pt x="686181" y="42672"/>
                </a:cubicBezTo>
                <a:cubicBezTo>
                  <a:pt x="692394" y="38789"/>
                  <a:pt x="697916" y="33757"/>
                  <a:pt x="704469" y="30480"/>
                </a:cubicBezTo>
                <a:cubicBezTo>
                  <a:pt x="710216" y="27606"/>
                  <a:pt x="716740" y="26640"/>
                  <a:pt x="722757" y="24384"/>
                </a:cubicBezTo>
                <a:cubicBezTo>
                  <a:pt x="753891" y="12709"/>
                  <a:pt x="749913" y="13854"/>
                  <a:pt x="777621" y="0"/>
                </a:cubicBezTo>
                <a:cubicBezTo>
                  <a:pt x="799973" y="4064"/>
                  <a:pt x="823254" y="4631"/>
                  <a:pt x="844677" y="12192"/>
                </a:cubicBezTo>
                <a:cubicBezTo>
                  <a:pt x="858495" y="17069"/>
                  <a:pt x="868596" y="29193"/>
                  <a:pt x="881253" y="36576"/>
                </a:cubicBezTo>
                <a:cubicBezTo>
                  <a:pt x="893027" y="43444"/>
                  <a:pt x="906140" y="47851"/>
                  <a:pt x="917829" y="54864"/>
                </a:cubicBezTo>
                <a:cubicBezTo>
                  <a:pt x="961588" y="81119"/>
                  <a:pt x="922299" y="66359"/>
                  <a:pt x="966597" y="85344"/>
                </a:cubicBezTo>
                <a:cubicBezTo>
                  <a:pt x="972503" y="87875"/>
                  <a:pt x="978979" y="88909"/>
                  <a:pt x="984885" y="91440"/>
                </a:cubicBezTo>
                <a:cubicBezTo>
                  <a:pt x="993238" y="95020"/>
                  <a:pt x="1000832" y="100257"/>
                  <a:pt x="1009269" y="103632"/>
                </a:cubicBezTo>
                <a:cubicBezTo>
                  <a:pt x="1063677" y="125395"/>
                  <a:pt x="1028948" y="104560"/>
                  <a:pt x="1064133" y="128016"/>
                </a:cubicBezTo>
                <a:cubicBezTo>
                  <a:pt x="1153507" y="118086"/>
                  <a:pt x="1101768" y="128381"/>
                  <a:pt x="1216533" y="85344"/>
                </a:cubicBezTo>
                <a:cubicBezTo>
                  <a:pt x="1232789" y="79248"/>
                  <a:pt x="1248458" y="71267"/>
                  <a:pt x="1265301" y="67056"/>
                </a:cubicBezTo>
                <a:cubicBezTo>
                  <a:pt x="1273114" y="65103"/>
                  <a:pt x="1299228" y="59237"/>
                  <a:pt x="1307973" y="54864"/>
                </a:cubicBezTo>
                <a:cubicBezTo>
                  <a:pt x="1314526" y="51587"/>
                  <a:pt x="1320165" y="46736"/>
                  <a:pt x="1326261" y="42672"/>
                </a:cubicBezTo>
                <a:lnTo>
                  <a:pt x="1541145" y="60960"/>
                </a:ln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F5FC243-CC65-4454-A651-1CB0CD7B48AB}"/>
              </a:ext>
            </a:extLst>
          </p:cNvPr>
          <p:cNvSpPr/>
          <p:nvPr/>
        </p:nvSpPr>
        <p:spPr>
          <a:xfrm>
            <a:off x="9714954" y="3479400"/>
            <a:ext cx="1528191" cy="243840"/>
          </a:xfrm>
          <a:custGeom>
            <a:avLst/>
            <a:gdLst>
              <a:gd name="connsiteX0" fmla="*/ 0 w 2121408"/>
              <a:gd name="connsiteY0" fmla="*/ 365760 h 365760"/>
              <a:gd name="connsiteX1" fmla="*/ 201168 w 2121408"/>
              <a:gd name="connsiteY1" fmla="*/ 243840 h 365760"/>
              <a:gd name="connsiteX2" fmla="*/ 219456 w 2121408"/>
              <a:gd name="connsiteY2" fmla="*/ 237744 h 365760"/>
              <a:gd name="connsiteX3" fmla="*/ 237744 w 2121408"/>
              <a:gd name="connsiteY3" fmla="*/ 225552 h 365760"/>
              <a:gd name="connsiteX4" fmla="*/ 256032 w 2121408"/>
              <a:gd name="connsiteY4" fmla="*/ 219456 h 365760"/>
              <a:gd name="connsiteX5" fmla="*/ 274320 w 2121408"/>
              <a:gd name="connsiteY5" fmla="*/ 207264 h 365760"/>
              <a:gd name="connsiteX6" fmla="*/ 329184 w 2121408"/>
              <a:gd name="connsiteY6" fmla="*/ 195072 h 365760"/>
              <a:gd name="connsiteX7" fmla="*/ 365760 w 2121408"/>
              <a:gd name="connsiteY7" fmla="*/ 176784 h 365760"/>
              <a:gd name="connsiteX8" fmla="*/ 384048 w 2121408"/>
              <a:gd name="connsiteY8" fmla="*/ 170688 h 365760"/>
              <a:gd name="connsiteX9" fmla="*/ 408432 w 2121408"/>
              <a:gd name="connsiteY9" fmla="*/ 152400 h 365760"/>
              <a:gd name="connsiteX10" fmla="*/ 445008 w 2121408"/>
              <a:gd name="connsiteY10" fmla="*/ 140208 h 365760"/>
              <a:gd name="connsiteX11" fmla="*/ 457200 w 2121408"/>
              <a:gd name="connsiteY11" fmla="*/ 121920 h 365760"/>
              <a:gd name="connsiteX12" fmla="*/ 493776 w 2121408"/>
              <a:gd name="connsiteY12" fmla="*/ 103632 h 365760"/>
              <a:gd name="connsiteX13" fmla="*/ 573024 w 2121408"/>
              <a:gd name="connsiteY13" fmla="*/ 85344 h 365760"/>
              <a:gd name="connsiteX14" fmla="*/ 640080 w 2121408"/>
              <a:gd name="connsiteY14" fmla="*/ 97536 h 365760"/>
              <a:gd name="connsiteX15" fmla="*/ 658368 w 2121408"/>
              <a:gd name="connsiteY15" fmla="*/ 109728 h 365760"/>
              <a:gd name="connsiteX16" fmla="*/ 682752 w 2121408"/>
              <a:gd name="connsiteY16" fmla="*/ 115824 h 365760"/>
              <a:gd name="connsiteX17" fmla="*/ 725424 w 2121408"/>
              <a:gd name="connsiteY17" fmla="*/ 134112 h 365760"/>
              <a:gd name="connsiteX18" fmla="*/ 743712 w 2121408"/>
              <a:gd name="connsiteY18" fmla="*/ 140208 h 365760"/>
              <a:gd name="connsiteX19" fmla="*/ 762000 w 2121408"/>
              <a:gd name="connsiteY19" fmla="*/ 152400 h 365760"/>
              <a:gd name="connsiteX20" fmla="*/ 780288 w 2121408"/>
              <a:gd name="connsiteY20" fmla="*/ 158496 h 365760"/>
              <a:gd name="connsiteX21" fmla="*/ 835152 w 2121408"/>
              <a:gd name="connsiteY21" fmla="*/ 188976 h 365760"/>
              <a:gd name="connsiteX22" fmla="*/ 890016 w 2121408"/>
              <a:gd name="connsiteY22" fmla="*/ 176784 h 365760"/>
              <a:gd name="connsiteX23" fmla="*/ 914400 w 2121408"/>
              <a:gd name="connsiteY23" fmla="*/ 158496 h 365760"/>
              <a:gd name="connsiteX24" fmla="*/ 963168 w 2121408"/>
              <a:gd name="connsiteY24" fmla="*/ 134112 h 365760"/>
              <a:gd name="connsiteX25" fmla="*/ 987552 w 2121408"/>
              <a:gd name="connsiteY25" fmla="*/ 121920 h 365760"/>
              <a:gd name="connsiteX26" fmla="*/ 1036320 w 2121408"/>
              <a:gd name="connsiteY26" fmla="*/ 103632 h 365760"/>
              <a:gd name="connsiteX27" fmla="*/ 1054608 w 2121408"/>
              <a:gd name="connsiteY27" fmla="*/ 97536 h 365760"/>
              <a:gd name="connsiteX28" fmla="*/ 1072896 w 2121408"/>
              <a:gd name="connsiteY28" fmla="*/ 85344 h 365760"/>
              <a:gd name="connsiteX29" fmla="*/ 1103376 w 2121408"/>
              <a:gd name="connsiteY29" fmla="*/ 79248 h 365760"/>
              <a:gd name="connsiteX30" fmla="*/ 1133856 w 2121408"/>
              <a:gd name="connsiteY30" fmla="*/ 67056 h 365760"/>
              <a:gd name="connsiteX31" fmla="*/ 1152144 w 2121408"/>
              <a:gd name="connsiteY31" fmla="*/ 54864 h 365760"/>
              <a:gd name="connsiteX32" fmla="*/ 1182624 w 2121408"/>
              <a:gd name="connsiteY32" fmla="*/ 48768 h 365760"/>
              <a:gd name="connsiteX33" fmla="*/ 1237488 w 2121408"/>
              <a:gd name="connsiteY33" fmla="*/ 54864 h 365760"/>
              <a:gd name="connsiteX34" fmla="*/ 1267968 w 2121408"/>
              <a:gd name="connsiteY34" fmla="*/ 79248 h 365760"/>
              <a:gd name="connsiteX35" fmla="*/ 1322832 w 2121408"/>
              <a:gd name="connsiteY35" fmla="*/ 103632 h 365760"/>
              <a:gd name="connsiteX36" fmla="*/ 1341120 w 2121408"/>
              <a:gd name="connsiteY36" fmla="*/ 115824 h 365760"/>
              <a:gd name="connsiteX37" fmla="*/ 1365504 w 2121408"/>
              <a:gd name="connsiteY37" fmla="*/ 121920 h 365760"/>
              <a:gd name="connsiteX38" fmla="*/ 1389888 w 2121408"/>
              <a:gd name="connsiteY38" fmla="*/ 134112 h 365760"/>
              <a:gd name="connsiteX39" fmla="*/ 1432560 w 2121408"/>
              <a:gd name="connsiteY39" fmla="*/ 128016 h 365760"/>
              <a:gd name="connsiteX40" fmla="*/ 1450848 w 2121408"/>
              <a:gd name="connsiteY40" fmla="*/ 109728 h 365760"/>
              <a:gd name="connsiteX41" fmla="*/ 1469136 w 2121408"/>
              <a:gd name="connsiteY41" fmla="*/ 97536 h 365760"/>
              <a:gd name="connsiteX42" fmla="*/ 1517904 w 2121408"/>
              <a:gd name="connsiteY42" fmla="*/ 42672 h 365760"/>
              <a:gd name="connsiteX43" fmla="*/ 1536192 w 2121408"/>
              <a:gd name="connsiteY43" fmla="*/ 36576 h 365760"/>
              <a:gd name="connsiteX44" fmla="*/ 1554480 w 2121408"/>
              <a:gd name="connsiteY44" fmla="*/ 24384 h 365760"/>
              <a:gd name="connsiteX45" fmla="*/ 1572768 w 2121408"/>
              <a:gd name="connsiteY45" fmla="*/ 18288 h 365760"/>
              <a:gd name="connsiteX46" fmla="*/ 1597152 w 2121408"/>
              <a:gd name="connsiteY46" fmla="*/ 6096 h 365760"/>
              <a:gd name="connsiteX47" fmla="*/ 1639824 w 2121408"/>
              <a:gd name="connsiteY47" fmla="*/ 0 h 365760"/>
              <a:gd name="connsiteX48" fmla="*/ 1761744 w 2121408"/>
              <a:gd name="connsiteY48" fmla="*/ 6096 h 365760"/>
              <a:gd name="connsiteX49" fmla="*/ 1828800 w 2121408"/>
              <a:gd name="connsiteY49" fmla="*/ 24384 h 365760"/>
              <a:gd name="connsiteX50" fmla="*/ 1877568 w 2121408"/>
              <a:gd name="connsiteY50" fmla="*/ 30480 h 365760"/>
              <a:gd name="connsiteX51" fmla="*/ 1901952 w 2121408"/>
              <a:gd name="connsiteY51" fmla="*/ 36576 h 365760"/>
              <a:gd name="connsiteX52" fmla="*/ 2017776 w 2121408"/>
              <a:gd name="connsiteY52" fmla="*/ 54864 h 365760"/>
              <a:gd name="connsiteX53" fmla="*/ 2078736 w 2121408"/>
              <a:gd name="connsiteY53" fmla="*/ 85344 h 365760"/>
              <a:gd name="connsiteX54" fmla="*/ 2121408 w 2121408"/>
              <a:gd name="connsiteY54" fmla="*/ 109728 h 365760"/>
              <a:gd name="connsiteX0" fmla="*/ 0 w 2121408"/>
              <a:gd name="connsiteY0" fmla="*/ 365760 h 365760"/>
              <a:gd name="connsiteX1" fmla="*/ 201168 w 2121408"/>
              <a:gd name="connsiteY1" fmla="*/ 243840 h 365760"/>
              <a:gd name="connsiteX2" fmla="*/ 219456 w 2121408"/>
              <a:gd name="connsiteY2" fmla="*/ 237744 h 365760"/>
              <a:gd name="connsiteX3" fmla="*/ 237744 w 2121408"/>
              <a:gd name="connsiteY3" fmla="*/ 225552 h 365760"/>
              <a:gd name="connsiteX4" fmla="*/ 256032 w 2121408"/>
              <a:gd name="connsiteY4" fmla="*/ 219456 h 365760"/>
              <a:gd name="connsiteX5" fmla="*/ 274320 w 2121408"/>
              <a:gd name="connsiteY5" fmla="*/ 207264 h 365760"/>
              <a:gd name="connsiteX6" fmla="*/ 329184 w 2121408"/>
              <a:gd name="connsiteY6" fmla="*/ 195072 h 365760"/>
              <a:gd name="connsiteX7" fmla="*/ 365760 w 2121408"/>
              <a:gd name="connsiteY7" fmla="*/ 176784 h 365760"/>
              <a:gd name="connsiteX8" fmla="*/ 384048 w 2121408"/>
              <a:gd name="connsiteY8" fmla="*/ 170688 h 365760"/>
              <a:gd name="connsiteX9" fmla="*/ 408432 w 2121408"/>
              <a:gd name="connsiteY9" fmla="*/ 152400 h 365760"/>
              <a:gd name="connsiteX10" fmla="*/ 445008 w 2121408"/>
              <a:gd name="connsiteY10" fmla="*/ 140208 h 365760"/>
              <a:gd name="connsiteX11" fmla="*/ 457200 w 2121408"/>
              <a:gd name="connsiteY11" fmla="*/ 121920 h 365760"/>
              <a:gd name="connsiteX12" fmla="*/ 493776 w 2121408"/>
              <a:gd name="connsiteY12" fmla="*/ 103632 h 365760"/>
              <a:gd name="connsiteX13" fmla="*/ 573024 w 2121408"/>
              <a:gd name="connsiteY13" fmla="*/ 85344 h 365760"/>
              <a:gd name="connsiteX14" fmla="*/ 640080 w 2121408"/>
              <a:gd name="connsiteY14" fmla="*/ 97536 h 365760"/>
              <a:gd name="connsiteX15" fmla="*/ 658368 w 2121408"/>
              <a:gd name="connsiteY15" fmla="*/ 109728 h 365760"/>
              <a:gd name="connsiteX16" fmla="*/ 682752 w 2121408"/>
              <a:gd name="connsiteY16" fmla="*/ 115824 h 365760"/>
              <a:gd name="connsiteX17" fmla="*/ 725424 w 2121408"/>
              <a:gd name="connsiteY17" fmla="*/ 134112 h 365760"/>
              <a:gd name="connsiteX18" fmla="*/ 743712 w 2121408"/>
              <a:gd name="connsiteY18" fmla="*/ 140208 h 365760"/>
              <a:gd name="connsiteX19" fmla="*/ 762000 w 2121408"/>
              <a:gd name="connsiteY19" fmla="*/ 152400 h 365760"/>
              <a:gd name="connsiteX20" fmla="*/ 780288 w 2121408"/>
              <a:gd name="connsiteY20" fmla="*/ 158496 h 365760"/>
              <a:gd name="connsiteX21" fmla="*/ 835152 w 2121408"/>
              <a:gd name="connsiteY21" fmla="*/ 188976 h 365760"/>
              <a:gd name="connsiteX22" fmla="*/ 890016 w 2121408"/>
              <a:gd name="connsiteY22" fmla="*/ 176784 h 365760"/>
              <a:gd name="connsiteX23" fmla="*/ 914400 w 2121408"/>
              <a:gd name="connsiteY23" fmla="*/ 158496 h 365760"/>
              <a:gd name="connsiteX24" fmla="*/ 963168 w 2121408"/>
              <a:gd name="connsiteY24" fmla="*/ 134112 h 365760"/>
              <a:gd name="connsiteX25" fmla="*/ 987552 w 2121408"/>
              <a:gd name="connsiteY25" fmla="*/ 121920 h 365760"/>
              <a:gd name="connsiteX26" fmla="*/ 1036320 w 2121408"/>
              <a:gd name="connsiteY26" fmla="*/ 103632 h 365760"/>
              <a:gd name="connsiteX27" fmla="*/ 1054608 w 2121408"/>
              <a:gd name="connsiteY27" fmla="*/ 97536 h 365760"/>
              <a:gd name="connsiteX28" fmla="*/ 1072896 w 2121408"/>
              <a:gd name="connsiteY28" fmla="*/ 85344 h 365760"/>
              <a:gd name="connsiteX29" fmla="*/ 1103376 w 2121408"/>
              <a:gd name="connsiteY29" fmla="*/ 79248 h 365760"/>
              <a:gd name="connsiteX30" fmla="*/ 1133856 w 2121408"/>
              <a:gd name="connsiteY30" fmla="*/ 67056 h 365760"/>
              <a:gd name="connsiteX31" fmla="*/ 1152144 w 2121408"/>
              <a:gd name="connsiteY31" fmla="*/ 54864 h 365760"/>
              <a:gd name="connsiteX32" fmla="*/ 1182624 w 2121408"/>
              <a:gd name="connsiteY32" fmla="*/ 48768 h 365760"/>
              <a:gd name="connsiteX33" fmla="*/ 1237488 w 2121408"/>
              <a:gd name="connsiteY33" fmla="*/ 54864 h 365760"/>
              <a:gd name="connsiteX34" fmla="*/ 1267968 w 2121408"/>
              <a:gd name="connsiteY34" fmla="*/ 79248 h 365760"/>
              <a:gd name="connsiteX35" fmla="*/ 1322832 w 2121408"/>
              <a:gd name="connsiteY35" fmla="*/ 103632 h 365760"/>
              <a:gd name="connsiteX36" fmla="*/ 1341120 w 2121408"/>
              <a:gd name="connsiteY36" fmla="*/ 115824 h 365760"/>
              <a:gd name="connsiteX37" fmla="*/ 1365504 w 2121408"/>
              <a:gd name="connsiteY37" fmla="*/ 121920 h 365760"/>
              <a:gd name="connsiteX38" fmla="*/ 1389888 w 2121408"/>
              <a:gd name="connsiteY38" fmla="*/ 134112 h 365760"/>
              <a:gd name="connsiteX39" fmla="*/ 1432560 w 2121408"/>
              <a:gd name="connsiteY39" fmla="*/ 128016 h 365760"/>
              <a:gd name="connsiteX40" fmla="*/ 1450848 w 2121408"/>
              <a:gd name="connsiteY40" fmla="*/ 109728 h 365760"/>
              <a:gd name="connsiteX41" fmla="*/ 1469136 w 2121408"/>
              <a:gd name="connsiteY41" fmla="*/ 97536 h 365760"/>
              <a:gd name="connsiteX42" fmla="*/ 1517904 w 2121408"/>
              <a:gd name="connsiteY42" fmla="*/ 42672 h 365760"/>
              <a:gd name="connsiteX43" fmla="*/ 1536192 w 2121408"/>
              <a:gd name="connsiteY43" fmla="*/ 36576 h 365760"/>
              <a:gd name="connsiteX44" fmla="*/ 1554480 w 2121408"/>
              <a:gd name="connsiteY44" fmla="*/ 24384 h 365760"/>
              <a:gd name="connsiteX45" fmla="*/ 1572768 w 2121408"/>
              <a:gd name="connsiteY45" fmla="*/ 18288 h 365760"/>
              <a:gd name="connsiteX46" fmla="*/ 1597152 w 2121408"/>
              <a:gd name="connsiteY46" fmla="*/ 6096 h 365760"/>
              <a:gd name="connsiteX47" fmla="*/ 1639824 w 2121408"/>
              <a:gd name="connsiteY47" fmla="*/ 0 h 365760"/>
              <a:gd name="connsiteX48" fmla="*/ 1761744 w 2121408"/>
              <a:gd name="connsiteY48" fmla="*/ 6096 h 365760"/>
              <a:gd name="connsiteX49" fmla="*/ 1828800 w 2121408"/>
              <a:gd name="connsiteY49" fmla="*/ 24384 h 365760"/>
              <a:gd name="connsiteX50" fmla="*/ 1877568 w 2121408"/>
              <a:gd name="connsiteY50" fmla="*/ 30480 h 365760"/>
              <a:gd name="connsiteX51" fmla="*/ 1901952 w 2121408"/>
              <a:gd name="connsiteY51" fmla="*/ 36576 h 365760"/>
              <a:gd name="connsiteX52" fmla="*/ 2017776 w 2121408"/>
              <a:gd name="connsiteY52" fmla="*/ 54864 h 365760"/>
              <a:gd name="connsiteX53" fmla="*/ 2078736 w 2121408"/>
              <a:gd name="connsiteY53" fmla="*/ 85344 h 365760"/>
              <a:gd name="connsiteX54" fmla="*/ 2121408 w 2121408"/>
              <a:gd name="connsiteY54" fmla="*/ 109728 h 365760"/>
              <a:gd name="connsiteX0" fmla="*/ 0 w 2078736"/>
              <a:gd name="connsiteY0" fmla="*/ 365760 h 365760"/>
              <a:gd name="connsiteX1" fmla="*/ 201168 w 2078736"/>
              <a:gd name="connsiteY1" fmla="*/ 243840 h 365760"/>
              <a:gd name="connsiteX2" fmla="*/ 219456 w 2078736"/>
              <a:gd name="connsiteY2" fmla="*/ 237744 h 365760"/>
              <a:gd name="connsiteX3" fmla="*/ 237744 w 2078736"/>
              <a:gd name="connsiteY3" fmla="*/ 225552 h 365760"/>
              <a:gd name="connsiteX4" fmla="*/ 256032 w 2078736"/>
              <a:gd name="connsiteY4" fmla="*/ 219456 h 365760"/>
              <a:gd name="connsiteX5" fmla="*/ 274320 w 2078736"/>
              <a:gd name="connsiteY5" fmla="*/ 207264 h 365760"/>
              <a:gd name="connsiteX6" fmla="*/ 329184 w 2078736"/>
              <a:gd name="connsiteY6" fmla="*/ 195072 h 365760"/>
              <a:gd name="connsiteX7" fmla="*/ 365760 w 2078736"/>
              <a:gd name="connsiteY7" fmla="*/ 176784 h 365760"/>
              <a:gd name="connsiteX8" fmla="*/ 384048 w 2078736"/>
              <a:gd name="connsiteY8" fmla="*/ 170688 h 365760"/>
              <a:gd name="connsiteX9" fmla="*/ 408432 w 2078736"/>
              <a:gd name="connsiteY9" fmla="*/ 152400 h 365760"/>
              <a:gd name="connsiteX10" fmla="*/ 445008 w 2078736"/>
              <a:gd name="connsiteY10" fmla="*/ 140208 h 365760"/>
              <a:gd name="connsiteX11" fmla="*/ 457200 w 2078736"/>
              <a:gd name="connsiteY11" fmla="*/ 121920 h 365760"/>
              <a:gd name="connsiteX12" fmla="*/ 493776 w 2078736"/>
              <a:gd name="connsiteY12" fmla="*/ 103632 h 365760"/>
              <a:gd name="connsiteX13" fmla="*/ 573024 w 2078736"/>
              <a:gd name="connsiteY13" fmla="*/ 85344 h 365760"/>
              <a:gd name="connsiteX14" fmla="*/ 640080 w 2078736"/>
              <a:gd name="connsiteY14" fmla="*/ 97536 h 365760"/>
              <a:gd name="connsiteX15" fmla="*/ 658368 w 2078736"/>
              <a:gd name="connsiteY15" fmla="*/ 109728 h 365760"/>
              <a:gd name="connsiteX16" fmla="*/ 682752 w 2078736"/>
              <a:gd name="connsiteY16" fmla="*/ 115824 h 365760"/>
              <a:gd name="connsiteX17" fmla="*/ 725424 w 2078736"/>
              <a:gd name="connsiteY17" fmla="*/ 134112 h 365760"/>
              <a:gd name="connsiteX18" fmla="*/ 743712 w 2078736"/>
              <a:gd name="connsiteY18" fmla="*/ 140208 h 365760"/>
              <a:gd name="connsiteX19" fmla="*/ 762000 w 2078736"/>
              <a:gd name="connsiteY19" fmla="*/ 152400 h 365760"/>
              <a:gd name="connsiteX20" fmla="*/ 780288 w 2078736"/>
              <a:gd name="connsiteY20" fmla="*/ 158496 h 365760"/>
              <a:gd name="connsiteX21" fmla="*/ 835152 w 2078736"/>
              <a:gd name="connsiteY21" fmla="*/ 188976 h 365760"/>
              <a:gd name="connsiteX22" fmla="*/ 890016 w 2078736"/>
              <a:gd name="connsiteY22" fmla="*/ 176784 h 365760"/>
              <a:gd name="connsiteX23" fmla="*/ 914400 w 2078736"/>
              <a:gd name="connsiteY23" fmla="*/ 158496 h 365760"/>
              <a:gd name="connsiteX24" fmla="*/ 963168 w 2078736"/>
              <a:gd name="connsiteY24" fmla="*/ 134112 h 365760"/>
              <a:gd name="connsiteX25" fmla="*/ 987552 w 2078736"/>
              <a:gd name="connsiteY25" fmla="*/ 121920 h 365760"/>
              <a:gd name="connsiteX26" fmla="*/ 1036320 w 2078736"/>
              <a:gd name="connsiteY26" fmla="*/ 103632 h 365760"/>
              <a:gd name="connsiteX27" fmla="*/ 1054608 w 2078736"/>
              <a:gd name="connsiteY27" fmla="*/ 97536 h 365760"/>
              <a:gd name="connsiteX28" fmla="*/ 1072896 w 2078736"/>
              <a:gd name="connsiteY28" fmla="*/ 85344 h 365760"/>
              <a:gd name="connsiteX29" fmla="*/ 1103376 w 2078736"/>
              <a:gd name="connsiteY29" fmla="*/ 79248 h 365760"/>
              <a:gd name="connsiteX30" fmla="*/ 1133856 w 2078736"/>
              <a:gd name="connsiteY30" fmla="*/ 67056 h 365760"/>
              <a:gd name="connsiteX31" fmla="*/ 1152144 w 2078736"/>
              <a:gd name="connsiteY31" fmla="*/ 54864 h 365760"/>
              <a:gd name="connsiteX32" fmla="*/ 1182624 w 2078736"/>
              <a:gd name="connsiteY32" fmla="*/ 48768 h 365760"/>
              <a:gd name="connsiteX33" fmla="*/ 1237488 w 2078736"/>
              <a:gd name="connsiteY33" fmla="*/ 54864 h 365760"/>
              <a:gd name="connsiteX34" fmla="*/ 1267968 w 2078736"/>
              <a:gd name="connsiteY34" fmla="*/ 79248 h 365760"/>
              <a:gd name="connsiteX35" fmla="*/ 1322832 w 2078736"/>
              <a:gd name="connsiteY35" fmla="*/ 103632 h 365760"/>
              <a:gd name="connsiteX36" fmla="*/ 1341120 w 2078736"/>
              <a:gd name="connsiteY36" fmla="*/ 115824 h 365760"/>
              <a:gd name="connsiteX37" fmla="*/ 1365504 w 2078736"/>
              <a:gd name="connsiteY37" fmla="*/ 121920 h 365760"/>
              <a:gd name="connsiteX38" fmla="*/ 1389888 w 2078736"/>
              <a:gd name="connsiteY38" fmla="*/ 134112 h 365760"/>
              <a:gd name="connsiteX39" fmla="*/ 1432560 w 2078736"/>
              <a:gd name="connsiteY39" fmla="*/ 128016 h 365760"/>
              <a:gd name="connsiteX40" fmla="*/ 1450848 w 2078736"/>
              <a:gd name="connsiteY40" fmla="*/ 109728 h 365760"/>
              <a:gd name="connsiteX41" fmla="*/ 1469136 w 2078736"/>
              <a:gd name="connsiteY41" fmla="*/ 97536 h 365760"/>
              <a:gd name="connsiteX42" fmla="*/ 1517904 w 2078736"/>
              <a:gd name="connsiteY42" fmla="*/ 42672 h 365760"/>
              <a:gd name="connsiteX43" fmla="*/ 1536192 w 2078736"/>
              <a:gd name="connsiteY43" fmla="*/ 36576 h 365760"/>
              <a:gd name="connsiteX44" fmla="*/ 1554480 w 2078736"/>
              <a:gd name="connsiteY44" fmla="*/ 24384 h 365760"/>
              <a:gd name="connsiteX45" fmla="*/ 1572768 w 2078736"/>
              <a:gd name="connsiteY45" fmla="*/ 18288 h 365760"/>
              <a:gd name="connsiteX46" fmla="*/ 1597152 w 2078736"/>
              <a:gd name="connsiteY46" fmla="*/ 6096 h 365760"/>
              <a:gd name="connsiteX47" fmla="*/ 1639824 w 2078736"/>
              <a:gd name="connsiteY47" fmla="*/ 0 h 365760"/>
              <a:gd name="connsiteX48" fmla="*/ 1761744 w 2078736"/>
              <a:gd name="connsiteY48" fmla="*/ 6096 h 365760"/>
              <a:gd name="connsiteX49" fmla="*/ 1828800 w 2078736"/>
              <a:gd name="connsiteY49" fmla="*/ 24384 h 365760"/>
              <a:gd name="connsiteX50" fmla="*/ 1877568 w 2078736"/>
              <a:gd name="connsiteY50" fmla="*/ 30480 h 365760"/>
              <a:gd name="connsiteX51" fmla="*/ 1901952 w 2078736"/>
              <a:gd name="connsiteY51" fmla="*/ 36576 h 365760"/>
              <a:gd name="connsiteX52" fmla="*/ 2017776 w 2078736"/>
              <a:gd name="connsiteY52" fmla="*/ 54864 h 365760"/>
              <a:gd name="connsiteX53" fmla="*/ 2078736 w 2078736"/>
              <a:gd name="connsiteY53" fmla="*/ 85344 h 365760"/>
              <a:gd name="connsiteX0" fmla="*/ 0 w 2017776"/>
              <a:gd name="connsiteY0" fmla="*/ 365760 h 365760"/>
              <a:gd name="connsiteX1" fmla="*/ 201168 w 2017776"/>
              <a:gd name="connsiteY1" fmla="*/ 243840 h 365760"/>
              <a:gd name="connsiteX2" fmla="*/ 219456 w 2017776"/>
              <a:gd name="connsiteY2" fmla="*/ 237744 h 365760"/>
              <a:gd name="connsiteX3" fmla="*/ 237744 w 2017776"/>
              <a:gd name="connsiteY3" fmla="*/ 225552 h 365760"/>
              <a:gd name="connsiteX4" fmla="*/ 256032 w 2017776"/>
              <a:gd name="connsiteY4" fmla="*/ 219456 h 365760"/>
              <a:gd name="connsiteX5" fmla="*/ 274320 w 2017776"/>
              <a:gd name="connsiteY5" fmla="*/ 207264 h 365760"/>
              <a:gd name="connsiteX6" fmla="*/ 329184 w 2017776"/>
              <a:gd name="connsiteY6" fmla="*/ 195072 h 365760"/>
              <a:gd name="connsiteX7" fmla="*/ 365760 w 2017776"/>
              <a:gd name="connsiteY7" fmla="*/ 176784 h 365760"/>
              <a:gd name="connsiteX8" fmla="*/ 384048 w 2017776"/>
              <a:gd name="connsiteY8" fmla="*/ 170688 h 365760"/>
              <a:gd name="connsiteX9" fmla="*/ 408432 w 2017776"/>
              <a:gd name="connsiteY9" fmla="*/ 152400 h 365760"/>
              <a:gd name="connsiteX10" fmla="*/ 445008 w 2017776"/>
              <a:gd name="connsiteY10" fmla="*/ 140208 h 365760"/>
              <a:gd name="connsiteX11" fmla="*/ 457200 w 2017776"/>
              <a:gd name="connsiteY11" fmla="*/ 121920 h 365760"/>
              <a:gd name="connsiteX12" fmla="*/ 493776 w 2017776"/>
              <a:gd name="connsiteY12" fmla="*/ 103632 h 365760"/>
              <a:gd name="connsiteX13" fmla="*/ 573024 w 2017776"/>
              <a:gd name="connsiteY13" fmla="*/ 85344 h 365760"/>
              <a:gd name="connsiteX14" fmla="*/ 640080 w 2017776"/>
              <a:gd name="connsiteY14" fmla="*/ 97536 h 365760"/>
              <a:gd name="connsiteX15" fmla="*/ 658368 w 2017776"/>
              <a:gd name="connsiteY15" fmla="*/ 109728 h 365760"/>
              <a:gd name="connsiteX16" fmla="*/ 682752 w 2017776"/>
              <a:gd name="connsiteY16" fmla="*/ 115824 h 365760"/>
              <a:gd name="connsiteX17" fmla="*/ 725424 w 2017776"/>
              <a:gd name="connsiteY17" fmla="*/ 134112 h 365760"/>
              <a:gd name="connsiteX18" fmla="*/ 743712 w 2017776"/>
              <a:gd name="connsiteY18" fmla="*/ 140208 h 365760"/>
              <a:gd name="connsiteX19" fmla="*/ 762000 w 2017776"/>
              <a:gd name="connsiteY19" fmla="*/ 152400 h 365760"/>
              <a:gd name="connsiteX20" fmla="*/ 780288 w 2017776"/>
              <a:gd name="connsiteY20" fmla="*/ 158496 h 365760"/>
              <a:gd name="connsiteX21" fmla="*/ 835152 w 2017776"/>
              <a:gd name="connsiteY21" fmla="*/ 188976 h 365760"/>
              <a:gd name="connsiteX22" fmla="*/ 890016 w 2017776"/>
              <a:gd name="connsiteY22" fmla="*/ 176784 h 365760"/>
              <a:gd name="connsiteX23" fmla="*/ 914400 w 2017776"/>
              <a:gd name="connsiteY23" fmla="*/ 158496 h 365760"/>
              <a:gd name="connsiteX24" fmla="*/ 963168 w 2017776"/>
              <a:gd name="connsiteY24" fmla="*/ 134112 h 365760"/>
              <a:gd name="connsiteX25" fmla="*/ 987552 w 2017776"/>
              <a:gd name="connsiteY25" fmla="*/ 121920 h 365760"/>
              <a:gd name="connsiteX26" fmla="*/ 1036320 w 2017776"/>
              <a:gd name="connsiteY26" fmla="*/ 103632 h 365760"/>
              <a:gd name="connsiteX27" fmla="*/ 1054608 w 2017776"/>
              <a:gd name="connsiteY27" fmla="*/ 97536 h 365760"/>
              <a:gd name="connsiteX28" fmla="*/ 1072896 w 2017776"/>
              <a:gd name="connsiteY28" fmla="*/ 85344 h 365760"/>
              <a:gd name="connsiteX29" fmla="*/ 1103376 w 2017776"/>
              <a:gd name="connsiteY29" fmla="*/ 79248 h 365760"/>
              <a:gd name="connsiteX30" fmla="*/ 1133856 w 2017776"/>
              <a:gd name="connsiteY30" fmla="*/ 67056 h 365760"/>
              <a:gd name="connsiteX31" fmla="*/ 1152144 w 2017776"/>
              <a:gd name="connsiteY31" fmla="*/ 54864 h 365760"/>
              <a:gd name="connsiteX32" fmla="*/ 1182624 w 2017776"/>
              <a:gd name="connsiteY32" fmla="*/ 48768 h 365760"/>
              <a:gd name="connsiteX33" fmla="*/ 1237488 w 2017776"/>
              <a:gd name="connsiteY33" fmla="*/ 54864 h 365760"/>
              <a:gd name="connsiteX34" fmla="*/ 1267968 w 2017776"/>
              <a:gd name="connsiteY34" fmla="*/ 79248 h 365760"/>
              <a:gd name="connsiteX35" fmla="*/ 1322832 w 2017776"/>
              <a:gd name="connsiteY35" fmla="*/ 103632 h 365760"/>
              <a:gd name="connsiteX36" fmla="*/ 1341120 w 2017776"/>
              <a:gd name="connsiteY36" fmla="*/ 115824 h 365760"/>
              <a:gd name="connsiteX37" fmla="*/ 1365504 w 2017776"/>
              <a:gd name="connsiteY37" fmla="*/ 121920 h 365760"/>
              <a:gd name="connsiteX38" fmla="*/ 1389888 w 2017776"/>
              <a:gd name="connsiteY38" fmla="*/ 134112 h 365760"/>
              <a:gd name="connsiteX39" fmla="*/ 1432560 w 2017776"/>
              <a:gd name="connsiteY39" fmla="*/ 128016 h 365760"/>
              <a:gd name="connsiteX40" fmla="*/ 1450848 w 2017776"/>
              <a:gd name="connsiteY40" fmla="*/ 109728 h 365760"/>
              <a:gd name="connsiteX41" fmla="*/ 1469136 w 2017776"/>
              <a:gd name="connsiteY41" fmla="*/ 97536 h 365760"/>
              <a:gd name="connsiteX42" fmla="*/ 1517904 w 2017776"/>
              <a:gd name="connsiteY42" fmla="*/ 42672 h 365760"/>
              <a:gd name="connsiteX43" fmla="*/ 1536192 w 2017776"/>
              <a:gd name="connsiteY43" fmla="*/ 36576 h 365760"/>
              <a:gd name="connsiteX44" fmla="*/ 1554480 w 2017776"/>
              <a:gd name="connsiteY44" fmla="*/ 24384 h 365760"/>
              <a:gd name="connsiteX45" fmla="*/ 1572768 w 2017776"/>
              <a:gd name="connsiteY45" fmla="*/ 18288 h 365760"/>
              <a:gd name="connsiteX46" fmla="*/ 1597152 w 2017776"/>
              <a:gd name="connsiteY46" fmla="*/ 6096 h 365760"/>
              <a:gd name="connsiteX47" fmla="*/ 1639824 w 2017776"/>
              <a:gd name="connsiteY47" fmla="*/ 0 h 365760"/>
              <a:gd name="connsiteX48" fmla="*/ 1761744 w 2017776"/>
              <a:gd name="connsiteY48" fmla="*/ 6096 h 365760"/>
              <a:gd name="connsiteX49" fmla="*/ 1828800 w 2017776"/>
              <a:gd name="connsiteY49" fmla="*/ 24384 h 365760"/>
              <a:gd name="connsiteX50" fmla="*/ 1877568 w 2017776"/>
              <a:gd name="connsiteY50" fmla="*/ 30480 h 365760"/>
              <a:gd name="connsiteX51" fmla="*/ 1901952 w 2017776"/>
              <a:gd name="connsiteY51" fmla="*/ 36576 h 365760"/>
              <a:gd name="connsiteX52" fmla="*/ 2017776 w 2017776"/>
              <a:gd name="connsiteY52" fmla="*/ 54864 h 365760"/>
              <a:gd name="connsiteX0" fmla="*/ 0 w 1901952"/>
              <a:gd name="connsiteY0" fmla="*/ 365760 h 365760"/>
              <a:gd name="connsiteX1" fmla="*/ 201168 w 1901952"/>
              <a:gd name="connsiteY1" fmla="*/ 243840 h 365760"/>
              <a:gd name="connsiteX2" fmla="*/ 219456 w 1901952"/>
              <a:gd name="connsiteY2" fmla="*/ 237744 h 365760"/>
              <a:gd name="connsiteX3" fmla="*/ 237744 w 1901952"/>
              <a:gd name="connsiteY3" fmla="*/ 225552 h 365760"/>
              <a:gd name="connsiteX4" fmla="*/ 256032 w 1901952"/>
              <a:gd name="connsiteY4" fmla="*/ 219456 h 365760"/>
              <a:gd name="connsiteX5" fmla="*/ 274320 w 1901952"/>
              <a:gd name="connsiteY5" fmla="*/ 207264 h 365760"/>
              <a:gd name="connsiteX6" fmla="*/ 329184 w 1901952"/>
              <a:gd name="connsiteY6" fmla="*/ 195072 h 365760"/>
              <a:gd name="connsiteX7" fmla="*/ 365760 w 1901952"/>
              <a:gd name="connsiteY7" fmla="*/ 176784 h 365760"/>
              <a:gd name="connsiteX8" fmla="*/ 384048 w 1901952"/>
              <a:gd name="connsiteY8" fmla="*/ 170688 h 365760"/>
              <a:gd name="connsiteX9" fmla="*/ 408432 w 1901952"/>
              <a:gd name="connsiteY9" fmla="*/ 152400 h 365760"/>
              <a:gd name="connsiteX10" fmla="*/ 445008 w 1901952"/>
              <a:gd name="connsiteY10" fmla="*/ 140208 h 365760"/>
              <a:gd name="connsiteX11" fmla="*/ 457200 w 1901952"/>
              <a:gd name="connsiteY11" fmla="*/ 121920 h 365760"/>
              <a:gd name="connsiteX12" fmla="*/ 493776 w 1901952"/>
              <a:gd name="connsiteY12" fmla="*/ 103632 h 365760"/>
              <a:gd name="connsiteX13" fmla="*/ 573024 w 1901952"/>
              <a:gd name="connsiteY13" fmla="*/ 85344 h 365760"/>
              <a:gd name="connsiteX14" fmla="*/ 640080 w 1901952"/>
              <a:gd name="connsiteY14" fmla="*/ 97536 h 365760"/>
              <a:gd name="connsiteX15" fmla="*/ 658368 w 1901952"/>
              <a:gd name="connsiteY15" fmla="*/ 109728 h 365760"/>
              <a:gd name="connsiteX16" fmla="*/ 682752 w 1901952"/>
              <a:gd name="connsiteY16" fmla="*/ 115824 h 365760"/>
              <a:gd name="connsiteX17" fmla="*/ 725424 w 1901952"/>
              <a:gd name="connsiteY17" fmla="*/ 134112 h 365760"/>
              <a:gd name="connsiteX18" fmla="*/ 743712 w 1901952"/>
              <a:gd name="connsiteY18" fmla="*/ 140208 h 365760"/>
              <a:gd name="connsiteX19" fmla="*/ 762000 w 1901952"/>
              <a:gd name="connsiteY19" fmla="*/ 152400 h 365760"/>
              <a:gd name="connsiteX20" fmla="*/ 780288 w 1901952"/>
              <a:gd name="connsiteY20" fmla="*/ 158496 h 365760"/>
              <a:gd name="connsiteX21" fmla="*/ 835152 w 1901952"/>
              <a:gd name="connsiteY21" fmla="*/ 188976 h 365760"/>
              <a:gd name="connsiteX22" fmla="*/ 890016 w 1901952"/>
              <a:gd name="connsiteY22" fmla="*/ 176784 h 365760"/>
              <a:gd name="connsiteX23" fmla="*/ 914400 w 1901952"/>
              <a:gd name="connsiteY23" fmla="*/ 158496 h 365760"/>
              <a:gd name="connsiteX24" fmla="*/ 963168 w 1901952"/>
              <a:gd name="connsiteY24" fmla="*/ 134112 h 365760"/>
              <a:gd name="connsiteX25" fmla="*/ 987552 w 1901952"/>
              <a:gd name="connsiteY25" fmla="*/ 121920 h 365760"/>
              <a:gd name="connsiteX26" fmla="*/ 1036320 w 1901952"/>
              <a:gd name="connsiteY26" fmla="*/ 103632 h 365760"/>
              <a:gd name="connsiteX27" fmla="*/ 1054608 w 1901952"/>
              <a:gd name="connsiteY27" fmla="*/ 97536 h 365760"/>
              <a:gd name="connsiteX28" fmla="*/ 1072896 w 1901952"/>
              <a:gd name="connsiteY28" fmla="*/ 85344 h 365760"/>
              <a:gd name="connsiteX29" fmla="*/ 1103376 w 1901952"/>
              <a:gd name="connsiteY29" fmla="*/ 79248 h 365760"/>
              <a:gd name="connsiteX30" fmla="*/ 1133856 w 1901952"/>
              <a:gd name="connsiteY30" fmla="*/ 67056 h 365760"/>
              <a:gd name="connsiteX31" fmla="*/ 1152144 w 1901952"/>
              <a:gd name="connsiteY31" fmla="*/ 54864 h 365760"/>
              <a:gd name="connsiteX32" fmla="*/ 1182624 w 1901952"/>
              <a:gd name="connsiteY32" fmla="*/ 48768 h 365760"/>
              <a:gd name="connsiteX33" fmla="*/ 1237488 w 1901952"/>
              <a:gd name="connsiteY33" fmla="*/ 54864 h 365760"/>
              <a:gd name="connsiteX34" fmla="*/ 1267968 w 1901952"/>
              <a:gd name="connsiteY34" fmla="*/ 79248 h 365760"/>
              <a:gd name="connsiteX35" fmla="*/ 1322832 w 1901952"/>
              <a:gd name="connsiteY35" fmla="*/ 103632 h 365760"/>
              <a:gd name="connsiteX36" fmla="*/ 1341120 w 1901952"/>
              <a:gd name="connsiteY36" fmla="*/ 115824 h 365760"/>
              <a:gd name="connsiteX37" fmla="*/ 1365504 w 1901952"/>
              <a:gd name="connsiteY37" fmla="*/ 121920 h 365760"/>
              <a:gd name="connsiteX38" fmla="*/ 1389888 w 1901952"/>
              <a:gd name="connsiteY38" fmla="*/ 134112 h 365760"/>
              <a:gd name="connsiteX39" fmla="*/ 1432560 w 1901952"/>
              <a:gd name="connsiteY39" fmla="*/ 128016 h 365760"/>
              <a:gd name="connsiteX40" fmla="*/ 1450848 w 1901952"/>
              <a:gd name="connsiteY40" fmla="*/ 109728 h 365760"/>
              <a:gd name="connsiteX41" fmla="*/ 1469136 w 1901952"/>
              <a:gd name="connsiteY41" fmla="*/ 97536 h 365760"/>
              <a:gd name="connsiteX42" fmla="*/ 1517904 w 1901952"/>
              <a:gd name="connsiteY42" fmla="*/ 42672 h 365760"/>
              <a:gd name="connsiteX43" fmla="*/ 1536192 w 1901952"/>
              <a:gd name="connsiteY43" fmla="*/ 36576 h 365760"/>
              <a:gd name="connsiteX44" fmla="*/ 1554480 w 1901952"/>
              <a:gd name="connsiteY44" fmla="*/ 24384 h 365760"/>
              <a:gd name="connsiteX45" fmla="*/ 1572768 w 1901952"/>
              <a:gd name="connsiteY45" fmla="*/ 18288 h 365760"/>
              <a:gd name="connsiteX46" fmla="*/ 1597152 w 1901952"/>
              <a:gd name="connsiteY46" fmla="*/ 6096 h 365760"/>
              <a:gd name="connsiteX47" fmla="*/ 1639824 w 1901952"/>
              <a:gd name="connsiteY47" fmla="*/ 0 h 365760"/>
              <a:gd name="connsiteX48" fmla="*/ 1761744 w 1901952"/>
              <a:gd name="connsiteY48" fmla="*/ 6096 h 365760"/>
              <a:gd name="connsiteX49" fmla="*/ 1828800 w 1901952"/>
              <a:gd name="connsiteY49" fmla="*/ 24384 h 365760"/>
              <a:gd name="connsiteX50" fmla="*/ 1877568 w 1901952"/>
              <a:gd name="connsiteY50" fmla="*/ 30480 h 365760"/>
              <a:gd name="connsiteX51" fmla="*/ 1901952 w 1901952"/>
              <a:gd name="connsiteY51" fmla="*/ 36576 h 365760"/>
              <a:gd name="connsiteX0" fmla="*/ 0 w 1877568"/>
              <a:gd name="connsiteY0" fmla="*/ 365760 h 365760"/>
              <a:gd name="connsiteX1" fmla="*/ 201168 w 1877568"/>
              <a:gd name="connsiteY1" fmla="*/ 243840 h 365760"/>
              <a:gd name="connsiteX2" fmla="*/ 219456 w 1877568"/>
              <a:gd name="connsiteY2" fmla="*/ 237744 h 365760"/>
              <a:gd name="connsiteX3" fmla="*/ 237744 w 1877568"/>
              <a:gd name="connsiteY3" fmla="*/ 225552 h 365760"/>
              <a:gd name="connsiteX4" fmla="*/ 256032 w 1877568"/>
              <a:gd name="connsiteY4" fmla="*/ 219456 h 365760"/>
              <a:gd name="connsiteX5" fmla="*/ 274320 w 1877568"/>
              <a:gd name="connsiteY5" fmla="*/ 207264 h 365760"/>
              <a:gd name="connsiteX6" fmla="*/ 329184 w 1877568"/>
              <a:gd name="connsiteY6" fmla="*/ 195072 h 365760"/>
              <a:gd name="connsiteX7" fmla="*/ 365760 w 1877568"/>
              <a:gd name="connsiteY7" fmla="*/ 176784 h 365760"/>
              <a:gd name="connsiteX8" fmla="*/ 384048 w 1877568"/>
              <a:gd name="connsiteY8" fmla="*/ 170688 h 365760"/>
              <a:gd name="connsiteX9" fmla="*/ 408432 w 1877568"/>
              <a:gd name="connsiteY9" fmla="*/ 152400 h 365760"/>
              <a:gd name="connsiteX10" fmla="*/ 445008 w 1877568"/>
              <a:gd name="connsiteY10" fmla="*/ 140208 h 365760"/>
              <a:gd name="connsiteX11" fmla="*/ 457200 w 1877568"/>
              <a:gd name="connsiteY11" fmla="*/ 121920 h 365760"/>
              <a:gd name="connsiteX12" fmla="*/ 493776 w 1877568"/>
              <a:gd name="connsiteY12" fmla="*/ 103632 h 365760"/>
              <a:gd name="connsiteX13" fmla="*/ 573024 w 1877568"/>
              <a:gd name="connsiteY13" fmla="*/ 85344 h 365760"/>
              <a:gd name="connsiteX14" fmla="*/ 640080 w 1877568"/>
              <a:gd name="connsiteY14" fmla="*/ 97536 h 365760"/>
              <a:gd name="connsiteX15" fmla="*/ 658368 w 1877568"/>
              <a:gd name="connsiteY15" fmla="*/ 109728 h 365760"/>
              <a:gd name="connsiteX16" fmla="*/ 682752 w 1877568"/>
              <a:gd name="connsiteY16" fmla="*/ 115824 h 365760"/>
              <a:gd name="connsiteX17" fmla="*/ 725424 w 1877568"/>
              <a:gd name="connsiteY17" fmla="*/ 134112 h 365760"/>
              <a:gd name="connsiteX18" fmla="*/ 743712 w 1877568"/>
              <a:gd name="connsiteY18" fmla="*/ 140208 h 365760"/>
              <a:gd name="connsiteX19" fmla="*/ 762000 w 1877568"/>
              <a:gd name="connsiteY19" fmla="*/ 152400 h 365760"/>
              <a:gd name="connsiteX20" fmla="*/ 780288 w 1877568"/>
              <a:gd name="connsiteY20" fmla="*/ 158496 h 365760"/>
              <a:gd name="connsiteX21" fmla="*/ 835152 w 1877568"/>
              <a:gd name="connsiteY21" fmla="*/ 188976 h 365760"/>
              <a:gd name="connsiteX22" fmla="*/ 890016 w 1877568"/>
              <a:gd name="connsiteY22" fmla="*/ 176784 h 365760"/>
              <a:gd name="connsiteX23" fmla="*/ 914400 w 1877568"/>
              <a:gd name="connsiteY23" fmla="*/ 158496 h 365760"/>
              <a:gd name="connsiteX24" fmla="*/ 963168 w 1877568"/>
              <a:gd name="connsiteY24" fmla="*/ 134112 h 365760"/>
              <a:gd name="connsiteX25" fmla="*/ 987552 w 1877568"/>
              <a:gd name="connsiteY25" fmla="*/ 121920 h 365760"/>
              <a:gd name="connsiteX26" fmla="*/ 1036320 w 1877568"/>
              <a:gd name="connsiteY26" fmla="*/ 103632 h 365760"/>
              <a:gd name="connsiteX27" fmla="*/ 1054608 w 1877568"/>
              <a:gd name="connsiteY27" fmla="*/ 97536 h 365760"/>
              <a:gd name="connsiteX28" fmla="*/ 1072896 w 1877568"/>
              <a:gd name="connsiteY28" fmla="*/ 85344 h 365760"/>
              <a:gd name="connsiteX29" fmla="*/ 1103376 w 1877568"/>
              <a:gd name="connsiteY29" fmla="*/ 79248 h 365760"/>
              <a:gd name="connsiteX30" fmla="*/ 1133856 w 1877568"/>
              <a:gd name="connsiteY30" fmla="*/ 67056 h 365760"/>
              <a:gd name="connsiteX31" fmla="*/ 1152144 w 1877568"/>
              <a:gd name="connsiteY31" fmla="*/ 54864 h 365760"/>
              <a:gd name="connsiteX32" fmla="*/ 1182624 w 1877568"/>
              <a:gd name="connsiteY32" fmla="*/ 48768 h 365760"/>
              <a:gd name="connsiteX33" fmla="*/ 1237488 w 1877568"/>
              <a:gd name="connsiteY33" fmla="*/ 54864 h 365760"/>
              <a:gd name="connsiteX34" fmla="*/ 1267968 w 1877568"/>
              <a:gd name="connsiteY34" fmla="*/ 79248 h 365760"/>
              <a:gd name="connsiteX35" fmla="*/ 1322832 w 1877568"/>
              <a:gd name="connsiteY35" fmla="*/ 103632 h 365760"/>
              <a:gd name="connsiteX36" fmla="*/ 1341120 w 1877568"/>
              <a:gd name="connsiteY36" fmla="*/ 115824 h 365760"/>
              <a:gd name="connsiteX37" fmla="*/ 1365504 w 1877568"/>
              <a:gd name="connsiteY37" fmla="*/ 121920 h 365760"/>
              <a:gd name="connsiteX38" fmla="*/ 1389888 w 1877568"/>
              <a:gd name="connsiteY38" fmla="*/ 134112 h 365760"/>
              <a:gd name="connsiteX39" fmla="*/ 1432560 w 1877568"/>
              <a:gd name="connsiteY39" fmla="*/ 128016 h 365760"/>
              <a:gd name="connsiteX40" fmla="*/ 1450848 w 1877568"/>
              <a:gd name="connsiteY40" fmla="*/ 109728 h 365760"/>
              <a:gd name="connsiteX41" fmla="*/ 1469136 w 1877568"/>
              <a:gd name="connsiteY41" fmla="*/ 97536 h 365760"/>
              <a:gd name="connsiteX42" fmla="*/ 1517904 w 1877568"/>
              <a:gd name="connsiteY42" fmla="*/ 42672 h 365760"/>
              <a:gd name="connsiteX43" fmla="*/ 1536192 w 1877568"/>
              <a:gd name="connsiteY43" fmla="*/ 36576 h 365760"/>
              <a:gd name="connsiteX44" fmla="*/ 1554480 w 1877568"/>
              <a:gd name="connsiteY44" fmla="*/ 24384 h 365760"/>
              <a:gd name="connsiteX45" fmla="*/ 1572768 w 1877568"/>
              <a:gd name="connsiteY45" fmla="*/ 18288 h 365760"/>
              <a:gd name="connsiteX46" fmla="*/ 1597152 w 1877568"/>
              <a:gd name="connsiteY46" fmla="*/ 6096 h 365760"/>
              <a:gd name="connsiteX47" fmla="*/ 1639824 w 1877568"/>
              <a:gd name="connsiteY47" fmla="*/ 0 h 365760"/>
              <a:gd name="connsiteX48" fmla="*/ 1761744 w 1877568"/>
              <a:gd name="connsiteY48" fmla="*/ 6096 h 365760"/>
              <a:gd name="connsiteX49" fmla="*/ 1828800 w 1877568"/>
              <a:gd name="connsiteY49" fmla="*/ 24384 h 365760"/>
              <a:gd name="connsiteX50" fmla="*/ 1877568 w 1877568"/>
              <a:gd name="connsiteY50" fmla="*/ 30480 h 365760"/>
              <a:gd name="connsiteX0" fmla="*/ 0 w 1828800"/>
              <a:gd name="connsiteY0" fmla="*/ 365760 h 365760"/>
              <a:gd name="connsiteX1" fmla="*/ 201168 w 1828800"/>
              <a:gd name="connsiteY1" fmla="*/ 243840 h 365760"/>
              <a:gd name="connsiteX2" fmla="*/ 219456 w 1828800"/>
              <a:gd name="connsiteY2" fmla="*/ 237744 h 365760"/>
              <a:gd name="connsiteX3" fmla="*/ 237744 w 1828800"/>
              <a:gd name="connsiteY3" fmla="*/ 225552 h 365760"/>
              <a:gd name="connsiteX4" fmla="*/ 256032 w 1828800"/>
              <a:gd name="connsiteY4" fmla="*/ 219456 h 365760"/>
              <a:gd name="connsiteX5" fmla="*/ 274320 w 1828800"/>
              <a:gd name="connsiteY5" fmla="*/ 207264 h 365760"/>
              <a:gd name="connsiteX6" fmla="*/ 329184 w 1828800"/>
              <a:gd name="connsiteY6" fmla="*/ 195072 h 365760"/>
              <a:gd name="connsiteX7" fmla="*/ 365760 w 1828800"/>
              <a:gd name="connsiteY7" fmla="*/ 176784 h 365760"/>
              <a:gd name="connsiteX8" fmla="*/ 384048 w 1828800"/>
              <a:gd name="connsiteY8" fmla="*/ 170688 h 365760"/>
              <a:gd name="connsiteX9" fmla="*/ 408432 w 1828800"/>
              <a:gd name="connsiteY9" fmla="*/ 152400 h 365760"/>
              <a:gd name="connsiteX10" fmla="*/ 445008 w 1828800"/>
              <a:gd name="connsiteY10" fmla="*/ 140208 h 365760"/>
              <a:gd name="connsiteX11" fmla="*/ 457200 w 1828800"/>
              <a:gd name="connsiteY11" fmla="*/ 121920 h 365760"/>
              <a:gd name="connsiteX12" fmla="*/ 493776 w 1828800"/>
              <a:gd name="connsiteY12" fmla="*/ 103632 h 365760"/>
              <a:gd name="connsiteX13" fmla="*/ 573024 w 1828800"/>
              <a:gd name="connsiteY13" fmla="*/ 85344 h 365760"/>
              <a:gd name="connsiteX14" fmla="*/ 640080 w 1828800"/>
              <a:gd name="connsiteY14" fmla="*/ 97536 h 365760"/>
              <a:gd name="connsiteX15" fmla="*/ 658368 w 1828800"/>
              <a:gd name="connsiteY15" fmla="*/ 109728 h 365760"/>
              <a:gd name="connsiteX16" fmla="*/ 682752 w 1828800"/>
              <a:gd name="connsiteY16" fmla="*/ 115824 h 365760"/>
              <a:gd name="connsiteX17" fmla="*/ 725424 w 1828800"/>
              <a:gd name="connsiteY17" fmla="*/ 134112 h 365760"/>
              <a:gd name="connsiteX18" fmla="*/ 743712 w 1828800"/>
              <a:gd name="connsiteY18" fmla="*/ 140208 h 365760"/>
              <a:gd name="connsiteX19" fmla="*/ 762000 w 1828800"/>
              <a:gd name="connsiteY19" fmla="*/ 152400 h 365760"/>
              <a:gd name="connsiteX20" fmla="*/ 780288 w 1828800"/>
              <a:gd name="connsiteY20" fmla="*/ 158496 h 365760"/>
              <a:gd name="connsiteX21" fmla="*/ 835152 w 1828800"/>
              <a:gd name="connsiteY21" fmla="*/ 188976 h 365760"/>
              <a:gd name="connsiteX22" fmla="*/ 890016 w 1828800"/>
              <a:gd name="connsiteY22" fmla="*/ 176784 h 365760"/>
              <a:gd name="connsiteX23" fmla="*/ 914400 w 1828800"/>
              <a:gd name="connsiteY23" fmla="*/ 158496 h 365760"/>
              <a:gd name="connsiteX24" fmla="*/ 963168 w 1828800"/>
              <a:gd name="connsiteY24" fmla="*/ 134112 h 365760"/>
              <a:gd name="connsiteX25" fmla="*/ 987552 w 1828800"/>
              <a:gd name="connsiteY25" fmla="*/ 121920 h 365760"/>
              <a:gd name="connsiteX26" fmla="*/ 1036320 w 1828800"/>
              <a:gd name="connsiteY26" fmla="*/ 103632 h 365760"/>
              <a:gd name="connsiteX27" fmla="*/ 1054608 w 1828800"/>
              <a:gd name="connsiteY27" fmla="*/ 97536 h 365760"/>
              <a:gd name="connsiteX28" fmla="*/ 1072896 w 1828800"/>
              <a:gd name="connsiteY28" fmla="*/ 85344 h 365760"/>
              <a:gd name="connsiteX29" fmla="*/ 1103376 w 1828800"/>
              <a:gd name="connsiteY29" fmla="*/ 79248 h 365760"/>
              <a:gd name="connsiteX30" fmla="*/ 1133856 w 1828800"/>
              <a:gd name="connsiteY30" fmla="*/ 67056 h 365760"/>
              <a:gd name="connsiteX31" fmla="*/ 1152144 w 1828800"/>
              <a:gd name="connsiteY31" fmla="*/ 54864 h 365760"/>
              <a:gd name="connsiteX32" fmla="*/ 1182624 w 1828800"/>
              <a:gd name="connsiteY32" fmla="*/ 48768 h 365760"/>
              <a:gd name="connsiteX33" fmla="*/ 1237488 w 1828800"/>
              <a:gd name="connsiteY33" fmla="*/ 54864 h 365760"/>
              <a:gd name="connsiteX34" fmla="*/ 1267968 w 1828800"/>
              <a:gd name="connsiteY34" fmla="*/ 79248 h 365760"/>
              <a:gd name="connsiteX35" fmla="*/ 1322832 w 1828800"/>
              <a:gd name="connsiteY35" fmla="*/ 103632 h 365760"/>
              <a:gd name="connsiteX36" fmla="*/ 1341120 w 1828800"/>
              <a:gd name="connsiteY36" fmla="*/ 115824 h 365760"/>
              <a:gd name="connsiteX37" fmla="*/ 1365504 w 1828800"/>
              <a:gd name="connsiteY37" fmla="*/ 121920 h 365760"/>
              <a:gd name="connsiteX38" fmla="*/ 1389888 w 1828800"/>
              <a:gd name="connsiteY38" fmla="*/ 134112 h 365760"/>
              <a:gd name="connsiteX39" fmla="*/ 1432560 w 1828800"/>
              <a:gd name="connsiteY39" fmla="*/ 128016 h 365760"/>
              <a:gd name="connsiteX40" fmla="*/ 1450848 w 1828800"/>
              <a:gd name="connsiteY40" fmla="*/ 109728 h 365760"/>
              <a:gd name="connsiteX41" fmla="*/ 1469136 w 1828800"/>
              <a:gd name="connsiteY41" fmla="*/ 97536 h 365760"/>
              <a:gd name="connsiteX42" fmla="*/ 1517904 w 1828800"/>
              <a:gd name="connsiteY42" fmla="*/ 42672 h 365760"/>
              <a:gd name="connsiteX43" fmla="*/ 1536192 w 1828800"/>
              <a:gd name="connsiteY43" fmla="*/ 36576 h 365760"/>
              <a:gd name="connsiteX44" fmla="*/ 1554480 w 1828800"/>
              <a:gd name="connsiteY44" fmla="*/ 24384 h 365760"/>
              <a:gd name="connsiteX45" fmla="*/ 1572768 w 1828800"/>
              <a:gd name="connsiteY45" fmla="*/ 18288 h 365760"/>
              <a:gd name="connsiteX46" fmla="*/ 1597152 w 1828800"/>
              <a:gd name="connsiteY46" fmla="*/ 6096 h 365760"/>
              <a:gd name="connsiteX47" fmla="*/ 1639824 w 1828800"/>
              <a:gd name="connsiteY47" fmla="*/ 0 h 365760"/>
              <a:gd name="connsiteX48" fmla="*/ 1761744 w 1828800"/>
              <a:gd name="connsiteY48" fmla="*/ 6096 h 365760"/>
              <a:gd name="connsiteX49" fmla="*/ 1828800 w 1828800"/>
              <a:gd name="connsiteY49" fmla="*/ 24384 h 365760"/>
              <a:gd name="connsiteX0" fmla="*/ 0 w 1761744"/>
              <a:gd name="connsiteY0" fmla="*/ 365760 h 365760"/>
              <a:gd name="connsiteX1" fmla="*/ 201168 w 1761744"/>
              <a:gd name="connsiteY1" fmla="*/ 243840 h 365760"/>
              <a:gd name="connsiteX2" fmla="*/ 219456 w 1761744"/>
              <a:gd name="connsiteY2" fmla="*/ 237744 h 365760"/>
              <a:gd name="connsiteX3" fmla="*/ 237744 w 1761744"/>
              <a:gd name="connsiteY3" fmla="*/ 225552 h 365760"/>
              <a:gd name="connsiteX4" fmla="*/ 256032 w 1761744"/>
              <a:gd name="connsiteY4" fmla="*/ 219456 h 365760"/>
              <a:gd name="connsiteX5" fmla="*/ 274320 w 1761744"/>
              <a:gd name="connsiteY5" fmla="*/ 207264 h 365760"/>
              <a:gd name="connsiteX6" fmla="*/ 329184 w 1761744"/>
              <a:gd name="connsiteY6" fmla="*/ 195072 h 365760"/>
              <a:gd name="connsiteX7" fmla="*/ 365760 w 1761744"/>
              <a:gd name="connsiteY7" fmla="*/ 176784 h 365760"/>
              <a:gd name="connsiteX8" fmla="*/ 384048 w 1761744"/>
              <a:gd name="connsiteY8" fmla="*/ 170688 h 365760"/>
              <a:gd name="connsiteX9" fmla="*/ 408432 w 1761744"/>
              <a:gd name="connsiteY9" fmla="*/ 152400 h 365760"/>
              <a:gd name="connsiteX10" fmla="*/ 445008 w 1761744"/>
              <a:gd name="connsiteY10" fmla="*/ 140208 h 365760"/>
              <a:gd name="connsiteX11" fmla="*/ 457200 w 1761744"/>
              <a:gd name="connsiteY11" fmla="*/ 121920 h 365760"/>
              <a:gd name="connsiteX12" fmla="*/ 493776 w 1761744"/>
              <a:gd name="connsiteY12" fmla="*/ 103632 h 365760"/>
              <a:gd name="connsiteX13" fmla="*/ 573024 w 1761744"/>
              <a:gd name="connsiteY13" fmla="*/ 85344 h 365760"/>
              <a:gd name="connsiteX14" fmla="*/ 640080 w 1761744"/>
              <a:gd name="connsiteY14" fmla="*/ 97536 h 365760"/>
              <a:gd name="connsiteX15" fmla="*/ 658368 w 1761744"/>
              <a:gd name="connsiteY15" fmla="*/ 109728 h 365760"/>
              <a:gd name="connsiteX16" fmla="*/ 682752 w 1761744"/>
              <a:gd name="connsiteY16" fmla="*/ 115824 h 365760"/>
              <a:gd name="connsiteX17" fmla="*/ 725424 w 1761744"/>
              <a:gd name="connsiteY17" fmla="*/ 134112 h 365760"/>
              <a:gd name="connsiteX18" fmla="*/ 743712 w 1761744"/>
              <a:gd name="connsiteY18" fmla="*/ 140208 h 365760"/>
              <a:gd name="connsiteX19" fmla="*/ 762000 w 1761744"/>
              <a:gd name="connsiteY19" fmla="*/ 152400 h 365760"/>
              <a:gd name="connsiteX20" fmla="*/ 780288 w 1761744"/>
              <a:gd name="connsiteY20" fmla="*/ 158496 h 365760"/>
              <a:gd name="connsiteX21" fmla="*/ 835152 w 1761744"/>
              <a:gd name="connsiteY21" fmla="*/ 188976 h 365760"/>
              <a:gd name="connsiteX22" fmla="*/ 890016 w 1761744"/>
              <a:gd name="connsiteY22" fmla="*/ 176784 h 365760"/>
              <a:gd name="connsiteX23" fmla="*/ 914400 w 1761744"/>
              <a:gd name="connsiteY23" fmla="*/ 158496 h 365760"/>
              <a:gd name="connsiteX24" fmla="*/ 963168 w 1761744"/>
              <a:gd name="connsiteY24" fmla="*/ 134112 h 365760"/>
              <a:gd name="connsiteX25" fmla="*/ 987552 w 1761744"/>
              <a:gd name="connsiteY25" fmla="*/ 121920 h 365760"/>
              <a:gd name="connsiteX26" fmla="*/ 1036320 w 1761744"/>
              <a:gd name="connsiteY26" fmla="*/ 103632 h 365760"/>
              <a:gd name="connsiteX27" fmla="*/ 1054608 w 1761744"/>
              <a:gd name="connsiteY27" fmla="*/ 97536 h 365760"/>
              <a:gd name="connsiteX28" fmla="*/ 1072896 w 1761744"/>
              <a:gd name="connsiteY28" fmla="*/ 85344 h 365760"/>
              <a:gd name="connsiteX29" fmla="*/ 1103376 w 1761744"/>
              <a:gd name="connsiteY29" fmla="*/ 79248 h 365760"/>
              <a:gd name="connsiteX30" fmla="*/ 1133856 w 1761744"/>
              <a:gd name="connsiteY30" fmla="*/ 67056 h 365760"/>
              <a:gd name="connsiteX31" fmla="*/ 1152144 w 1761744"/>
              <a:gd name="connsiteY31" fmla="*/ 54864 h 365760"/>
              <a:gd name="connsiteX32" fmla="*/ 1182624 w 1761744"/>
              <a:gd name="connsiteY32" fmla="*/ 48768 h 365760"/>
              <a:gd name="connsiteX33" fmla="*/ 1237488 w 1761744"/>
              <a:gd name="connsiteY33" fmla="*/ 54864 h 365760"/>
              <a:gd name="connsiteX34" fmla="*/ 1267968 w 1761744"/>
              <a:gd name="connsiteY34" fmla="*/ 79248 h 365760"/>
              <a:gd name="connsiteX35" fmla="*/ 1322832 w 1761744"/>
              <a:gd name="connsiteY35" fmla="*/ 103632 h 365760"/>
              <a:gd name="connsiteX36" fmla="*/ 1341120 w 1761744"/>
              <a:gd name="connsiteY36" fmla="*/ 115824 h 365760"/>
              <a:gd name="connsiteX37" fmla="*/ 1365504 w 1761744"/>
              <a:gd name="connsiteY37" fmla="*/ 121920 h 365760"/>
              <a:gd name="connsiteX38" fmla="*/ 1389888 w 1761744"/>
              <a:gd name="connsiteY38" fmla="*/ 134112 h 365760"/>
              <a:gd name="connsiteX39" fmla="*/ 1432560 w 1761744"/>
              <a:gd name="connsiteY39" fmla="*/ 128016 h 365760"/>
              <a:gd name="connsiteX40" fmla="*/ 1450848 w 1761744"/>
              <a:gd name="connsiteY40" fmla="*/ 109728 h 365760"/>
              <a:gd name="connsiteX41" fmla="*/ 1469136 w 1761744"/>
              <a:gd name="connsiteY41" fmla="*/ 97536 h 365760"/>
              <a:gd name="connsiteX42" fmla="*/ 1517904 w 1761744"/>
              <a:gd name="connsiteY42" fmla="*/ 42672 h 365760"/>
              <a:gd name="connsiteX43" fmla="*/ 1536192 w 1761744"/>
              <a:gd name="connsiteY43" fmla="*/ 36576 h 365760"/>
              <a:gd name="connsiteX44" fmla="*/ 1554480 w 1761744"/>
              <a:gd name="connsiteY44" fmla="*/ 24384 h 365760"/>
              <a:gd name="connsiteX45" fmla="*/ 1572768 w 1761744"/>
              <a:gd name="connsiteY45" fmla="*/ 18288 h 365760"/>
              <a:gd name="connsiteX46" fmla="*/ 1597152 w 1761744"/>
              <a:gd name="connsiteY46" fmla="*/ 6096 h 365760"/>
              <a:gd name="connsiteX47" fmla="*/ 1639824 w 1761744"/>
              <a:gd name="connsiteY47" fmla="*/ 0 h 365760"/>
              <a:gd name="connsiteX48" fmla="*/ 1761744 w 1761744"/>
              <a:gd name="connsiteY48" fmla="*/ 6096 h 365760"/>
              <a:gd name="connsiteX0" fmla="*/ 0 w 1723644"/>
              <a:gd name="connsiteY0" fmla="*/ 365760 h 365760"/>
              <a:gd name="connsiteX1" fmla="*/ 201168 w 1723644"/>
              <a:gd name="connsiteY1" fmla="*/ 243840 h 365760"/>
              <a:gd name="connsiteX2" fmla="*/ 219456 w 1723644"/>
              <a:gd name="connsiteY2" fmla="*/ 237744 h 365760"/>
              <a:gd name="connsiteX3" fmla="*/ 237744 w 1723644"/>
              <a:gd name="connsiteY3" fmla="*/ 225552 h 365760"/>
              <a:gd name="connsiteX4" fmla="*/ 256032 w 1723644"/>
              <a:gd name="connsiteY4" fmla="*/ 219456 h 365760"/>
              <a:gd name="connsiteX5" fmla="*/ 274320 w 1723644"/>
              <a:gd name="connsiteY5" fmla="*/ 207264 h 365760"/>
              <a:gd name="connsiteX6" fmla="*/ 329184 w 1723644"/>
              <a:gd name="connsiteY6" fmla="*/ 195072 h 365760"/>
              <a:gd name="connsiteX7" fmla="*/ 365760 w 1723644"/>
              <a:gd name="connsiteY7" fmla="*/ 176784 h 365760"/>
              <a:gd name="connsiteX8" fmla="*/ 384048 w 1723644"/>
              <a:gd name="connsiteY8" fmla="*/ 170688 h 365760"/>
              <a:gd name="connsiteX9" fmla="*/ 408432 w 1723644"/>
              <a:gd name="connsiteY9" fmla="*/ 152400 h 365760"/>
              <a:gd name="connsiteX10" fmla="*/ 445008 w 1723644"/>
              <a:gd name="connsiteY10" fmla="*/ 140208 h 365760"/>
              <a:gd name="connsiteX11" fmla="*/ 457200 w 1723644"/>
              <a:gd name="connsiteY11" fmla="*/ 121920 h 365760"/>
              <a:gd name="connsiteX12" fmla="*/ 493776 w 1723644"/>
              <a:gd name="connsiteY12" fmla="*/ 103632 h 365760"/>
              <a:gd name="connsiteX13" fmla="*/ 573024 w 1723644"/>
              <a:gd name="connsiteY13" fmla="*/ 85344 h 365760"/>
              <a:gd name="connsiteX14" fmla="*/ 640080 w 1723644"/>
              <a:gd name="connsiteY14" fmla="*/ 97536 h 365760"/>
              <a:gd name="connsiteX15" fmla="*/ 658368 w 1723644"/>
              <a:gd name="connsiteY15" fmla="*/ 109728 h 365760"/>
              <a:gd name="connsiteX16" fmla="*/ 682752 w 1723644"/>
              <a:gd name="connsiteY16" fmla="*/ 115824 h 365760"/>
              <a:gd name="connsiteX17" fmla="*/ 725424 w 1723644"/>
              <a:gd name="connsiteY17" fmla="*/ 134112 h 365760"/>
              <a:gd name="connsiteX18" fmla="*/ 743712 w 1723644"/>
              <a:gd name="connsiteY18" fmla="*/ 140208 h 365760"/>
              <a:gd name="connsiteX19" fmla="*/ 762000 w 1723644"/>
              <a:gd name="connsiteY19" fmla="*/ 152400 h 365760"/>
              <a:gd name="connsiteX20" fmla="*/ 780288 w 1723644"/>
              <a:gd name="connsiteY20" fmla="*/ 158496 h 365760"/>
              <a:gd name="connsiteX21" fmla="*/ 835152 w 1723644"/>
              <a:gd name="connsiteY21" fmla="*/ 188976 h 365760"/>
              <a:gd name="connsiteX22" fmla="*/ 890016 w 1723644"/>
              <a:gd name="connsiteY22" fmla="*/ 176784 h 365760"/>
              <a:gd name="connsiteX23" fmla="*/ 914400 w 1723644"/>
              <a:gd name="connsiteY23" fmla="*/ 158496 h 365760"/>
              <a:gd name="connsiteX24" fmla="*/ 963168 w 1723644"/>
              <a:gd name="connsiteY24" fmla="*/ 134112 h 365760"/>
              <a:gd name="connsiteX25" fmla="*/ 987552 w 1723644"/>
              <a:gd name="connsiteY25" fmla="*/ 121920 h 365760"/>
              <a:gd name="connsiteX26" fmla="*/ 1036320 w 1723644"/>
              <a:gd name="connsiteY26" fmla="*/ 103632 h 365760"/>
              <a:gd name="connsiteX27" fmla="*/ 1054608 w 1723644"/>
              <a:gd name="connsiteY27" fmla="*/ 97536 h 365760"/>
              <a:gd name="connsiteX28" fmla="*/ 1072896 w 1723644"/>
              <a:gd name="connsiteY28" fmla="*/ 85344 h 365760"/>
              <a:gd name="connsiteX29" fmla="*/ 1103376 w 1723644"/>
              <a:gd name="connsiteY29" fmla="*/ 79248 h 365760"/>
              <a:gd name="connsiteX30" fmla="*/ 1133856 w 1723644"/>
              <a:gd name="connsiteY30" fmla="*/ 67056 h 365760"/>
              <a:gd name="connsiteX31" fmla="*/ 1152144 w 1723644"/>
              <a:gd name="connsiteY31" fmla="*/ 54864 h 365760"/>
              <a:gd name="connsiteX32" fmla="*/ 1182624 w 1723644"/>
              <a:gd name="connsiteY32" fmla="*/ 48768 h 365760"/>
              <a:gd name="connsiteX33" fmla="*/ 1237488 w 1723644"/>
              <a:gd name="connsiteY33" fmla="*/ 54864 h 365760"/>
              <a:gd name="connsiteX34" fmla="*/ 1267968 w 1723644"/>
              <a:gd name="connsiteY34" fmla="*/ 79248 h 365760"/>
              <a:gd name="connsiteX35" fmla="*/ 1322832 w 1723644"/>
              <a:gd name="connsiteY35" fmla="*/ 103632 h 365760"/>
              <a:gd name="connsiteX36" fmla="*/ 1341120 w 1723644"/>
              <a:gd name="connsiteY36" fmla="*/ 115824 h 365760"/>
              <a:gd name="connsiteX37" fmla="*/ 1365504 w 1723644"/>
              <a:gd name="connsiteY37" fmla="*/ 121920 h 365760"/>
              <a:gd name="connsiteX38" fmla="*/ 1389888 w 1723644"/>
              <a:gd name="connsiteY38" fmla="*/ 134112 h 365760"/>
              <a:gd name="connsiteX39" fmla="*/ 1432560 w 1723644"/>
              <a:gd name="connsiteY39" fmla="*/ 128016 h 365760"/>
              <a:gd name="connsiteX40" fmla="*/ 1450848 w 1723644"/>
              <a:gd name="connsiteY40" fmla="*/ 109728 h 365760"/>
              <a:gd name="connsiteX41" fmla="*/ 1469136 w 1723644"/>
              <a:gd name="connsiteY41" fmla="*/ 97536 h 365760"/>
              <a:gd name="connsiteX42" fmla="*/ 1517904 w 1723644"/>
              <a:gd name="connsiteY42" fmla="*/ 42672 h 365760"/>
              <a:gd name="connsiteX43" fmla="*/ 1536192 w 1723644"/>
              <a:gd name="connsiteY43" fmla="*/ 36576 h 365760"/>
              <a:gd name="connsiteX44" fmla="*/ 1554480 w 1723644"/>
              <a:gd name="connsiteY44" fmla="*/ 24384 h 365760"/>
              <a:gd name="connsiteX45" fmla="*/ 1572768 w 1723644"/>
              <a:gd name="connsiteY45" fmla="*/ 18288 h 365760"/>
              <a:gd name="connsiteX46" fmla="*/ 1597152 w 1723644"/>
              <a:gd name="connsiteY46" fmla="*/ 6096 h 365760"/>
              <a:gd name="connsiteX47" fmla="*/ 1639824 w 1723644"/>
              <a:gd name="connsiteY47" fmla="*/ 0 h 365760"/>
              <a:gd name="connsiteX48" fmla="*/ 1723644 w 1723644"/>
              <a:gd name="connsiteY48" fmla="*/ 9906 h 365760"/>
              <a:gd name="connsiteX0" fmla="*/ 0 w 1723644"/>
              <a:gd name="connsiteY0" fmla="*/ 365760 h 365760"/>
              <a:gd name="connsiteX1" fmla="*/ 195453 w 1723644"/>
              <a:gd name="connsiteY1" fmla="*/ 243840 h 365760"/>
              <a:gd name="connsiteX2" fmla="*/ 219456 w 1723644"/>
              <a:gd name="connsiteY2" fmla="*/ 237744 h 365760"/>
              <a:gd name="connsiteX3" fmla="*/ 237744 w 1723644"/>
              <a:gd name="connsiteY3" fmla="*/ 225552 h 365760"/>
              <a:gd name="connsiteX4" fmla="*/ 256032 w 1723644"/>
              <a:gd name="connsiteY4" fmla="*/ 219456 h 365760"/>
              <a:gd name="connsiteX5" fmla="*/ 274320 w 1723644"/>
              <a:gd name="connsiteY5" fmla="*/ 207264 h 365760"/>
              <a:gd name="connsiteX6" fmla="*/ 329184 w 1723644"/>
              <a:gd name="connsiteY6" fmla="*/ 195072 h 365760"/>
              <a:gd name="connsiteX7" fmla="*/ 365760 w 1723644"/>
              <a:gd name="connsiteY7" fmla="*/ 176784 h 365760"/>
              <a:gd name="connsiteX8" fmla="*/ 384048 w 1723644"/>
              <a:gd name="connsiteY8" fmla="*/ 170688 h 365760"/>
              <a:gd name="connsiteX9" fmla="*/ 408432 w 1723644"/>
              <a:gd name="connsiteY9" fmla="*/ 152400 h 365760"/>
              <a:gd name="connsiteX10" fmla="*/ 445008 w 1723644"/>
              <a:gd name="connsiteY10" fmla="*/ 140208 h 365760"/>
              <a:gd name="connsiteX11" fmla="*/ 457200 w 1723644"/>
              <a:gd name="connsiteY11" fmla="*/ 121920 h 365760"/>
              <a:gd name="connsiteX12" fmla="*/ 493776 w 1723644"/>
              <a:gd name="connsiteY12" fmla="*/ 103632 h 365760"/>
              <a:gd name="connsiteX13" fmla="*/ 573024 w 1723644"/>
              <a:gd name="connsiteY13" fmla="*/ 85344 h 365760"/>
              <a:gd name="connsiteX14" fmla="*/ 640080 w 1723644"/>
              <a:gd name="connsiteY14" fmla="*/ 97536 h 365760"/>
              <a:gd name="connsiteX15" fmla="*/ 658368 w 1723644"/>
              <a:gd name="connsiteY15" fmla="*/ 109728 h 365760"/>
              <a:gd name="connsiteX16" fmla="*/ 682752 w 1723644"/>
              <a:gd name="connsiteY16" fmla="*/ 115824 h 365760"/>
              <a:gd name="connsiteX17" fmla="*/ 725424 w 1723644"/>
              <a:gd name="connsiteY17" fmla="*/ 134112 h 365760"/>
              <a:gd name="connsiteX18" fmla="*/ 743712 w 1723644"/>
              <a:gd name="connsiteY18" fmla="*/ 140208 h 365760"/>
              <a:gd name="connsiteX19" fmla="*/ 762000 w 1723644"/>
              <a:gd name="connsiteY19" fmla="*/ 152400 h 365760"/>
              <a:gd name="connsiteX20" fmla="*/ 780288 w 1723644"/>
              <a:gd name="connsiteY20" fmla="*/ 158496 h 365760"/>
              <a:gd name="connsiteX21" fmla="*/ 835152 w 1723644"/>
              <a:gd name="connsiteY21" fmla="*/ 188976 h 365760"/>
              <a:gd name="connsiteX22" fmla="*/ 890016 w 1723644"/>
              <a:gd name="connsiteY22" fmla="*/ 176784 h 365760"/>
              <a:gd name="connsiteX23" fmla="*/ 914400 w 1723644"/>
              <a:gd name="connsiteY23" fmla="*/ 158496 h 365760"/>
              <a:gd name="connsiteX24" fmla="*/ 963168 w 1723644"/>
              <a:gd name="connsiteY24" fmla="*/ 134112 h 365760"/>
              <a:gd name="connsiteX25" fmla="*/ 987552 w 1723644"/>
              <a:gd name="connsiteY25" fmla="*/ 121920 h 365760"/>
              <a:gd name="connsiteX26" fmla="*/ 1036320 w 1723644"/>
              <a:gd name="connsiteY26" fmla="*/ 103632 h 365760"/>
              <a:gd name="connsiteX27" fmla="*/ 1054608 w 1723644"/>
              <a:gd name="connsiteY27" fmla="*/ 97536 h 365760"/>
              <a:gd name="connsiteX28" fmla="*/ 1072896 w 1723644"/>
              <a:gd name="connsiteY28" fmla="*/ 85344 h 365760"/>
              <a:gd name="connsiteX29" fmla="*/ 1103376 w 1723644"/>
              <a:gd name="connsiteY29" fmla="*/ 79248 h 365760"/>
              <a:gd name="connsiteX30" fmla="*/ 1133856 w 1723644"/>
              <a:gd name="connsiteY30" fmla="*/ 67056 h 365760"/>
              <a:gd name="connsiteX31" fmla="*/ 1152144 w 1723644"/>
              <a:gd name="connsiteY31" fmla="*/ 54864 h 365760"/>
              <a:gd name="connsiteX32" fmla="*/ 1182624 w 1723644"/>
              <a:gd name="connsiteY32" fmla="*/ 48768 h 365760"/>
              <a:gd name="connsiteX33" fmla="*/ 1237488 w 1723644"/>
              <a:gd name="connsiteY33" fmla="*/ 54864 h 365760"/>
              <a:gd name="connsiteX34" fmla="*/ 1267968 w 1723644"/>
              <a:gd name="connsiteY34" fmla="*/ 79248 h 365760"/>
              <a:gd name="connsiteX35" fmla="*/ 1322832 w 1723644"/>
              <a:gd name="connsiteY35" fmla="*/ 103632 h 365760"/>
              <a:gd name="connsiteX36" fmla="*/ 1341120 w 1723644"/>
              <a:gd name="connsiteY36" fmla="*/ 115824 h 365760"/>
              <a:gd name="connsiteX37" fmla="*/ 1365504 w 1723644"/>
              <a:gd name="connsiteY37" fmla="*/ 121920 h 365760"/>
              <a:gd name="connsiteX38" fmla="*/ 1389888 w 1723644"/>
              <a:gd name="connsiteY38" fmla="*/ 134112 h 365760"/>
              <a:gd name="connsiteX39" fmla="*/ 1432560 w 1723644"/>
              <a:gd name="connsiteY39" fmla="*/ 128016 h 365760"/>
              <a:gd name="connsiteX40" fmla="*/ 1450848 w 1723644"/>
              <a:gd name="connsiteY40" fmla="*/ 109728 h 365760"/>
              <a:gd name="connsiteX41" fmla="*/ 1469136 w 1723644"/>
              <a:gd name="connsiteY41" fmla="*/ 97536 h 365760"/>
              <a:gd name="connsiteX42" fmla="*/ 1517904 w 1723644"/>
              <a:gd name="connsiteY42" fmla="*/ 42672 h 365760"/>
              <a:gd name="connsiteX43" fmla="*/ 1536192 w 1723644"/>
              <a:gd name="connsiteY43" fmla="*/ 36576 h 365760"/>
              <a:gd name="connsiteX44" fmla="*/ 1554480 w 1723644"/>
              <a:gd name="connsiteY44" fmla="*/ 24384 h 365760"/>
              <a:gd name="connsiteX45" fmla="*/ 1572768 w 1723644"/>
              <a:gd name="connsiteY45" fmla="*/ 18288 h 365760"/>
              <a:gd name="connsiteX46" fmla="*/ 1597152 w 1723644"/>
              <a:gd name="connsiteY46" fmla="*/ 6096 h 365760"/>
              <a:gd name="connsiteX47" fmla="*/ 1639824 w 1723644"/>
              <a:gd name="connsiteY47" fmla="*/ 0 h 365760"/>
              <a:gd name="connsiteX48" fmla="*/ 1723644 w 1723644"/>
              <a:gd name="connsiteY48" fmla="*/ 9906 h 365760"/>
              <a:gd name="connsiteX0" fmla="*/ 0 w 1528191"/>
              <a:gd name="connsiteY0" fmla="*/ 243840 h 243840"/>
              <a:gd name="connsiteX1" fmla="*/ 24003 w 1528191"/>
              <a:gd name="connsiteY1" fmla="*/ 237744 h 243840"/>
              <a:gd name="connsiteX2" fmla="*/ 42291 w 1528191"/>
              <a:gd name="connsiteY2" fmla="*/ 225552 h 243840"/>
              <a:gd name="connsiteX3" fmla="*/ 60579 w 1528191"/>
              <a:gd name="connsiteY3" fmla="*/ 219456 h 243840"/>
              <a:gd name="connsiteX4" fmla="*/ 78867 w 1528191"/>
              <a:gd name="connsiteY4" fmla="*/ 207264 h 243840"/>
              <a:gd name="connsiteX5" fmla="*/ 133731 w 1528191"/>
              <a:gd name="connsiteY5" fmla="*/ 195072 h 243840"/>
              <a:gd name="connsiteX6" fmla="*/ 170307 w 1528191"/>
              <a:gd name="connsiteY6" fmla="*/ 176784 h 243840"/>
              <a:gd name="connsiteX7" fmla="*/ 188595 w 1528191"/>
              <a:gd name="connsiteY7" fmla="*/ 170688 h 243840"/>
              <a:gd name="connsiteX8" fmla="*/ 212979 w 1528191"/>
              <a:gd name="connsiteY8" fmla="*/ 152400 h 243840"/>
              <a:gd name="connsiteX9" fmla="*/ 249555 w 1528191"/>
              <a:gd name="connsiteY9" fmla="*/ 140208 h 243840"/>
              <a:gd name="connsiteX10" fmla="*/ 261747 w 1528191"/>
              <a:gd name="connsiteY10" fmla="*/ 121920 h 243840"/>
              <a:gd name="connsiteX11" fmla="*/ 298323 w 1528191"/>
              <a:gd name="connsiteY11" fmla="*/ 103632 h 243840"/>
              <a:gd name="connsiteX12" fmla="*/ 377571 w 1528191"/>
              <a:gd name="connsiteY12" fmla="*/ 85344 h 243840"/>
              <a:gd name="connsiteX13" fmla="*/ 444627 w 1528191"/>
              <a:gd name="connsiteY13" fmla="*/ 97536 h 243840"/>
              <a:gd name="connsiteX14" fmla="*/ 462915 w 1528191"/>
              <a:gd name="connsiteY14" fmla="*/ 109728 h 243840"/>
              <a:gd name="connsiteX15" fmla="*/ 487299 w 1528191"/>
              <a:gd name="connsiteY15" fmla="*/ 115824 h 243840"/>
              <a:gd name="connsiteX16" fmla="*/ 529971 w 1528191"/>
              <a:gd name="connsiteY16" fmla="*/ 134112 h 243840"/>
              <a:gd name="connsiteX17" fmla="*/ 548259 w 1528191"/>
              <a:gd name="connsiteY17" fmla="*/ 140208 h 243840"/>
              <a:gd name="connsiteX18" fmla="*/ 566547 w 1528191"/>
              <a:gd name="connsiteY18" fmla="*/ 152400 h 243840"/>
              <a:gd name="connsiteX19" fmla="*/ 584835 w 1528191"/>
              <a:gd name="connsiteY19" fmla="*/ 158496 h 243840"/>
              <a:gd name="connsiteX20" fmla="*/ 639699 w 1528191"/>
              <a:gd name="connsiteY20" fmla="*/ 188976 h 243840"/>
              <a:gd name="connsiteX21" fmla="*/ 694563 w 1528191"/>
              <a:gd name="connsiteY21" fmla="*/ 176784 h 243840"/>
              <a:gd name="connsiteX22" fmla="*/ 718947 w 1528191"/>
              <a:gd name="connsiteY22" fmla="*/ 158496 h 243840"/>
              <a:gd name="connsiteX23" fmla="*/ 767715 w 1528191"/>
              <a:gd name="connsiteY23" fmla="*/ 134112 h 243840"/>
              <a:gd name="connsiteX24" fmla="*/ 792099 w 1528191"/>
              <a:gd name="connsiteY24" fmla="*/ 121920 h 243840"/>
              <a:gd name="connsiteX25" fmla="*/ 840867 w 1528191"/>
              <a:gd name="connsiteY25" fmla="*/ 103632 h 243840"/>
              <a:gd name="connsiteX26" fmla="*/ 859155 w 1528191"/>
              <a:gd name="connsiteY26" fmla="*/ 97536 h 243840"/>
              <a:gd name="connsiteX27" fmla="*/ 877443 w 1528191"/>
              <a:gd name="connsiteY27" fmla="*/ 85344 h 243840"/>
              <a:gd name="connsiteX28" fmla="*/ 907923 w 1528191"/>
              <a:gd name="connsiteY28" fmla="*/ 79248 h 243840"/>
              <a:gd name="connsiteX29" fmla="*/ 938403 w 1528191"/>
              <a:gd name="connsiteY29" fmla="*/ 67056 h 243840"/>
              <a:gd name="connsiteX30" fmla="*/ 956691 w 1528191"/>
              <a:gd name="connsiteY30" fmla="*/ 54864 h 243840"/>
              <a:gd name="connsiteX31" fmla="*/ 987171 w 1528191"/>
              <a:gd name="connsiteY31" fmla="*/ 48768 h 243840"/>
              <a:gd name="connsiteX32" fmla="*/ 1042035 w 1528191"/>
              <a:gd name="connsiteY32" fmla="*/ 54864 h 243840"/>
              <a:gd name="connsiteX33" fmla="*/ 1072515 w 1528191"/>
              <a:gd name="connsiteY33" fmla="*/ 79248 h 243840"/>
              <a:gd name="connsiteX34" fmla="*/ 1127379 w 1528191"/>
              <a:gd name="connsiteY34" fmla="*/ 103632 h 243840"/>
              <a:gd name="connsiteX35" fmla="*/ 1145667 w 1528191"/>
              <a:gd name="connsiteY35" fmla="*/ 115824 h 243840"/>
              <a:gd name="connsiteX36" fmla="*/ 1170051 w 1528191"/>
              <a:gd name="connsiteY36" fmla="*/ 121920 h 243840"/>
              <a:gd name="connsiteX37" fmla="*/ 1194435 w 1528191"/>
              <a:gd name="connsiteY37" fmla="*/ 134112 h 243840"/>
              <a:gd name="connsiteX38" fmla="*/ 1237107 w 1528191"/>
              <a:gd name="connsiteY38" fmla="*/ 128016 h 243840"/>
              <a:gd name="connsiteX39" fmla="*/ 1255395 w 1528191"/>
              <a:gd name="connsiteY39" fmla="*/ 109728 h 243840"/>
              <a:gd name="connsiteX40" fmla="*/ 1273683 w 1528191"/>
              <a:gd name="connsiteY40" fmla="*/ 97536 h 243840"/>
              <a:gd name="connsiteX41" fmla="*/ 1322451 w 1528191"/>
              <a:gd name="connsiteY41" fmla="*/ 42672 h 243840"/>
              <a:gd name="connsiteX42" fmla="*/ 1340739 w 1528191"/>
              <a:gd name="connsiteY42" fmla="*/ 36576 h 243840"/>
              <a:gd name="connsiteX43" fmla="*/ 1359027 w 1528191"/>
              <a:gd name="connsiteY43" fmla="*/ 24384 h 243840"/>
              <a:gd name="connsiteX44" fmla="*/ 1377315 w 1528191"/>
              <a:gd name="connsiteY44" fmla="*/ 18288 h 243840"/>
              <a:gd name="connsiteX45" fmla="*/ 1401699 w 1528191"/>
              <a:gd name="connsiteY45" fmla="*/ 6096 h 243840"/>
              <a:gd name="connsiteX46" fmla="*/ 1444371 w 1528191"/>
              <a:gd name="connsiteY46" fmla="*/ 0 h 243840"/>
              <a:gd name="connsiteX47" fmla="*/ 1528191 w 1528191"/>
              <a:gd name="connsiteY47" fmla="*/ 9906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28191" h="243840">
                <a:moveTo>
                  <a:pt x="0" y="243840"/>
                </a:moveTo>
                <a:cubicBezTo>
                  <a:pt x="5550" y="240602"/>
                  <a:pt x="16955" y="240792"/>
                  <a:pt x="24003" y="237744"/>
                </a:cubicBezTo>
                <a:cubicBezTo>
                  <a:pt x="31052" y="234696"/>
                  <a:pt x="35738" y="228829"/>
                  <a:pt x="42291" y="225552"/>
                </a:cubicBezTo>
                <a:cubicBezTo>
                  <a:pt x="48038" y="222678"/>
                  <a:pt x="54832" y="222330"/>
                  <a:pt x="60579" y="219456"/>
                </a:cubicBezTo>
                <a:cubicBezTo>
                  <a:pt x="67132" y="216179"/>
                  <a:pt x="72133" y="210150"/>
                  <a:pt x="78867" y="207264"/>
                </a:cubicBezTo>
                <a:cubicBezTo>
                  <a:pt x="87628" y="203509"/>
                  <a:pt x="126787" y="196808"/>
                  <a:pt x="133731" y="195072"/>
                </a:cubicBezTo>
                <a:cubicBezTo>
                  <a:pt x="164376" y="187411"/>
                  <a:pt x="140508" y="191683"/>
                  <a:pt x="170307" y="176784"/>
                </a:cubicBezTo>
                <a:cubicBezTo>
                  <a:pt x="176054" y="173910"/>
                  <a:pt x="182499" y="172720"/>
                  <a:pt x="188595" y="170688"/>
                </a:cubicBezTo>
                <a:cubicBezTo>
                  <a:pt x="196723" y="164592"/>
                  <a:pt x="203892" y="156944"/>
                  <a:pt x="212979" y="152400"/>
                </a:cubicBezTo>
                <a:cubicBezTo>
                  <a:pt x="224474" y="146653"/>
                  <a:pt x="249555" y="140208"/>
                  <a:pt x="249555" y="140208"/>
                </a:cubicBezTo>
                <a:cubicBezTo>
                  <a:pt x="253619" y="134112"/>
                  <a:pt x="256566" y="127101"/>
                  <a:pt x="261747" y="121920"/>
                </a:cubicBezTo>
                <a:cubicBezTo>
                  <a:pt x="276391" y="107276"/>
                  <a:pt x="280970" y="111069"/>
                  <a:pt x="298323" y="103632"/>
                </a:cubicBezTo>
                <a:cubicBezTo>
                  <a:pt x="348354" y="82190"/>
                  <a:pt x="295068" y="94511"/>
                  <a:pt x="377571" y="85344"/>
                </a:cubicBezTo>
                <a:cubicBezTo>
                  <a:pt x="399923" y="89408"/>
                  <a:pt x="422783" y="91295"/>
                  <a:pt x="444627" y="97536"/>
                </a:cubicBezTo>
                <a:cubicBezTo>
                  <a:pt x="451672" y="99549"/>
                  <a:pt x="456181" y="106842"/>
                  <a:pt x="462915" y="109728"/>
                </a:cubicBezTo>
                <a:cubicBezTo>
                  <a:pt x="470616" y="113028"/>
                  <a:pt x="479243" y="113522"/>
                  <a:pt x="487299" y="115824"/>
                </a:cubicBezTo>
                <a:cubicBezTo>
                  <a:pt x="515891" y="123993"/>
                  <a:pt x="497459" y="120178"/>
                  <a:pt x="529971" y="134112"/>
                </a:cubicBezTo>
                <a:cubicBezTo>
                  <a:pt x="535877" y="136643"/>
                  <a:pt x="542512" y="137334"/>
                  <a:pt x="548259" y="140208"/>
                </a:cubicBezTo>
                <a:cubicBezTo>
                  <a:pt x="554812" y="143485"/>
                  <a:pt x="559994" y="149123"/>
                  <a:pt x="566547" y="152400"/>
                </a:cubicBezTo>
                <a:cubicBezTo>
                  <a:pt x="572294" y="155274"/>
                  <a:pt x="579218" y="155375"/>
                  <a:pt x="584835" y="158496"/>
                </a:cubicBezTo>
                <a:cubicBezTo>
                  <a:pt x="647719" y="193431"/>
                  <a:pt x="598318" y="175182"/>
                  <a:pt x="639699" y="188976"/>
                </a:cubicBezTo>
                <a:cubicBezTo>
                  <a:pt x="657987" y="184912"/>
                  <a:pt x="677078" y="183509"/>
                  <a:pt x="694563" y="176784"/>
                </a:cubicBezTo>
                <a:cubicBezTo>
                  <a:pt x="704046" y="173137"/>
                  <a:pt x="710171" y="163615"/>
                  <a:pt x="718947" y="158496"/>
                </a:cubicBezTo>
                <a:cubicBezTo>
                  <a:pt x="734646" y="149338"/>
                  <a:pt x="751459" y="142240"/>
                  <a:pt x="767715" y="134112"/>
                </a:cubicBezTo>
                <a:cubicBezTo>
                  <a:pt x="775843" y="130048"/>
                  <a:pt x="783478" y="124794"/>
                  <a:pt x="792099" y="121920"/>
                </a:cubicBezTo>
                <a:cubicBezTo>
                  <a:pt x="833609" y="108083"/>
                  <a:pt x="782553" y="125500"/>
                  <a:pt x="840867" y="103632"/>
                </a:cubicBezTo>
                <a:cubicBezTo>
                  <a:pt x="846884" y="101376"/>
                  <a:pt x="853408" y="100410"/>
                  <a:pt x="859155" y="97536"/>
                </a:cubicBezTo>
                <a:cubicBezTo>
                  <a:pt x="865708" y="94259"/>
                  <a:pt x="870583" y="87916"/>
                  <a:pt x="877443" y="85344"/>
                </a:cubicBezTo>
                <a:cubicBezTo>
                  <a:pt x="887145" y="81706"/>
                  <a:pt x="897999" y="82225"/>
                  <a:pt x="907923" y="79248"/>
                </a:cubicBezTo>
                <a:cubicBezTo>
                  <a:pt x="918404" y="76104"/>
                  <a:pt x="928616" y="71950"/>
                  <a:pt x="938403" y="67056"/>
                </a:cubicBezTo>
                <a:cubicBezTo>
                  <a:pt x="944956" y="63779"/>
                  <a:pt x="949831" y="57436"/>
                  <a:pt x="956691" y="54864"/>
                </a:cubicBezTo>
                <a:cubicBezTo>
                  <a:pt x="966393" y="51226"/>
                  <a:pt x="977011" y="50800"/>
                  <a:pt x="987171" y="48768"/>
                </a:cubicBezTo>
                <a:cubicBezTo>
                  <a:pt x="1005459" y="50800"/>
                  <a:pt x="1024706" y="48675"/>
                  <a:pt x="1042035" y="54864"/>
                </a:cubicBezTo>
                <a:cubicBezTo>
                  <a:pt x="1054288" y="59240"/>
                  <a:pt x="1061689" y="72031"/>
                  <a:pt x="1072515" y="79248"/>
                </a:cubicBezTo>
                <a:cubicBezTo>
                  <a:pt x="1091906" y="92176"/>
                  <a:pt x="1106259" y="93072"/>
                  <a:pt x="1127379" y="103632"/>
                </a:cubicBezTo>
                <a:cubicBezTo>
                  <a:pt x="1133932" y="106909"/>
                  <a:pt x="1138933" y="112938"/>
                  <a:pt x="1145667" y="115824"/>
                </a:cubicBezTo>
                <a:cubicBezTo>
                  <a:pt x="1153368" y="119124"/>
                  <a:pt x="1162206" y="118978"/>
                  <a:pt x="1170051" y="121920"/>
                </a:cubicBezTo>
                <a:cubicBezTo>
                  <a:pt x="1178560" y="125111"/>
                  <a:pt x="1186307" y="130048"/>
                  <a:pt x="1194435" y="134112"/>
                </a:cubicBezTo>
                <a:cubicBezTo>
                  <a:pt x="1208659" y="132080"/>
                  <a:pt x="1223766" y="133352"/>
                  <a:pt x="1237107" y="128016"/>
                </a:cubicBezTo>
                <a:cubicBezTo>
                  <a:pt x="1245111" y="124814"/>
                  <a:pt x="1248772" y="115247"/>
                  <a:pt x="1255395" y="109728"/>
                </a:cubicBezTo>
                <a:cubicBezTo>
                  <a:pt x="1261023" y="105038"/>
                  <a:pt x="1268502" y="102717"/>
                  <a:pt x="1273683" y="97536"/>
                </a:cubicBezTo>
                <a:cubicBezTo>
                  <a:pt x="1294852" y="76367"/>
                  <a:pt x="1298051" y="60101"/>
                  <a:pt x="1322451" y="42672"/>
                </a:cubicBezTo>
                <a:cubicBezTo>
                  <a:pt x="1327680" y="38937"/>
                  <a:pt x="1334992" y="39450"/>
                  <a:pt x="1340739" y="36576"/>
                </a:cubicBezTo>
                <a:cubicBezTo>
                  <a:pt x="1347292" y="33299"/>
                  <a:pt x="1352474" y="27661"/>
                  <a:pt x="1359027" y="24384"/>
                </a:cubicBezTo>
                <a:cubicBezTo>
                  <a:pt x="1364774" y="21510"/>
                  <a:pt x="1371409" y="20819"/>
                  <a:pt x="1377315" y="18288"/>
                </a:cubicBezTo>
                <a:cubicBezTo>
                  <a:pt x="1385668" y="14708"/>
                  <a:pt x="1392932" y="8487"/>
                  <a:pt x="1401699" y="6096"/>
                </a:cubicBezTo>
                <a:cubicBezTo>
                  <a:pt x="1415561" y="2315"/>
                  <a:pt x="1430147" y="2032"/>
                  <a:pt x="1444371" y="0"/>
                </a:cubicBezTo>
                <a:cubicBezTo>
                  <a:pt x="1485011" y="2032"/>
                  <a:pt x="1487620" y="6785"/>
                  <a:pt x="1528191" y="9906"/>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025720A-5971-4A39-AAC2-B00E3A0C35B9}"/>
              </a:ext>
            </a:extLst>
          </p:cNvPr>
          <p:cNvSpPr/>
          <p:nvPr/>
        </p:nvSpPr>
        <p:spPr>
          <a:xfrm>
            <a:off x="9703905" y="3538454"/>
            <a:ext cx="1551432" cy="166497"/>
          </a:xfrm>
          <a:custGeom>
            <a:avLst/>
            <a:gdLst>
              <a:gd name="connsiteX0" fmla="*/ 0 w 2036064"/>
              <a:gd name="connsiteY0" fmla="*/ 97536 h 164592"/>
              <a:gd name="connsiteX1" fmla="*/ 158496 w 2036064"/>
              <a:gd name="connsiteY1" fmla="*/ 103632 h 164592"/>
              <a:gd name="connsiteX2" fmla="*/ 207264 w 2036064"/>
              <a:gd name="connsiteY2" fmla="*/ 115824 h 164592"/>
              <a:gd name="connsiteX3" fmla="*/ 274320 w 2036064"/>
              <a:gd name="connsiteY3" fmla="*/ 128016 h 164592"/>
              <a:gd name="connsiteX4" fmla="*/ 377952 w 2036064"/>
              <a:gd name="connsiteY4" fmla="*/ 115824 h 164592"/>
              <a:gd name="connsiteX5" fmla="*/ 396240 w 2036064"/>
              <a:gd name="connsiteY5" fmla="*/ 109728 h 164592"/>
              <a:gd name="connsiteX6" fmla="*/ 420624 w 2036064"/>
              <a:gd name="connsiteY6" fmla="*/ 91440 h 164592"/>
              <a:gd name="connsiteX7" fmla="*/ 481584 w 2036064"/>
              <a:gd name="connsiteY7" fmla="*/ 60960 h 164592"/>
              <a:gd name="connsiteX8" fmla="*/ 542544 w 2036064"/>
              <a:gd name="connsiteY8" fmla="*/ 24384 h 164592"/>
              <a:gd name="connsiteX9" fmla="*/ 560832 w 2036064"/>
              <a:gd name="connsiteY9" fmla="*/ 18288 h 164592"/>
              <a:gd name="connsiteX10" fmla="*/ 585216 w 2036064"/>
              <a:gd name="connsiteY10" fmla="*/ 6096 h 164592"/>
              <a:gd name="connsiteX11" fmla="*/ 621792 w 2036064"/>
              <a:gd name="connsiteY11" fmla="*/ 0 h 164592"/>
              <a:gd name="connsiteX12" fmla="*/ 701040 w 2036064"/>
              <a:gd name="connsiteY12" fmla="*/ 12192 h 164592"/>
              <a:gd name="connsiteX13" fmla="*/ 737616 w 2036064"/>
              <a:gd name="connsiteY13" fmla="*/ 30480 h 164592"/>
              <a:gd name="connsiteX14" fmla="*/ 829056 w 2036064"/>
              <a:gd name="connsiteY14" fmla="*/ 91440 h 164592"/>
              <a:gd name="connsiteX15" fmla="*/ 896112 w 2036064"/>
              <a:gd name="connsiteY15" fmla="*/ 146304 h 164592"/>
              <a:gd name="connsiteX16" fmla="*/ 944880 w 2036064"/>
              <a:gd name="connsiteY16" fmla="*/ 164592 h 164592"/>
              <a:gd name="connsiteX17" fmla="*/ 981456 w 2036064"/>
              <a:gd name="connsiteY17" fmla="*/ 134112 h 164592"/>
              <a:gd name="connsiteX18" fmla="*/ 987552 w 2036064"/>
              <a:gd name="connsiteY18" fmla="*/ 115824 h 164592"/>
              <a:gd name="connsiteX19" fmla="*/ 1018032 w 2036064"/>
              <a:gd name="connsiteY19" fmla="*/ 97536 h 164592"/>
              <a:gd name="connsiteX20" fmla="*/ 1054608 w 2036064"/>
              <a:gd name="connsiteY20" fmla="*/ 79248 h 164592"/>
              <a:gd name="connsiteX21" fmla="*/ 1127760 w 2036064"/>
              <a:gd name="connsiteY21" fmla="*/ 97536 h 164592"/>
              <a:gd name="connsiteX22" fmla="*/ 1188720 w 2036064"/>
              <a:gd name="connsiteY22" fmla="*/ 121920 h 164592"/>
              <a:gd name="connsiteX23" fmla="*/ 1243584 w 2036064"/>
              <a:gd name="connsiteY23" fmla="*/ 128016 h 164592"/>
              <a:gd name="connsiteX24" fmla="*/ 1365504 w 2036064"/>
              <a:gd name="connsiteY24" fmla="*/ 121920 h 164592"/>
              <a:gd name="connsiteX25" fmla="*/ 1402080 w 2036064"/>
              <a:gd name="connsiteY25" fmla="*/ 109728 h 164592"/>
              <a:gd name="connsiteX26" fmla="*/ 1444752 w 2036064"/>
              <a:gd name="connsiteY26" fmla="*/ 85344 h 164592"/>
              <a:gd name="connsiteX27" fmla="*/ 1475232 w 2036064"/>
              <a:gd name="connsiteY27" fmla="*/ 54864 h 164592"/>
              <a:gd name="connsiteX28" fmla="*/ 1499616 w 2036064"/>
              <a:gd name="connsiteY28" fmla="*/ 36576 h 164592"/>
              <a:gd name="connsiteX29" fmla="*/ 1536192 w 2036064"/>
              <a:gd name="connsiteY29" fmla="*/ 24384 h 164592"/>
              <a:gd name="connsiteX30" fmla="*/ 1572768 w 2036064"/>
              <a:gd name="connsiteY30" fmla="*/ 12192 h 164592"/>
              <a:gd name="connsiteX31" fmla="*/ 1591056 w 2036064"/>
              <a:gd name="connsiteY31" fmla="*/ 6096 h 164592"/>
              <a:gd name="connsiteX32" fmla="*/ 1664208 w 2036064"/>
              <a:gd name="connsiteY32" fmla="*/ 0 h 164592"/>
              <a:gd name="connsiteX33" fmla="*/ 1780032 w 2036064"/>
              <a:gd name="connsiteY33" fmla="*/ 12192 h 164592"/>
              <a:gd name="connsiteX34" fmla="*/ 1804416 w 2036064"/>
              <a:gd name="connsiteY34" fmla="*/ 18288 h 164592"/>
              <a:gd name="connsiteX35" fmla="*/ 1840992 w 2036064"/>
              <a:gd name="connsiteY35" fmla="*/ 24384 h 164592"/>
              <a:gd name="connsiteX36" fmla="*/ 1901952 w 2036064"/>
              <a:gd name="connsiteY36" fmla="*/ 30480 h 164592"/>
              <a:gd name="connsiteX37" fmla="*/ 1969008 w 2036064"/>
              <a:gd name="connsiteY37" fmla="*/ 48768 h 164592"/>
              <a:gd name="connsiteX38" fmla="*/ 2036064 w 2036064"/>
              <a:gd name="connsiteY38" fmla="*/ 54864 h 164592"/>
              <a:gd name="connsiteX0" fmla="*/ 0 w 1969008"/>
              <a:gd name="connsiteY0" fmla="*/ 97536 h 164592"/>
              <a:gd name="connsiteX1" fmla="*/ 158496 w 1969008"/>
              <a:gd name="connsiteY1" fmla="*/ 103632 h 164592"/>
              <a:gd name="connsiteX2" fmla="*/ 207264 w 1969008"/>
              <a:gd name="connsiteY2" fmla="*/ 115824 h 164592"/>
              <a:gd name="connsiteX3" fmla="*/ 274320 w 1969008"/>
              <a:gd name="connsiteY3" fmla="*/ 128016 h 164592"/>
              <a:gd name="connsiteX4" fmla="*/ 377952 w 1969008"/>
              <a:gd name="connsiteY4" fmla="*/ 115824 h 164592"/>
              <a:gd name="connsiteX5" fmla="*/ 396240 w 1969008"/>
              <a:gd name="connsiteY5" fmla="*/ 109728 h 164592"/>
              <a:gd name="connsiteX6" fmla="*/ 420624 w 1969008"/>
              <a:gd name="connsiteY6" fmla="*/ 91440 h 164592"/>
              <a:gd name="connsiteX7" fmla="*/ 481584 w 1969008"/>
              <a:gd name="connsiteY7" fmla="*/ 60960 h 164592"/>
              <a:gd name="connsiteX8" fmla="*/ 542544 w 1969008"/>
              <a:gd name="connsiteY8" fmla="*/ 24384 h 164592"/>
              <a:gd name="connsiteX9" fmla="*/ 560832 w 1969008"/>
              <a:gd name="connsiteY9" fmla="*/ 18288 h 164592"/>
              <a:gd name="connsiteX10" fmla="*/ 585216 w 1969008"/>
              <a:gd name="connsiteY10" fmla="*/ 6096 h 164592"/>
              <a:gd name="connsiteX11" fmla="*/ 621792 w 1969008"/>
              <a:gd name="connsiteY11" fmla="*/ 0 h 164592"/>
              <a:gd name="connsiteX12" fmla="*/ 701040 w 1969008"/>
              <a:gd name="connsiteY12" fmla="*/ 12192 h 164592"/>
              <a:gd name="connsiteX13" fmla="*/ 737616 w 1969008"/>
              <a:gd name="connsiteY13" fmla="*/ 30480 h 164592"/>
              <a:gd name="connsiteX14" fmla="*/ 829056 w 1969008"/>
              <a:gd name="connsiteY14" fmla="*/ 91440 h 164592"/>
              <a:gd name="connsiteX15" fmla="*/ 896112 w 1969008"/>
              <a:gd name="connsiteY15" fmla="*/ 146304 h 164592"/>
              <a:gd name="connsiteX16" fmla="*/ 944880 w 1969008"/>
              <a:gd name="connsiteY16" fmla="*/ 164592 h 164592"/>
              <a:gd name="connsiteX17" fmla="*/ 981456 w 1969008"/>
              <a:gd name="connsiteY17" fmla="*/ 134112 h 164592"/>
              <a:gd name="connsiteX18" fmla="*/ 987552 w 1969008"/>
              <a:gd name="connsiteY18" fmla="*/ 115824 h 164592"/>
              <a:gd name="connsiteX19" fmla="*/ 1018032 w 1969008"/>
              <a:gd name="connsiteY19" fmla="*/ 97536 h 164592"/>
              <a:gd name="connsiteX20" fmla="*/ 1054608 w 1969008"/>
              <a:gd name="connsiteY20" fmla="*/ 79248 h 164592"/>
              <a:gd name="connsiteX21" fmla="*/ 1127760 w 1969008"/>
              <a:gd name="connsiteY21" fmla="*/ 97536 h 164592"/>
              <a:gd name="connsiteX22" fmla="*/ 1188720 w 1969008"/>
              <a:gd name="connsiteY22" fmla="*/ 121920 h 164592"/>
              <a:gd name="connsiteX23" fmla="*/ 1243584 w 1969008"/>
              <a:gd name="connsiteY23" fmla="*/ 128016 h 164592"/>
              <a:gd name="connsiteX24" fmla="*/ 1365504 w 1969008"/>
              <a:gd name="connsiteY24" fmla="*/ 121920 h 164592"/>
              <a:gd name="connsiteX25" fmla="*/ 1402080 w 1969008"/>
              <a:gd name="connsiteY25" fmla="*/ 109728 h 164592"/>
              <a:gd name="connsiteX26" fmla="*/ 1444752 w 1969008"/>
              <a:gd name="connsiteY26" fmla="*/ 85344 h 164592"/>
              <a:gd name="connsiteX27" fmla="*/ 1475232 w 1969008"/>
              <a:gd name="connsiteY27" fmla="*/ 54864 h 164592"/>
              <a:gd name="connsiteX28" fmla="*/ 1499616 w 1969008"/>
              <a:gd name="connsiteY28" fmla="*/ 36576 h 164592"/>
              <a:gd name="connsiteX29" fmla="*/ 1536192 w 1969008"/>
              <a:gd name="connsiteY29" fmla="*/ 24384 h 164592"/>
              <a:gd name="connsiteX30" fmla="*/ 1572768 w 1969008"/>
              <a:gd name="connsiteY30" fmla="*/ 12192 h 164592"/>
              <a:gd name="connsiteX31" fmla="*/ 1591056 w 1969008"/>
              <a:gd name="connsiteY31" fmla="*/ 6096 h 164592"/>
              <a:gd name="connsiteX32" fmla="*/ 1664208 w 1969008"/>
              <a:gd name="connsiteY32" fmla="*/ 0 h 164592"/>
              <a:gd name="connsiteX33" fmla="*/ 1780032 w 1969008"/>
              <a:gd name="connsiteY33" fmla="*/ 12192 h 164592"/>
              <a:gd name="connsiteX34" fmla="*/ 1804416 w 1969008"/>
              <a:gd name="connsiteY34" fmla="*/ 18288 h 164592"/>
              <a:gd name="connsiteX35" fmla="*/ 1840992 w 1969008"/>
              <a:gd name="connsiteY35" fmla="*/ 24384 h 164592"/>
              <a:gd name="connsiteX36" fmla="*/ 1901952 w 1969008"/>
              <a:gd name="connsiteY36" fmla="*/ 30480 h 164592"/>
              <a:gd name="connsiteX37" fmla="*/ 1969008 w 1969008"/>
              <a:gd name="connsiteY37" fmla="*/ 48768 h 164592"/>
              <a:gd name="connsiteX0" fmla="*/ 0 w 1901952"/>
              <a:gd name="connsiteY0" fmla="*/ 97536 h 164592"/>
              <a:gd name="connsiteX1" fmla="*/ 158496 w 1901952"/>
              <a:gd name="connsiteY1" fmla="*/ 103632 h 164592"/>
              <a:gd name="connsiteX2" fmla="*/ 207264 w 1901952"/>
              <a:gd name="connsiteY2" fmla="*/ 115824 h 164592"/>
              <a:gd name="connsiteX3" fmla="*/ 274320 w 1901952"/>
              <a:gd name="connsiteY3" fmla="*/ 128016 h 164592"/>
              <a:gd name="connsiteX4" fmla="*/ 377952 w 1901952"/>
              <a:gd name="connsiteY4" fmla="*/ 115824 h 164592"/>
              <a:gd name="connsiteX5" fmla="*/ 396240 w 1901952"/>
              <a:gd name="connsiteY5" fmla="*/ 109728 h 164592"/>
              <a:gd name="connsiteX6" fmla="*/ 420624 w 1901952"/>
              <a:gd name="connsiteY6" fmla="*/ 91440 h 164592"/>
              <a:gd name="connsiteX7" fmla="*/ 481584 w 1901952"/>
              <a:gd name="connsiteY7" fmla="*/ 60960 h 164592"/>
              <a:gd name="connsiteX8" fmla="*/ 542544 w 1901952"/>
              <a:gd name="connsiteY8" fmla="*/ 24384 h 164592"/>
              <a:gd name="connsiteX9" fmla="*/ 560832 w 1901952"/>
              <a:gd name="connsiteY9" fmla="*/ 18288 h 164592"/>
              <a:gd name="connsiteX10" fmla="*/ 585216 w 1901952"/>
              <a:gd name="connsiteY10" fmla="*/ 6096 h 164592"/>
              <a:gd name="connsiteX11" fmla="*/ 621792 w 1901952"/>
              <a:gd name="connsiteY11" fmla="*/ 0 h 164592"/>
              <a:gd name="connsiteX12" fmla="*/ 701040 w 1901952"/>
              <a:gd name="connsiteY12" fmla="*/ 12192 h 164592"/>
              <a:gd name="connsiteX13" fmla="*/ 737616 w 1901952"/>
              <a:gd name="connsiteY13" fmla="*/ 30480 h 164592"/>
              <a:gd name="connsiteX14" fmla="*/ 829056 w 1901952"/>
              <a:gd name="connsiteY14" fmla="*/ 91440 h 164592"/>
              <a:gd name="connsiteX15" fmla="*/ 896112 w 1901952"/>
              <a:gd name="connsiteY15" fmla="*/ 146304 h 164592"/>
              <a:gd name="connsiteX16" fmla="*/ 944880 w 1901952"/>
              <a:gd name="connsiteY16" fmla="*/ 164592 h 164592"/>
              <a:gd name="connsiteX17" fmla="*/ 981456 w 1901952"/>
              <a:gd name="connsiteY17" fmla="*/ 134112 h 164592"/>
              <a:gd name="connsiteX18" fmla="*/ 987552 w 1901952"/>
              <a:gd name="connsiteY18" fmla="*/ 115824 h 164592"/>
              <a:gd name="connsiteX19" fmla="*/ 1018032 w 1901952"/>
              <a:gd name="connsiteY19" fmla="*/ 97536 h 164592"/>
              <a:gd name="connsiteX20" fmla="*/ 1054608 w 1901952"/>
              <a:gd name="connsiteY20" fmla="*/ 79248 h 164592"/>
              <a:gd name="connsiteX21" fmla="*/ 1127760 w 1901952"/>
              <a:gd name="connsiteY21" fmla="*/ 97536 h 164592"/>
              <a:gd name="connsiteX22" fmla="*/ 1188720 w 1901952"/>
              <a:gd name="connsiteY22" fmla="*/ 121920 h 164592"/>
              <a:gd name="connsiteX23" fmla="*/ 1243584 w 1901952"/>
              <a:gd name="connsiteY23" fmla="*/ 128016 h 164592"/>
              <a:gd name="connsiteX24" fmla="*/ 1365504 w 1901952"/>
              <a:gd name="connsiteY24" fmla="*/ 121920 h 164592"/>
              <a:gd name="connsiteX25" fmla="*/ 1402080 w 1901952"/>
              <a:gd name="connsiteY25" fmla="*/ 109728 h 164592"/>
              <a:gd name="connsiteX26" fmla="*/ 1444752 w 1901952"/>
              <a:gd name="connsiteY26" fmla="*/ 85344 h 164592"/>
              <a:gd name="connsiteX27" fmla="*/ 1475232 w 1901952"/>
              <a:gd name="connsiteY27" fmla="*/ 54864 h 164592"/>
              <a:gd name="connsiteX28" fmla="*/ 1499616 w 1901952"/>
              <a:gd name="connsiteY28" fmla="*/ 36576 h 164592"/>
              <a:gd name="connsiteX29" fmla="*/ 1536192 w 1901952"/>
              <a:gd name="connsiteY29" fmla="*/ 24384 h 164592"/>
              <a:gd name="connsiteX30" fmla="*/ 1572768 w 1901952"/>
              <a:gd name="connsiteY30" fmla="*/ 12192 h 164592"/>
              <a:gd name="connsiteX31" fmla="*/ 1591056 w 1901952"/>
              <a:gd name="connsiteY31" fmla="*/ 6096 h 164592"/>
              <a:gd name="connsiteX32" fmla="*/ 1664208 w 1901952"/>
              <a:gd name="connsiteY32" fmla="*/ 0 h 164592"/>
              <a:gd name="connsiteX33" fmla="*/ 1780032 w 1901952"/>
              <a:gd name="connsiteY33" fmla="*/ 12192 h 164592"/>
              <a:gd name="connsiteX34" fmla="*/ 1804416 w 1901952"/>
              <a:gd name="connsiteY34" fmla="*/ 18288 h 164592"/>
              <a:gd name="connsiteX35" fmla="*/ 1840992 w 1901952"/>
              <a:gd name="connsiteY35" fmla="*/ 24384 h 164592"/>
              <a:gd name="connsiteX36" fmla="*/ 1901952 w 1901952"/>
              <a:gd name="connsiteY36" fmla="*/ 30480 h 164592"/>
              <a:gd name="connsiteX0" fmla="*/ 0 w 1840992"/>
              <a:gd name="connsiteY0" fmla="*/ 97536 h 164592"/>
              <a:gd name="connsiteX1" fmla="*/ 158496 w 1840992"/>
              <a:gd name="connsiteY1" fmla="*/ 103632 h 164592"/>
              <a:gd name="connsiteX2" fmla="*/ 207264 w 1840992"/>
              <a:gd name="connsiteY2" fmla="*/ 115824 h 164592"/>
              <a:gd name="connsiteX3" fmla="*/ 274320 w 1840992"/>
              <a:gd name="connsiteY3" fmla="*/ 128016 h 164592"/>
              <a:gd name="connsiteX4" fmla="*/ 377952 w 1840992"/>
              <a:gd name="connsiteY4" fmla="*/ 115824 h 164592"/>
              <a:gd name="connsiteX5" fmla="*/ 396240 w 1840992"/>
              <a:gd name="connsiteY5" fmla="*/ 109728 h 164592"/>
              <a:gd name="connsiteX6" fmla="*/ 420624 w 1840992"/>
              <a:gd name="connsiteY6" fmla="*/ 91440 h 164592"/>
              <a:gd name="connsiteX7" fmla="*/ 481584 w 1840992"/>
              <a:gd name="connsiteY7" fmla="*/ 60960 h 164592"/>
              <a:gd name="connsiteX8" fmla="*/ 542544 w 1840992"/>
              <a:gd name="connsiteY8" fmla="*/ 24384 h 164592"/>
              <a:gd name="connsiteX9" fmla="*/ 560832 w 1840992"/>
              <a:gd name="connsiteY9" fmla="*/ 18288 h 164592"/>
              <a:gd name="connsiteX10" fmla="*/ 585216 w 1840992"/>
              <a:gd name="connsiteY10" fmla="*/ 6096 h 164592"/>
              <a:gd name="connsiteX11" fmla="*/ 621792 w 1840992"/>
              <a:gd name="connsiteY11" fmla="*/ 0 h 164592"/>
              <a:gd name="connsiteX12" fmla="*/ 701040 w 1840992"/>
              <a:gd name="connsiteY12" fmla="*/ 12192 h 164592"/>
              <a:gd name="connsiteX13" fmla="*/ 737616 w 1840992"/>
              <a:gd name="connsiteY13" fmla="*/ 30480 h 164592"/>
              <a:gd name="connsiteX14" fmla="*/ 829056 w 1840992"/>
              <a:gd name="connsiteY14" fmla="*/ 91440 h 164592"/>
              <a:gd name="connsiteX15" fmla="*/ 896112 w 1840992"/>
              <a:gd name="connsiteY15" fmla="*/ 146304 h 164592"/>
              <a:gd name="connsiteX16" fmla="*/ 944880 w 1840992"/>
              <a:gd name="connsiteY16" fmla="*/ 164592 h 164592"/>
              <a:gd name="connsiteX17" fmla="*/ 981456 w 1840992"/>
              <a:gd name="connsiteY17" fmla="*/ 134112 h 164592"/>
              <a:gd name="connsiteX18" fmla="*/ 987552 w 1840992"/>
              <a:gd name="connsiteY18" fmla="*/ 115824 h 164592"/>
              <a:gd name="connsiteX19" fmla="*/ 1018032 w 1840992"/>
              <a:gd name="connsiteY19" fmla="*/ 97536 h 164592"/>
              <a:gd name="connsiteX20" fmla="*/ 1054608 w 1840992"/>
              <a:gd name="connsiteY20" fmla="*/ 79248 h 164592"/>
              <a:gd name="connsiteX21" fmla="*/ 1127760 w 1840992"/>
              <a:gd name="connsiteY21" fmla="*/ 97536 h 164592"/>
              <a:gd name="connsiteX22" fmla="*/ 1188720 w 1840992"/>
              <a:gd name="connsiteY22" fmla="*/ 121920 h 164592"/>
              <a:gd name="connsiteX23" fmla="*/ 1243584 w 1840992"/>
              <a:gd name="connsiteY23" fmla="*/ 128016 h 164592"/>
              <a:gd name="connsiteX24" fmla="*/ 1365504 w 1840992"/>
              <a:gd name="connsiteY24" fmla="*/ 121920 h 164592"/>
              <a:gd name="connsiteX25" fmla="*/ 1402080 w 1840992"/>
              <a:gd name="connsiteY25" fmla="*/ 109728 h 164592"/>
              <a:gd name="connsiteX26" fmla="*/ 1444752 w 1840992"/>
              <a:gd name="connsiteY26" fmla="*/ 85344 h 164592"/>
              <a:gd name="connsiteX27" fmla="*/ 1475232 w 1840992"/>
              <a:gd name="connsiteY27" fmla="*/ 54864 h 164592"/>
              <a:gd name="connsiteX28" fmla="*/ 1499616 w 1840992"/>
              <a:gd name="connsiteY28" fmla="*/ 36576 h 164592"/>
              <a:gd name="connsiteX29" fmla="*/ 1536192 w 1840992"/>
              <a:gd name="connsiteY29" fmla="*/ 24384 h 164592"/>
              <a:gd name="connsiteX30" fmla="*/ 1572768 w 1840992"/>
              <a:gd name="connsiteY30" fmla="*/ 12192 h 164592"/>
              <a:gd name="connsiteX31" fmla="*/ 1591056 w 1840992"/>
              <a:gd name="connsiteY31" fmla="*/ 6096 h 164592"/>
              <a:gd name="connsiteX32" fmla="*/ 1664208 w 1840992"/>
              <a:gd name="connsiteY32" fmla="*/ 0 h 164592"/>
              <a:gd name="connsiteX33" fmla="*/ 1780032 w 1840992"/>
              <a:gd name="connsiteY33" fmla="*/ 12192 h 164592"/>
              <a:gd name="connsiteX34" fmla="*/ 1804416 w 1840992"/>
              <a:gd name="connsiteY34" fmla="*/ 18288 h 164592"/>
              <a:gd name="connsiteX35" fmla="*/ 1840992 w 1840992"/>
              <a:gd name="connsiteY35" fmla="*/ 24384 h 164592"/>
              <a:gd name="connsiteX0" fmla="*/ 0 w 1804416"/>
              <a:gd name="connsiteY0" fmla="*/ 97536 h 164592"/>
              <a:gd name="connsiteX1" fmla="*/ 158496 w 1804416"/>
              <a:gd name="connsiteY1" fmla="*/ 103632 h 164592"/>
              <a:gd name="connsiteX2" fmla="*/ 207264 w 1804416"/>
              <a:gd name="connsiteY2" fmla="*/ 115824 h 164592"/>
              <a:gd name="connsiteX3" fmla="*/ 274320 w 1804416"/>
              <a:gd name="connsiteY3" fmla="*/ 128016 h 164592"/>
              <a:gd name="connsiteX4" fmla="*/ 377952 w 1804416"/>
              <a:gd name="connsiteY4" fmla="*/ 115824 h 164592"/>
              <a:gd name="connsiteX5" fmla="*/ 396240 w 1804416"/>
              <a:gd name="connsiteY5" fmla="*/ 109728 h 164592"/>
              <a:gd name="connsiteX6" fmla="*/ 420624 w 1804416"/>
              <a:gd name="connsiteY6" fmla="*/ 91440 h 164592"/>
              <a:gd name="connsiteX7" fmla="*/ 481584 w 1804416"/>
              <a:gd name="connsiteY7" fmla="*/ 60960 h 164592"/>
              <a:gd name="connsiteX8" fmla="*/ 542544 w 1804416"/>
              <a:gd name="connsiteY8" fmla="*/ 24384 h 164592"/>
              <a:gd name="connsiteX9" fmla="*/ 560832 w 1804416"/>
              <a:gd name="connsiteY9" fmla="*/ 18288 h 164592"/>
              <a:gd name="connsiteX10" fmla="*/ 585216 w 1804416"/>
              <a:gd name="connsiteY10" fmla="*/ 6096 h 164592"/>
              <a:gd name="connsiteX11" fmla="*/ 621792 w 1804416"/>
              <a:gd name="connsiteY11" fmla="*/ 0 h 164592"/>
              <a:gd name="connsiteX12" fmla="*/ 701040 w 1804416"/>
              <a:gd name="connsiteY12" fmla="*/ 12192 h 164592"/>
              <a:gd name="connsiteX13" fmla="*/ 737616 w 1804416"/>
              <a:gd name="connsiteY13" fmla="*/ 30480 h 164592"/>
              <a:gd name="connsiteX14" fmla="*/ 829056 w 1804416"/>
              <a:gd name="connsiteY14" fmla="*/ 91440 h 164592"/>
              <a:gd name="connsiteX15" fmla="*/ 896112 w 1804416"/>
              <a:gd name="connsiteY15" fmla="*/ 146304 h 164592"/>
              <a:gd name="connsiteX16" fmla="*/ 944880 w 1804416"/>
              <a:gd name="connsiteY16" fmla="*/ 164592 h 164592"/>
              <a:gd name="connsiteX17" fmla="*/ 981456 w 1804416"/>
              <a:gd name="connsiteY17" fmla="*/ 134112 h 164592"/>
              <a:gd name="connsiteX18" fmla="*/ 987552 w 1804416"/>
              <a:gd name="connsiteY18" fmla="*/ 115824 h 164592"/>
              <a:gd name="connsiteX19" fmla="*/ 1018032 w 1804416"/>
              <a:gd name="connsiteY19" fmla="*/ 97536 h 164592"/>
              <a:gd name="connsiteX20" fmla="*/ 1054608 w 1804416"/>
              <a:gd name="connsiteY20" fmla="*/ 79248 h 164592"/>
              <a:gd name="connsiteX21" fmla="*/ 1127760 w 1804416"/>
              <a:gd name="connsiteY21" fmla="*/ 97536 h 164592"/>
              <a:gd name="connsiteX22" fmla="*/ 1188720 w 1804416"/>
              <a:gd name="connsiteY22" fmla="*/ 121920 h 164592"/>
              <a:gd name="connsiteX23" fmla="*/ 1243584 w 1804416"/>
              <a:gd name="connsiteY23" fmla="*/ 128016 h 164592"/>
              <a:gd name="connsiteX24" fmla="*/ 1365504 w 1804416"/>
              <a:gd name="connsiteY24" fmla="*/ 121920 h 164592"/>
              <a:gd name="connsiteX25" fmla="*/ 1402080 w 1804416"/>
              <a:gd name="connsiteY25" fmla="*/ 109728 h 164592"/>
              <a:gd name="connsiteX26" fmla="*/ 1444752 w 1804416"/>
              <a:gd name="connsiteY26" fmla="*/ 85344 h 164592"/>
              <a:gd name="connsiteX27" fmla="*/ 1475232 w 1804416"/>
              <a:gd name="connsiteY27" fmla="*/ 54864 h 164592"/>
              <a:gd name="connsiteX28" fmla="*/ 1499616 w 1804416"/>
              <a:gd name="connsiteY28" fmla="*/ 36576 h 164592"/>
              <a:gd name="connsiteX29" fmla="*/ 1536192 w 1804416"/>
              <a:gd name="connsiteY29" fmla="*/ 24384 h 164592"/>
              <a:gd name="connsiteX30" fmla="*/ 1572768 w 1804416"/>
              <a:gd name="connsiteY30" fmla="*/ 12192 h 164592"/>
              <a:gd name="connsiteX31" fmla="*/ 1591056 w 1804416"/>
              <a:gd name="connsiteY31" fmla="*/ 6096 h 164592"/>
              <a:gd name="connsiteX32" fmla="*/ 1664208 w 1804416"/>
              <a:gd name="connsiteY32" fmla="*/ 0 h 164592"/>
              <a:gd name="connsiteX33" fmla="*/ 1780032 w 1804416"/>
              <a:gd name="connsiteY33" fmla="*/ 12192 h 164592"/>
              <a:gd name="connsiteX34" fmla="*/ 1804416 w 1804416"/>
              <a:gd name="connsiteY34" fmla="*/ 18288 h 164592"/>
              <a:gd name="connsiteX0" fmla="*/ 0 w 1780032"/>
              <a:gd name="connsiteY0" fmla="*/ 97536 h 164592"/>
              <a:gd name="connsiteX1" fmla="*/ 158496 w 1780032"/>
              <a:gd name="connsiteY1" fmla="*/ 103632 h 164592"/>
              <a:gd name="connsiteX2" fmla="*/ 207264 w 1780032"/>
              <a:gd name="connsiteY2" fmla="*/ 115824 h 164592"/>
              <a:gd name="connsiteX3" fmla="*/ 274320 w 1780032"/>
              <a:gd name="connsiteY3" fmla="*/ 128016 h 164592"/>
              <a:gd name="connsiteX4" fmla="*/ 377952 w 1780032"/>
              <a:gd name="connsiteY4" fmla="*/ 115824 h 164592"/>
              <a:gd name="connsiteX5" fmla="*/ 396240 w 1780032"/>
              <a:gd name="connsiteY5" fmla="*/ 109728 h 164592"/>
              <a:gd name="connsiteX6" fmla="*/ 420624 w 1780032"/>
              <a:gd name="connsiteY6" fmla="*/ 91440 h 164592"/>
              <a:gd name="connsiteX7" fmla="*/ 481584 w 1780032"/>
              <a:gd name="connsiteY7" fmla="*/ 60960 h 164592"/>
              <a:gd name="connsiteX8" fmla="*/ 542544 w 1780032"/>
              <a:gd name="connsiteY8" fmla="*/ 24384 h 164592"/>
              <a:gd name="connsiteX9" fmla="*/ 560832 w 1780032"/>
              <a:gd name="connsiteY9" fmla="*/ 18288 h 164592"/>
              <a:gd name="connsiteX10" fmla="*/ 585216 w 1780032"/>
              <a:gd name="connsiteY10" fmla="*/ 6096 h 164592"/>
              <a:gd name="connsiteX11" fmla="*/ 621792 w 1780032"/>
              <a:gd name="connsiteY11" fmla="*/ 0 h 164592"/>
              <a:gd name="connsiteX12" fmla="*/ 701040 w 1780032"/>
              <a:gd name="connsiteY12" fmla="*/ 12192 h 164592"/>
              <a:gd name="connsiteX13" fmla="*/ 737616 w 1780032"/>
              <a:gd name="connsiteY13" fmla="*/ 30480 h 164592"/>
              <a:gd name="connsiteX14" fmla="*/ 829056 w 1780032"/>
              <a:gd name="connsiteY14" fmla="*/ 91440 h 164592"/>
              <a:gd name="connsiteX15" fmla="*/ 896112 w 1780032"/>
              <a:gd name="connsiteY15" fmla="*/ 146304 h 164592"/>
              <a:gd name="connsiteX16" fmla="*/ 944880 w 1780032"/>
              <a:gd name="connsiteY16" fmla="*/ 164592 h 164592"/>
              <a:gd name="connsiteX17" fmla="*/ 981456 w 1780032"/>
              <a:gd name="connsiteY17" fmla="*/ 134112 h 164592"/>
              <a:gd name="connsiteX18" fmla="*/ 987552 w 1780032"/>
              <a:gd name="connsiteY18" fmla="*/ 115824 h 164592"/>
              <a:gd name="connsiteX19" fmla="*/ 1018032 w 1780032"/>
              <a:gd name="connsiteY19" fmla="*/ 97536 h 164592"/>
              <a:gd name="connsiteX20" fmla="*/ 1054608 w 1780032"/>
              <a:gd name="connsiteY20" fmla="*/ 79248 h 164592"/>
              <a:gd name="connsiteX21" fmla="*/ 1127760 w 1780032"/>
              <a:gd name="connsiteY21" fmla="*/ 97536 h 164592"/>
              <a:gd name="connsiteX22" fmla="*/ 1188720 w 1780032"/>
              <a:gd name="connsiteY22" fmla="*/ 121920 h 164592"/>
              <a:gd name="connsiteX23" fmla="*/ 1243584 w 1780032"/>
              <a:gd name="connsiteY23" fmla="*/ 128016 h 164592"/>
              <a:gd name="connsiteX24" fmla="*/ 1365504 w 1780032"/>
              <a:gd name="connsiteY24" fmla="*/ 121920 h 164592"/>
              <a:gd name="connsiteX25" fmla="*/ 1402080 w 1780032"/>
              <a:gd name="connsiteY25" fmla="*/ 109728 h 164592"/>
              <a:gd name="connsiteX26" fmla="*/ 1444752 w 1780032"/>
              <a:gd name="connsiteY26" fmla="*/ 85344 h 164592"/>
              <a:gd name="connsiteX27" fmla="*/ 1475232 w 1780032"/>
              <a:gd name="connsiteY27" fmla="*/ 54864 h 164592"/>
              <a:gd name="connsiteX28" fmla="*/ 1499616 w 1780032"/>
              <a:gd name="connsiteY28" fmla="*/ 36576 h 164592"/>
              <a:gd name="connsiteX29" fmla="*/ 1536192 w 1780032"/>
              <a:gd name="connsiteY29" fmla="*/ 24384 h 164592"/>
              <a:gd name="connsiteX30" fmla="*/ 1572768 w 1780032"/>
              <a:gd name="connsiteY30" fmla="*/ 12192 h 164592"/>
              <a:gd name="connsiteX31" fmla="*/ 1591056 w 1780032"/>
              <a:gd name="connsiteY31" fmla="*/ 6096 h 164592"/>
              <a:gd name="connsiteX32" fmla="*/ 1664208 w 1780032"/>
              <a:gd name="connsiteY32" fmla="*/ 0 h 164592"/>
              <a:gd name="connsiteX33" fmla="*/ 1780032 w 1780032"/>
              <a:gd name="connsiteY33" fmla="*/ 12192 h 164592"/>
              <a:gd name="connsiteX0" fmla="*/ 0 w 1664208"/>
              <a:gd name="connsiteY0" fmla="*/ 97536 h 164592"/>
              <a:gd name="connsiteX1" fmla="*/ 158496 w 1664208"/>
              <a:gd name="connsiteY1" fmla="*/ 103632 h 164592"/>
              <a:gd name="connsiteX2" fmla="*/ 207264 w 1664208"/>
              <a:gd name="connsiteY2" fmla="*/ 115824 h 164592"/>
              <a:gd name="connsiteX3" fmla="*/ 274320 w 1664208"/>
              <a:gd name="connsiteY3" fmla="*/ 128016 h 164592"/>
              <a:gd name="connsiteX4" fmla="*/ 377952 w 1664208"/>
              <a:gd name="connsiteY4" fmla="*/ 115824 h 164592"/>
              <a:gd name="connsiteX5" fmla="*/ 396240 w 1664208"/>
              <a:gd name="connsiteY5" fmla="*/ 109728 h 164592"/>
              <a:gd name="connsiteX6" fmla="*/ 420624 w 1664208"/>
              <a:gd name="connsiteY6" fmla="*/ 91440 h 164592"/>
              <a:gd name="connsiteX7" fmla="*/ 481584 w 1664208"/>
              <a:gd name="connsiteY7" fmla="*/ 60960 h 164592"/>
              <a:gd name="connsiteX8" fmla="*/ 542544 w 1664208"/>
              <a:gd name="connsiteY8" fmla="*/ 24384 h 164592"/>
              <a:gd name="connsiteX9" fmla="*/ 560832 w 1664208"/>
              <a:gd name="connsiteY9" fmla="*/ 18288 h 164592"/>
              <a:gd name="connsiteX10" fmla="*/ 585216 w 1664208"/>
              <a:gd name="connsiteY10" fmla="*/ 6096 h 164592"/>
              <a:gd name="connsiteX11" fmla="*/ 621792 w 1664208"/>
              <a:gd name="connsiteY11" fmla="*/ 0 h 164592"/>
              <a:gd name="connsiteX12" fmla="*/ 701040 w 1664208"/>
              <a:gd name="connsiteY12" fmla="*/ 12192 h 164592"/>
              <a:gd name="connsiteX13" fmla="*/ 737616 w 1664208"/>
              <a:gd name="connsiteY13" fmla="*/ 30480 h 164592"/>
              <a:gd name="connsiteX14" fmla="*/ 829056 w 1664208"/>
              <a:gd name="connsiteY14" fmla="*/ 91440 h 164592"/>
              <a:gd name="connsiteX15" fmla="*/ 896112 w 1664208"/>
              <a:gd name="connsiteY15" fmla="*/ 146304 h 164592"/>
              <a:gd name="connsiteX16" fmla="*/ 944880 w 1664208"/>
              <a:gd name="connsiteY16" fmla="*/ 164592 h 164592"/>
              <a:gd name="connsiteX17" fmla="*/ 981456 w 1664208"/>
              <a:gd name="connsiteY17" fmla="*/ 134112 h 164592"/>
              <a:gd name="connsiteX18" fmla="*/ 987552 w 1664208"/>
              <a:gd name="connsiteY18" fmla="*/ 115824 h 164592"/>
              <a:gd name="connsiteX19" fmla="*/ 1018032 w 1664208"/>
              <a:gd name="connsiteY19" fmla="*/ 97536 h 164592"/>
              <a:gd name="connsiteX20" fmla="*/ 1054608 w 1664208"/>
              <a:gd name="connsiteY20" fmla="*/ 79248 h 164592"/>
              <a:gd name="connsiteX21" fmla="*/ 1127760 w 1664208"/>
              <a:gd name="connsiteY21" fmla="*/ 97536 h 164592"/>
              <a:gd name="connsiteX22" fmla="*/ 1188720 w 1664208"/>
              <a:gd name="connsiteY22" fmla="*/ 121920 h 164592"/>
              <a:gd name="connsiteX23" fmla="*/ 1243584 w 1664208"/>
              <a:gd name="connsiteY23" fmla="*/ 128016 h 164592"/>
              <a:gd name="connsiteX24" fmla="*/ 1365504 w 1664208"/>
              <a:gd name="connsiteY24" fmla="*/ 121920 h 164592"/>
              <a:gd name="connsiteX25" fmla="*/ 1402080 w 1664208"/>
              <a:gd name="connsiteY25" fmla="*/ 109728 h 164592"/>
              <a:gd name="connsiteX26" fmla="*/ 1444752 w 1664208"/>
              <a:gd name="connsiteY26" fmla="*/ 85344 h 164592"/>
              <a:gd name="connsiteX27" fmla="*/ 1475232 w 1664208"/>
              <a:gd name="connsiteY27" fmla="*/ 54864 h 164592"/>
              <a:gd name="connsiteX28" fmla="*/ 1499616 w 1664208"/>
              <a:gd name="connsiteY28" fmla="*/ 36576 h 164592"/>
              <a:gd name="connsiteX29" fmla="*/ 1536192 w 1664208"/>
              <a:gd name="connsiteY29" fmla="*/ 24384 h 164592"/>
              <a:gd name="connsiteX30" fmla="*/ 1572768 w 1664208"/>
              <a:gd name="connsiteY30" fmla="*/ 12192 h 164592"/>
              <a:gd name="connsiteX31" fmla="*/ 1591056 w 1664208"/>
              <a:gd name="connsiteY31" fmla="*/ 6096 h 164592"/>
              <a:gd name="connsiteX32" fmla="*/ 1664208 w 1664208"/>
              <a:gd name="connsiteY32" fmla="*/ 0 h 164592"/>
              <a:gd name="connsiteX0" fmla="*/ 0 w 1687068"/>
              <a:gd name="connsiteY0" fmla="*/ 99441 h 166497"/>
              <a:gd name="connsiteX1" fmla="*/ 158496 w 1687068"/>
              <a:gd name="connsiteY1" fmla="*/ 105537 h 166497"/>
              <a:gd name="connsiteX2" fmla="*/ 207264 w 1687068"/>
              <a:gd name="connsiteY2" fmla="*/ 117729 h 166497"/>
              <a:gd name="connsiteX3" fmla="*/ 274320 w 1687068"/>
              <a:gd name="connsiteY3" fmla="*/ 129921 h 166497"/>
              <a:gd name="connsiteX4" fmla="*/ 377952 w 1687068"/>
              <a:gd name="connsiteY4" fmla="*/ 117729 h 166497"/>
              <a:gd name="connsiteX5" fmla="*/ 396240 w 1687068"/>
              <a:gd name="connsiteY5" fmla="*/ 111633 h 166497"/>
              <a:gd name="connsiteX6" fmla="*/ 420624 w 1687068"/>
              <a:gd name="connsiteY6" fmla="*/ 93345 h 166497"/>
              <a:gd name="connsiteX7" fmla="*/ 481584 w 1687068"/>
              <a:gd name="connsiteY7" fmla="*/ 62865 h 166497"/>
              <a:gd name="connsiteX8" fmla="*/ 542544 w 1687068"/>
              <a:gd name="connsiteY8" fmla="*/ 26289 h 166497"/>
              <a:gd name="connsiteX9" fmla="*/ 560832 w 1687068"/>
              <a:gd name="connsiteY9" fmla="*/ 20193 h 166497"/>
              <a:gd name="connsiteX10" fmla="*/ 585216 w 1687068"/>
              <a:gd name="connsiteY10" fmla="*/ 8001 h 166497"/>
              <a:gd name="connsiteX11" fmla="*/ 621792 w 1687068"/>
              <a:gd name="connsiteY11" fmla="*/ 1905 h 166497"/>
              <a:gd name="connsiteX12" fmla="*/ 701040 w 1687068"/>
              <a:gd name="connsiteY12" fmla="*/ 14097 h 166497"/>
              <a:gd name="connsiteX13" fmla="*/ 737616 w 1687068"/>
              <a:gd name="connsiteY13" fmla="*/ 32385 h 166497"/>
              <a:gd name="connsiteX14" fmla="*/ 829056 w 1687068"/>
              <a:gd name="connsiteY14" fmla="*/ 93345 h 166497"/>
              <a:gd name="connsiteX15" fmla="*/ 896112 w 1687068"/>
              <a:gd name="connsiteY15" fmla="*/ 148209 h 166497"/>
              <a:gd name="connsiteX16" fmla="*/ 944880 w 1687068"/>
              <a:gd name="connsiteY16" fmla="*/ 166497 h 166497"/>
              <a:gd name="connsiteX17" fmla="*/ 981456 w 1687068"/>
              <a:gd name="connsiteY17" fmla="*/ 136017 h 166497"/>
              <a:gd name="connsiteX18" fmla="*/ 987552 w 1687068"/>
              <a:gd name="connsiteY18" fmla="*/ 117729 h 166497"/>
              <a:gd name="connsiteX19" fmla="*/ 1018032 w 1687068"/>
              <a:gd name="connsiteY19" fmla="*/ 99441 h 166497"/>
              <a:gd name="connsiteX20" fmla="*/ 1054608 w 1687068"/>
              <a:gd name="connsiteY20" fmla="*/ 81153 h 166497"/>
              <a:gd name="connsiteX21" fmla="*/ 1127760 w 1687068"/>
              <a:gd name="connsiteY21" fmla="*/ 99441 h 166497"/>
              <a:gd name="connsiteX22" fmla="*/ 1188720 w 1687068"/>
              <a:gd name="connsiteY22" fmla="*/ 123825 h 166497"/>
              <a:gd name="connsiteX23" fmla="*/ 1243584 w 1687068"/>
              <a:gd name="connsiteY23" fmla="*/ 129921 h 166497"/>
              <a:gd name="connsiteX24" fmla="*/ 1365504 w 1687068"/>
              <a:gd name="connsiteY24" fmla="*/ 123825 h 166497"/>
              <a:gd name="connsiteX25" fmla="*/ 1402080 w 1687068"/>
              <a:gd name="connsiteY25" fmla="*/ 111633 h 166497"/>
              <a:gd name="connsiteX26" fmla="*/ 1444752 w 1687068"/>
              <a:gd name="connsiteY26" fmla="*/ 87249 h 166497"/>
              <a:gd name="connsiteX27" fmla="*/ 1475232 w 1687068"/>
              <a:gd name="connsiteY27" fmla="*/ 56769 h 166497"/>
              <a:gd name="connsiteX28" fmla="*/ 1499616 w 1687068"/>
              <a:gd name="connsiteY28" fmla="*/ 38481 h 166497"/>
              <a:gd name="connsiteX29" fmla="*/ 1536192 w 1687068"/>
              <a:gd name="connsiteY29" fmla="*/ 26289 h 166497"/>
              <a:gd name="connsiteX30" fmla="*/ 1572768 w 1687068"/>
              <a:gd name="connsiteY30" fmla="*/ 14097 h 166497"/>
              <a:gd name="connsiteX31" fmla="*/ 1591056 w 1687068"/>
              <a:gd name="connsiteY31" fmla="*/ 8001 h 166497"/>
              <a:gd name="connsiteX32" fmla="*/ 1687068 w 1687068"/>
              <a:gd name="connsiteY32" fmla="*/ 0 h 166497"/>
              <a:gd name="connsiteX0" fmla="*/ 0 w 1687068"/>
              <a:gd name="connsiteY0" fmla="*/ 99441 h 166497"/>
              <a:gd name="connsiteX1" fmla="*/ 135636 w 1687068"/>
              <a:gd name="connsiteY1" fmla="*/ 105537 h 166497"/>
              <a:gd name="connsiteX2" fmla="*/ 207264 w 1687068"/>
              <a:gd name="connsiteY2" fmla="*/ 117729 h 166497"/>
              <a:gd name="connsiteX3" fmla="*/ 274320 w 1687068"/>
              <a:gd name="connsiteY3" fmla="*/ 129921 h 166497"/>
              <a:gd name="connsiteX4" fmla="*/ 377952 w 1687068"/>
              <a:gd name="connsiteY4" fmla="*/ 117729 h 166497"/>
              <a:gd name="connsiteX5" fmla="*/ 396240 w 1687068"/>
              <a:gd name="connsiteY5" fmla="*/ 111633 h 166497"/>
              <a:gd name="connsiteX6" fmla="*/ 420624 w 1687068"/>
              <a:gd name="connsiteY6" fmla="*/ 93345 h 166497"/>
              <a:gd name="connsiteX7" fmla="*/ 481584 w 1687068"/>
              <a:gd name="connsiteY7" fmla="*/ 62865 h 166497"/>
              <a:gd name="connsiteX8" fmla="*/ 542544 w 1687068"/>
              <a:gd name="connsiteY8" fmla="*/ 26289 h 166497"/>
              <a:gd name="connsiteX9" fmla="*/ 560832 w 1687068"/>
              <a:gd name="connsiteY9" fmla="*/ 20193 h 166497"/>
              <a:gd name="connsiteX10" fmla="*/ 585216 w 1687068"/>
              <a:gd name="connsiteY10" fmla="*/ 8001 h 166497"/>
              <a:gd name="connsiteX11" fmla="*/ 621792 w 1687068"/>
              <a:gd name="connsiteY11" fmla="*/ 1905 h 166497"/>
              <a:gd name="connsiteX12" fmla="*/ 701040 w 1687068"/>
              <a:gd name="connsiteY12" fmla="*/ 14097 h 166497"/>
              <a:gd name="connsiteX13" fmla="*/ 737616 w 1687068"/>
              <a:gd name="connsiteY13" fmla="*/ 32385 h 166497"/>
              <a:gd name="connsiteX14" fmla="*/ 829056 w 1687068"/>
              <a:gd name="connsiteY14" fmla="*/ 93345 h 166497"/>
              <a:gd name="connsiteX15" fmla="*/ 896112 w 1687068"/>
              <a:gd name="connsiteY15" fmla="*/ 148209 h 166497"/>
              <a:gd name="connsiteX16" fmla="*/ 944880 w 1687068"/>
              <a:gd name="connsiteY16" fmla="*/ 166497 h 166497"/>
              <a:gd name="connsiteX17" fmla="*/ 981456 w 1687068"/>
              <a:gd name="connsiteY17" fmla="*/ 136017 h 166497"/>
              <a:gd name="connsiteX18" fmla="*/ 987552 w 1687068"/>
              <a:gd name="connsiteY18" fmla="*/ 117729 h 166497"/>
              <a:gd name="connsiteX19" fmla="*/ 1018032 w 1687068"/>
              <a:gd name="connsiteY19" fmla="*/ 99441 h 166497"/>
              <a:gd name="connsiteX20" fmla="*/ 1054608 w 1687068"/>
              <a:gd name="connsiteY20" fmla="*/ 81153 h 166497"/>
              <a:gd name="connsiteX21" fmla="*/ 1127760 w 1687068"/>
              <a:gd name="connsiteY21" fmla="*/ 99441 h 166497"/>
              <a:gd name="connsiteX22" fmla="*/ 1188720 w 1687068"/>
              <a:gd name="connsiteY22" fmla="*/ 123825 h 166497"/>
              <a:gd name="connsiteX23" fmla="*/ 1243584 w 1687068"/>
              <a:gd name="connsiteY23" fmla="*/ 129921 h 166497"/>
              <a:gd name="connsiteX24" fmla="*/ 1365504 w 1687068"/>
              <a:gd name="connsiteY24" fmla="*/ 123825 h 166497"/>
              <a:gd name="connsiteX25" fmla="*/ 1402080 w 1687068"/>
              <a:gd name="connsiteY25" fmla="*/ 111633 h 166497"/>
              <a:gd name="connsiteX26" fmla="*/ 1444752 w 1687068"/>
              <a:gd name="connsiteY26" fmla="*/ 87249 h 166497"/>
              <a:gd name="connsiteX27" fmla="*/ 1475232 w 1687068"/>
              <a:gd name="connsiteY27" fmla="*/ 56769 h 166497"/>
              <a:gd name="connsiteX28" fmla="*/ 1499616 w 1687068"/>
              <a:gd name="connsiteY28" fmla="*/ 38481 h 166497"/>
              <a:gd name="connsiteX29" fmla="*/ 1536192 w 1687068"/>
              <a:gd name="connsiteY29" fmla="*/ 26289 h 166497"/>
              <a:gd name="connsiteX30" fmla="*/ 1572768 w 1687068"/>
              <a:gd name="connsiteY30" fmla="*/ 14097 h 166497"/>
              <a:gd name="connsiteX31" fmla="*/ 1591056 w 1687068"/>
              <a:gd name="connsiteY31" fmla="*/ 8001 h 166497"/>
              <a:gd name="connsiteX32" fmla="*/ 1687068 w 1687068"/>
              <a:gd name="connsiteY32" fmla="*/ 0 h 166497"/>
              <a:gd name="connsiteX0" fmla="*/ 0 w 1551432"/>
              <a:gd name="connsiteY0" fmla="*/ 105537 h 166497"/>
              <a:gd name="connsiteX1" fmla="*/ 71628 w 1551432"/>
              <a:gd name="connsiteY1" fmla="*/ 117729 h 166497"/>
              <a:gd name="connsiteX2" fmla="*/ 138684 w 1551432"/>
              <a:gd name="connsiteY2" fmla="*/ 129921 h 166497"/>
              <a:gd name="connsiteX3" fmla="*/ 242316 w 1551432"/>
              <a:gd name="connsiteY3" fmla="*/ 117729 h 166497"/>
              <a:gd name="connsiteX4" fmla="*/ 260604 w 1551432"/>
              <a:gd name="connsiteY4" fmla="*/ 111633 h 166497"/>
              <a:gd name="connsiteX5" fmla="*/ 284988 w 1551432"/>
              <a:gd name="connsiteY5" fmla="*/ 93345 h 166497"/>
              <a:gd name="connsiteX6" fmla="*/ 345948 w 1551432"/>
              <a:gd name="connsiteY6" fmla="*/ 62865 h 166497"/>
              <a:gd name="connsiteX7" fmla="*/ 406908 w 1551432"/>
              <a:gd name="connsiteY7" fmla="*/ 26289 h 166497"/>
              <a:gd name="connsiteX8" fmla="*/ 425196 w 1551432"/>
              <a:gd name="connsiteY8" fmla="*/ 20193 h 166497"/>
              <a:gd name="connsiteX9" fmla="*/ 449580 w 1551432"/>
              <a:gd name="connsiteY9" fmla="*/ 8001 h 166497"/>
              <a:gd name="connsiteX10" fmla="*/ 486156 w 1551432"/>
              <a:gd name="connsiteY10" fmla="*/ 1905 h 166497"/>
              <a:gd name="connsiteX11" fmla="*/ 565404 w 1551432"/>
              <a:gd name="connsiteY11" fmla="*/ 14097 h 166497"/>
              <a:gd name="connsiteX12" fmla="*/ 601980 w 1551432"/>
              <a:gd name="connsiteY12" fmla="*/ 32385 h 166497"/>
              <a:gd name="connsiteX13" fmla="*/ 693420 w 1551432"/>
              <a:gd name="connsiteY13" fmla="*/ 93345 h 166497"/>
              <a:gd name="connsiteX14" fmla="*/ 760476 w 1551432"/>
              <a:gd name="connsiteY14" fmla="*/ 148209 h 166497"/>
              <a:gd name="connsiteX15" fmla="*/ 809244 w 1551432"/>
              <a:gd name="connsiteY15" fmla="*/ 166497 h 166497"/>
              <a:gd name="connsiteX16" fmla="*/ 845820 w 1551432"/>
              <a:gd name="connsiteY16" fmla="*/ 136017 h 166497"/>
              <a:gd name="connsiteX17" fmla="*/ 851916 w 1551432"/>
              <a:gd name="connsiteY17" fmla="*/ 117729 h 166497"/>
              <a:gd name="connsiteX18" fmla="*/ 882396 w 1551432"/>
              <a:gd name="connsiteY18" fmla="*/ 99441 h 166497"/>
              <a:gd name="connsiteX19" fmla="*/ 918972 w 1551432"/>
              <a:gd name="connsiteY19" fmla="*/ 81153 h 166497"/>
              <a:gd name="connsiteX20" fmla="*/ 992124 w 1551432"/>
              <a:gd name="connsiteY20" fmla="*/ 99441 h 166497"/>
              <a:gd name="connsiteX21" fmla="*/ 1053084 w 1551432"/>
              <a:gd name="connsiteY21" fmla="*/ 123825 h 166497"/>
              <a:gd name="connsiteX22" fmla="*/ 1107948 w 1551432"/>
              <a:gd name="connsiteY22" fmla="*/ 129921 h 166497"/>
              <a:gd name="connsiteX23" fmla="*/ 1229868 w 1551432"/>
              <a:gd name="connsiteY23" fmla="*/ 123825 h 166497"/>
              <a:gd name="connsiteX24" fmla="*/ 1266444 w 1551432"/>
              <a:gd name="connsiteY24" fmla="*/ 111633 h 166497"/>
              <a:gd name="connsiteX25" fmla="*/ 1309116 w 1551432"/>
              <a:gd name="connsiteY25" fmla="*/ 87249 h 166497"/>
              <a:gd name="connsiteX26" fmla="*/ 1339596 w 1551432"/>
              <a:gd name="connsiteY26" fmla="*/ 56769 h 166497"/>
              <a:gd name="connsiteX27" fmla="*/ 1363980 w 1551432"/>
              <a:gd name="connsiteY27" fmla="*/ 38481 h 166497"/>
              <a:gd name="connsiteX28" fmla="*/ 1400556 w 1551432"/>
              <a:gd name="connsiteY28" fmla="*/ 26289 h 166497"/>
              <a:gd name="connsiteX29" fmla="*/ 1437132 w 1551432"/>
              <a:gd name="connsiteY29" fmla="*/ 14097 h 166497"/>
              <a:gd name="connsiteX30" fmla="*/ 1455420 w 1551432"/>
              <a:gd name="connsiteY30" fmla="*/ 8001 h 166497"/>
              <a:gd name="connsiteX31" fmla="*/ 1551432 w 1551432"/>
              <a:gd name="connsiteY31" fmla="*/ 0 h 16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1432" h="166497">
                <a:moveTo>
                  <a:pt x="0" y="105537"/>
                </a:moveTo>
                <a:cubicBezTo>
                  <a:pt x="16691" y="107010"/>
                  <a:pt x="48514" y="113665"/>
                  <a:pt x="71628" y="117729"/>
                </a:cubicBezTo>
                <a:cubicBezTo>
                  <a:pt x="94742" y="121793"/>
                  <a:pt x="91888" y="122122"/>
                  <a:pt x="138684" y="129921"/>
                </a:cubicBezTo>
                <a:cubicBezTo>
                  <a:pt x="173228" y="125857"/>
                  <a:pt x="207919" y="122889"/>
                  <a:pt x="242316" y="117729"/>
                </a:cubicBezTo>
                <a:cubicBezTo>
                  <a:pt x="248671" y="116776"/>
                  <a:pt x="255025" y="114821"/>
                  <a:pt x="260604" y="111633"/>
                </a:cubicBezTo>
                <a:cubicBezTo>
                  <a:pt x="269425" y="106592"/>
                  <a:pt x="276167" y="98386"/>
                  <a:pt x="284988" y="93345"/>
                </a:cubicBezTo>
                <a:cubicBezTo>
                  <a:pt x="304713" y="82073"/>
                  <a:pt x="327045" y="75467"/>
                  <a:pt x="345948" y="62865"/>
                </a:cubicBezTo>
                <a:cubicBezTo>
                  <a:pt x="371950" y="45530"/>
                  <a:pt x="380665" y="37536"/>
                  <a:pt x="406908" y="26289"/>
                </a:cubicBezTo>
                <a:cubicBezTo>
                  <a:pt x="412814" y="23758"/>
                  <a:pt x="419290" y="22724"/>
                  <a:pt x="425196" y="20193"/>
                </a:cubicBezTo>
                <a:cubicBezTo>
                  <a:pt x="433549" y="16613"/>
                  <a:pt x="440876" y="10612"/>
                  <a:pt x="449580" y="8001"/>
                </a:cubicBezTo>
                <a:cubicBezTo>
                  <a:pt x="461419" y="4449"/>
                  <a:pt x="473964" y="3937"/>
                  <a:pt x="486156" y="1905"/>
                </a:cubicBezTo>
                <a:cubicBezTo>
                  <a:pt x="512572" y="5969"/>
                  <a:pt x="539557" y="7295"/>
                  <a:pt x="565404" y="14097"/>
                </a:cubicBezTo>
                <a:cubicBezTo>
                  <a:pt x="578586" y="17566"/>
                  <a:pt x="590145" y="25622"/>
                  <a:pt x="601980" y="32385"/>
                </a:cubicBezTo>
                <a:cubicBezTo>
                  <a:pt x="629399" y="48053"/>
                  <a:pt x="668132" y="73677"/>
                  <a:pt x="693420" y="93345"/>
                </a:cubicBezTo>
                <a:cubicBezTo>
                  <a:pt x="716217" y="111076"/>
                  <a:pt x="733661" y="137483"/>
                  <a:pt x="760476" y="148209"/>
                </a:cubicBezTo>
                <a:cubicBezTo>
                  <a:pt x="796922" y="162787"/>
                  <a:pt x="780575" y="156941"/>
                  <a:pt x="809244" y="166497"/>
                </a:cubicBezTo>
                <a:cubicBezTo>
                  <a:pt x="833056" y="154591"/>
                  <a:pt x="834331" y="158994"/>
                  <a:pt x="845820" y="136017"/>
                </a:cubicBezTo>
                <a:cubicBezTo>
                  <a:pt x="848694" y="130270"/>
                  <a:pt x="847372" y="122273"/>
                  <a:pt x="851916" y="117729"/>
                </a:cubicBezTo>
                <a:cubicBezTo>
                  <a:pt x="860294" y="109351"/>
                  <a:pt x="872348" y="105721"/>
                  <a:pt x="882396" y="99441"/>
                </a:cubicBezTo>
                <a:cubicBezTo>
                  <a:pt x="909407" y="82559"/>
                  <a:pt x="890772" y="90553"/>
                  <a:pt x="918972" y="81153"/>
                </a:cubicBezTo>
                <a:cubicBezTo>
                  <a:pt x="931585" y="83956"/>
                  <a:pt x="972707" y="91119"/>
                  <a:pt x="992124" y="99441"/>
                </a:cubicBezTo>
                <a:cubicBezTo>
                  <a:pt x="1020572" y="111633"/>
                  <a:pt x="1018396" y="116887"/>
                  <a:pt x="1053084" y="123825"/>
                </a:cubicBezTo>
                <a:cubicBezTo>
                  <a:pt x="1071127" y="127434"/>
                  <a:pt x="1089660" y="127889"/>
                  <a:pt x="1107948" y="129921"/>
                </a:cubicBezTo>
                <a:cubicBezTo>
                  <a:pt x="1148588" y="127889"/>
                  <a:pt x="1189445" y="128489"/>
                  <a:pt x="1229868" y="123825"/>
                </a:cubicBezTo>
                <a:cubicBezTo>
                  <a:pt x="1242635" y="122352"/>
                  <a:pt x="1254512" y="116406"/>
                  <a:pt x="1266444" y="111633"/>
                </a:cubicBezTo>
                <a:cubicBezTo>
                  <a:pt x="1285780" y="103899"/>
                  <a:pt x="1292620" y="98246"/>
                  <a:pt x="1309116" y="87249"/>
                </a:cubicBezTo>
                <a:cubicBezTo>
                  <a:pt x="1326850" y="60648"/>
                  <a:pt x="1313734" y="75242"/>
                  <a:pt x="1339596" y="56769"/>
                </a:cubicBezTo>
                <a:cubicBezTo>
                  <a:pt x="1347864" y="50864"/>
                  <a:pt x="1354893" y="43025"/>
                  <a:pt x="1363980" y="38481"/>
                </a:cubicBezTo>
                <a:cubicBezTo>
                  <a:pt x="1375475" y="32734"/>
                  <a:pt x="1388364" y="30353"/>
                  <a:pt x="1400556" y="26289"/>
                </a:cubicBezTo>
                <a:lnTo>
                  <a:pt x="1437132" y="14097"/>
                </a:lnTo>
                <a:cubicBezTo>
                  <a:pt x="1443228" y="12065"/>
                  <a:pt x="1449016" y="8535"/>
                  <a:pt x="1455420" y="8001"/>
                </a:cubicBezTo>
                <a:lnTo>
                  <a:pt x="1551432" y="0"/>
                </a:ln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0B8EAA4-7047-448D-8C2C-2EBCE1FABCBC}"/>
              </a:ext>
            </a:extLst>
          </p:cNvPr>
          <p:cNvSpPr/>
          <p:nvPr/>
        </p:nvSpPr>
        <p:spPr>
          <a:xfrm>
            <a:off x="9710001" y="3507849"/>
            <a:ext cx="1552956" cy="240280"/>
          </a:xfrm>
          <a:custGeom>
            <a:avLst/>
            <a:gdLst>
              <a:gd name="connsiteX0" fmla="*/ 0 w 1895856"/>
              <a:gd name="connsiteY0" fmla="*/ 75183 h 240280"/>
              <a:gd name="connsiteX1" fmla="*/ 262128 w 1895856"/>
              <a:gd name="connsiteY1" fmla="*/ 32511 h 240280"/>
              <a:gd name="connsiteX2" fmla="*/ 286512 w 1895856"/>
              <a:gd name="connsiteY2" fmla="*/ 26415 h 240280"/>
              <a:gd name="connsiteX3" fmla="*/ 304800 w 1895856"/>
              <a:gd name="connsiteY3" fmla="*/ 20319 h 240280"/>
              <a:gd name="connsiteX4" fmla="*/ 310896 w 1895856"/>
              <a:gd name="connsiteY4" fmla="*/ 2031 h 240280"/>
              <a:gd name="connsiteX5" fmla="*/ 335280 w 1895856"/>
              <a:gd name="connsiteY5" fmla="*/ 26415 h 240280"/>
              <a:gd name="connsiteX6" fmla="*/ 371856 w 1895856"/>
              <a:gd name="connsiteY6" fmla="*/ 93471 h 240280"/>
              <a:gd name="connsiteX7" fmla="*/ 426720 w 1895856"/>
              <a:gd name="connsiteY7" fmla="*/ 136143 h 240280"/>
              <a:gd name="connsiteX8" fmla="*/ 451104 w 1895856"/>
              <a:gd name="connsiteY8" fmla="*/ 148335 h 240280"/>
              <a:gd name="connsiteX9" fmla="*/ 518160 w 1895856"/>
              <a:gd name="connsiteY9" fmla="*/ 160527 h 240280"/>
              <a:gd name="connsiteX10" fmla="*/ 536448 w 1895856"/>
              <a:gd name="connsiteY10" fmla="*/ 166623 h 240280"/>
              <a:gd name="connsiteX11" fmla="*/ 627888 w 1895856"/>
              <a:gd name="connsiteY11" fmla="*/ 154431 h 240280"/>
              <a:gd name="connsiteX12" fmla="*/ 646176 w 1895856"/>
              <a:gd name="connsiteY12" fmla="*/ 136143 h 240280"/>
              <a:gd name="connsiteX13" fmla="*/ 664464 w 1895856"/>
              <a:gd name="connsiteY13" fmla="*/ 130047 h 240280"/>
              <a:gd name="connsiteX14" fmla="*/ 688848 w 1895856"/>
              <a:gd name="connsiteY14" fmla="*/ 111759 h 240280"/>
              <a:gd name="connsiteX15" fmla="*/ 707136 w 1895856"/>
              <a:gd name="connsiteY15" fmla="*/ 93471 h 240280"/>
              <a:gd name="connsiteX16" fmla="*/ 755904 w 1895856"/>
              <a:gd name="connsiteY16" fmla="*/ 87375 h 240280"/>
              <a:gd name="connsiteX17" fmla="*/ 829056 w 1895856"/>
              <a:gd name="connsiteY17" fmla="*/ 111759 h 240280"/>
              <a:gd name="connsiteX18" fmla="*/ 865632 w 1895856"/>
              <a:gd name="connsiteY18" fmla="*/ 148335 h 240280"/>
              <a:gd name="connsiteX19" fmla="*/ 883920 w 1895856"/>
              <a:gd name="connsiteY19" fmla="*/ 154431 h 240280"/>
              <a:gd name="connsiteX20" fmla="*/ 926592 w 1895856"/>
              <a:gd name="connsiteY20" fmla="*/ 178815 h 240280"/>
              <a:gd name="connsiteX21" fmla="*/ 969264 w 1895856"/>
              <a:gd name="connsiteY21" fmla="*/ 191007 h 240280"/>
              <a:gd name="connsiteX22" fmla="*/ 1005840 w 1895856"/>
              <a:gd name="connsiteY22" fmla="*/ 203199 h 240280"/>
              <a:gd name="connsiteX23" fmla="*/ 1036320 w 1895856"/>
              <a:gd name="connsiteY23" fmla="*/ 209295 h 240280"/>
              <a:gd name="connsiteX24" fmla="*/ 1103376 w 1895856"/>
              <a:gd name="connsiteY24" fmla="*/ 221487 h 240280"/>
              <a:gd name="connsiteX25" fmla="*/ 1127760 w 1895856"/>
              <a:gd name="connsiteY25" fmla="*/ 233679 h 240280"/>
              <a:gd name="connsiteX26" fmla="*/ 1267968 w 1895856"/>
              <a:gd name="connsiteY26" fmla="*/ 233679 h 240280"/>
              <a:gd name="connsiteX27" fmla="*/ 1304544 w 1895856"/>
              <a:gd name="connsiteY27" fmla="*/ 191007 h 240280"/>
              <a:gd name="connsiteX28" fmla="*/ 1310640 w 1895856"/>
              <a:gd name="connsiteY28" fmla="*/ 172719 h 240280"/>
              <a:gd name="connsiteX29" fmla="*/ 1328928 w 1895856"/>
              <a:gd name="connsiteY29" fmla="*/ 154431 h 240280"/>
              <a:gd name="connsiteX30" fmla="*/ 1341120 w 1895856"/>
              <a:gd name="connsiteY30" fmla="*/ 136143 h 240280"/>
              <a:gd name="connsiteX31" fmla="*/ 1377696 w 1895856"/>
              <a:gd name="connsiteY31" fmla="*/ 111759 h 240280"/>
              <a:gd name="connsiteX32" fmla="*/ 1420368 w 1895856"/>
              <a:gd name="connsiteY32" fmla="*/ 81279 h 240280"/>
              <a:gd name="connsiteX33" fmla="*/ 1524000 w 1895856"/>
              <a:gd name="connsiteY33" fmla="*/ 87375 h 240280"/>
              <a:gd name="connsiteX34" fmla="*/ 1566672 w 1895856"/>
              <a:gd name="connsiteY34" fmla="*/ 99567 h 240280"/>
              <a:gd name="connsiteX35" fmla="*/ 1591056 w 1895856"/>
              <a:gd name="connsiteY35" fmla="*/ 111759 h 240280"/>
              <a:gd name="connsiteX36" fmla="*/ 1609344 w 1895856"/>
              <a:gd name="connsiteY36" fmla="*/ 117855 h 240280"/>
              <a:gd name="connsiteX37" fmla="*/ 1822704 w 1895856"/>
              <a:gd name="connsiteY37" fmla="*/ 111759 h 240280"/>
              <a:gd name="connsiteX38" fmla="*/ 1859280 w 1895856"/>
              <a:gd name="connsiteY38" fmla="*/ 93471 h 240280"/>
              <a:gd name="connsiteX39" fmla="*/ 1877568 w 1895856"/>
              <a:gd name="connsiteY39" fmla="*/ 87375 h 240280"/>
              <a:gd name="connsiteX40" fmla="*/ 1895856 w 1895856"/>
              <a:gd name="connsiteY40" fmla="*/ 75183 h 240280"/>
              <a:gd name="connsiteX0" fmla="*/ 0 w 1857756"/>
              <a:gd name="connsiteY0" fmla="*/ 67563 h 240280"/>
              <a:gd name="connsiteX1" fmla="*/ 224028 w 1857756"/>
              <a:gd name="connsiteY1" fmla="*/ 32511 h 240280"/>
              <a:gd name="connsiteX2" fmla="*/ 248412 w 1857756"/>
              <a:gd name="connsiteY2" fmla="*/ 26415 h 240280"/>
              <a:gd name="connsiteX3" fmla="*/ 266700 w 1857756"/>
              <a:gd name="connsiteY3" fmla="*/ 20319 h 240280"/>
              <a:gd name="connsiteX4" fmla="*/ 272796 w 1857756"/>
              <a:gd name="connsiteY4" fmla="*/ 2031 h 240280"/>
              <a:gd name="connsiteX5" fmla="*/ 297180 w 1857756"/>
              <a:gd name="connsiteY5" fmla="*/ 26415 h 240280"/>
              <a:gd name="connsiteX6" fmla="*/ 333756 w 1857756"/>
              <a:gd name="connsiteY6" fmla="*/ 93471 h 240280"/>
              <a:gd name="connsiteX7" fmla="*/ 388620 w 1857756"/>
              <a:gd name="connsiteY7" fmla="*/ 136143 h 240280"/>
              <a:gd name="connsiteX8" fmla="*/ 413004 w 1857756"/>
              <a:gd name="connsiteY8" fmla="*/ 148335 h 240280"/>
              <a:gd name="connsiteX9" fmla="*/ 480060 w 1857756"/>
              <a:gd name="connsiteY9" fmla="*/ 160527 h 240280"/>
              <a:gd name="connsiteX10" fmla="*/ 498348 w 1857756"/>
              <a:gd name="connsiteY10" fmla="*/ 166623 h 240280"/>
              <a:gd name="connsiteX11" fmla="*/ 589788 w 1857756"/>
              <a:gd name="connsiteY11" fmla="*/ 154431 h 240280"/>
              <a:gd name="connsiteX12" fmla="*/ 608076 w 1857756"/>
              <a:gd name="connsiteY12" fmla="*/ 136143 h 240280"/>
              <a:gd name="connsiteX13" fmla="*/ 626364 w 1857756"/>
              <a:gd name="connsiteY13" fmla="*/ 130047 h 240280"/>
              <a:gd name="connsiteX14" fmla="*/ 650748 w 1857756"/>
              <a:gd name="connsiteY14" fmla="*/ 111759 h 240280"/>
              <a:gd name="connsiteX15" fmla="*/ 669036 w 1857756"/>
              <a:gd name="connsiteY15" fmla="*/ 93471 h 240280"/>
              <a:gd name="connsiteX16" fmla="*/ 717804 w 1857756"/>
              <a:gd name="connsiteY16" fmla="*/ 87375 h 240280"/>
              <a:gd name="connsiteX17" fmla="*/ 790956 w 1857756"/>
              <a:gd name="connsiteY17" fmla="*/ 111759 h 240280"/>
              <a:gd name="connsiteX18" fmla="*/ 827532 w 1857756"/>
              <a:gd name="connsiteY18" fmla="*/ 148335 h 240280"/>
              <a:gd name="connsiteX19" fmla="*/ 845820 w 1857756"/>
              <a:gd name="connsiteY19" fmla="*/ 154431 h 240280"/>
              <a:gd name="connsiteX20" fmla="*/ 888492 w 1857756"/>
              <a:gd name="connsiteY20" fmla="*/ 178815 h 240280"/>
              <a:gd name="connsiteX21" fmla="*/ 931164 w 1857756"/>
              <a:gd name="connsiteY21" fmla="*/ 191007 h 240280"/>
              <a:gd name="connsiteX22" fmla="*/ 967740 w 1857756"/>
              <a:gd name="connsiteY22" fmla="*/ 203199 h 240280"/>
              <a:gd name="connsiteX23" fmla="*/ 998220 w 1857756"/>
              <a:gd name="connsiteY23" fmla="*/ 209295 h 240280"/>
              <a:gd name="connsiteX24" fmla="*/ 1065276 w 1857756"/>
              <a:gd name="connsiteY24" fmla="*/ 221487 h 240280"/>
              <a:gd name="connsiteX25" fmla="*/ 1089660 w 1857756"/>
              <a:gd name="connsiteY25" fmla="*/ 233679 h 240280"/>
              <a:gd name="connsiteX26" fmla="*/ 1229868 w 1857756"/>
              <a:gd name="connsiteY26" fmla="*/ 233679 h 240280"/>
              <a:gd name="connsiteX27" fmla="*/ 1266444 w 1857756"/>
              <a:gd name="connsiteY27" fmla="*/ 191007 h 240280"/>
              <a:gd name="connsiteX28" fmla="*/ 1272540 w 1857756"/>
              <a:gd name="connsiteY28" fmla="*/ 172719 h 240280"/>
              <a:gd name="connsiteX29" fmla="*/ 1290828 w 1857756"/>
              <a:gd name="connsiteY29" fmla="*/ 154431 h 240280"/>
              <a:gd name="connsiteX30" fmla="*/ 1303020 w 1857756"/>
              <a:gd name="connsiteY30" fmla="*/ 136143 h 240280"/>
              <a:gd name="connsiteX31" fmla="*/ 1339596 w 1857756"/>
              <a:gd name="connsiteY31" fmla="*/ 111759 h 240280"/>
              <a:gd name="connsiteX32" fmla="*/ 1382268 w 1857756"/>
              <a:gd name="connsiteY32" fmla="*/ 81279 h 240280"/>
              <a:gd name="connsiteX33" fmla="*/ 1485900 w 1857756"/>
              <a:gd name="connsiteY33" fmla="*/ 87375 h 240280"/>
              <a:gd name="connsiteX34" fmla="*/ 1528572 w 1857756"/>
              <a:gd name="connsiteY34" fmla="*/ 99567 h 240280"/>
              <a:gd name="connsiteX35" fmla="*/ 1552956 w 1857756"/>
              <a:gd name="connsiteY35" fmla="*/ 111759 h 240280"/>
              <a:gd name="connsiteX36" fmla="*/ 1571244 w 1857756"/>
              <a:gd name="connsiteY36" fmla="*/ 117855 h 240280"/>
              <a:gd name="connsiteX37" fmla="*/ 1784604 w 1857756"/>
              <a:gd name="connsiteY37" fmla="*/ 111759 h 240280"/>
              <a:gd name="connsiteX38" fmla="*/ 1821180 w 1857756"/>
              <a:gd name="connsiteY38" fmla="*/ 93471 h 240280"/>
              <a:gd name="connsiteX39" fmla="*/ 1839468 w 1857756"/>
              <a:gd name="connsiteY39" fmla="*/ 87375 h 240280"/>
              <a:gd name="connsiteX40" fmla="*/ 1857756 w 1857756"/>
              <a:gd name="connsiteY40" fmla="*/ 75183 h 240280"/>
              <a:gd name="connsiteX0" fmla="*/ 0 w 1839468"/>
              <a:gd name="connsiteY0" fmla="*/ 67563 h 240280"/>
              <a:gd name="connsiteX1" fmla="*/ 224028 w 1839468"/>
              <a:gd name="connsiteY1" fmla="*/ 32511 h 240280"/>
              <a:gd name="connsiteX2" fmla="*/ 248412 w 1839468"/>
              <a:gd name="connsiteY2" fmla="*/ 26415 h 240280"/>
              <a:gd name="connsiteX3" fmla="*/ 266700 w 1839468"/>
              <a:gd name="connsiteY3" fmla="*/ 20319 h 240280"/>
              <a:gd name="connsiteX4" fmla="*/ 272796 w 1839468"/>
              <a:gd name="connsiteY4" fmla="*/ 2031 h 240280"/>
              <a:gd name="connsiteX5" fmla="*/ 297180 w 1839468"/>
              <a:gd name="connsiteY5" fmla="*/ 26415 h 240280"/>
              <a:gd name="connsiteX6" fmla="*/ 333756 w 1839468"/>
              <a:gd name="connsiteY6" fmla="*/ 93471 h 240280"/>
              <a:gd name="connsiteX7" fmla="*/ 388620 w 1839468"/>
              <a:gd name="connsiteY7" fmla="*/ 136143 h 240280"/>
              <a:gd name="connsiteX8" fmla="*/ 413004 w 1839468"/>
              <a:gd name="connsiteY8" fmla="*/ 148335 h 240280"/>
              <a:gd name="connsiteX9" fmla="*/ 480060 w 1839468"/>
              <a:gd name="connsiteY9" fmla="*/ 160527 h 240280"/>
              <a:gd name="connsiteX10" fmla="*/ 498348 w 1839468"/>
              <a:gd name="connsiteY10" fmla="*/ 166623 h 240280"/>
              <a:gd name="connsiteX11" fmla="*/ 589788 w 1839468"/>
              <a:gd name="connsiteY11" fmla="*/ 154431 h 240280"/>
              <a:gd name="connsiteX12" fmla="*/ 608076 w 1839468"/>
              <a:gd name="connsiteY12" fmla="*/ 136143 h 240280"/>
              <a:gd name="connsiteX13" fmla="*/ 626364 w 1839468"/>
              <a:gd name="connsiteY13" fmla="*/ 130047 h 240280"/>
              <a:gd name="connsiteX14" fmla="*/ 650748 w 1839468"/>
              <a:gd name="connsiteY14" fmla="*/ 111759 h 240280"/>
              <a:gd name="connsiteX15" fmla="*/ 669036 w 1839468"/>
              <a:gd name="connsiteY15" fmla="*/ 93471 h 240280"/>
              <a:gd name="connsiteX16" fmla="*/ 717804 w 1839468"/>
              <a:gd name="connsiteY16" fmla="*/ 87375 h 240280"/>
              <a:gd name="connsiteX17" fmla="*/ 790956 w 1839468"/>
              <a:gd name="connsiteY17" fmla="*/ 111759 h 240280"/>
              <a:gd name="connsiteX18" fmla="*/ 827532 w 1839468"/>
              <a:gd name="connsiteY18" fmla="*/ 148335 h 240280"/>
              <a:gd name="connsiteX19" fmla="*/ 845820 w 1839468"/>
              <a:gd name="connsiteY19" fmla="*/ 154431 h 240280"/>
              <a:gd name="connsiteX20" fmla="*/ 888492 w 1839468"/>
              <a:gd name="connsiteY20" fmla="*/ 178815 h 240280"/>
              <a:gd name="connsiteX21" fmla="*/ 931164 w 1839468"/>
              <a:gd name="connsiteY21" fmla="*/ 191007 h 240280"/>
              <a:gd name="connsiteX22" fmla="*/ 967740 w 1839468"/>
              <a:gd name="connsiteY22" fmla="*/ 203199 h 240280"/>
              <a:gd name="connsiteX23" fmla="*/ 998220 w 1839468"/>
              <a:gd name="connsiteY23" fmla="*/ 209295 h 240280"/>
              <a:gd name="connsiteX24" fmla="*/ 1065276 w 1839468"/>
              <a:gd name="connsiteY24" fmla="*/ 221487 h 240280"/>
              <a:gd name="connsiteX25" fmla="*/ 1089660 w 1839468"/>
              <a:gd name="connsiteY25" fmla="*/ 233679 h 240280"/>
              <a:gd name="connsiteX26" fmla="*/ 1229868 w 1839468"/>
              <a:gd name="connsiteY26" fmla="*/ 233679 h 240280"/>
              <a:gd name="connsiteX27" fmla="*/ 1266444 w 1839468"/>
              <a:gd name="connsiteY27" fmla="*/ 191007 h 240280"/>
              <a:gd name="connsiteX28" fmla="*/ 1272540 w 1839468"/>
              <a:gd name="connsiteY28" fmla="*/ 172719 h 240280"/>
              <a:gd name="connsiteX29" fmla="*/ 1290828 w 1839468"/>
              <a:gd name="connsiteY29" fmla="*/ 154431 h 240280"/>
              <a:gd name="connsiteX30" fmla="*/ 1303020 w 1839468"/>
              <a:gd name="connsiteY30" fmla="*/ 136143 h 240280"/>
              <a:gd name="connsiteX31" fmla="*/ 1339596 w 1839468"/>
              <a:gd name="connsiteY31" fmla="*/ 111759 h 240280"/>
              <a:gd name="connsiteX32" fmla="*/ 1382268 w 1839468"/>
              <a:gd name="connsiteY32" fmla="*/ 81279 h 240280"/>
              <a:gd name="connsiteX33" fmla="*/ 1485900 w 1839468"/>
              <a:gd name="connsiteY33" fmla="*/ 87375 h 240280"/>
              <a:gd name="connsiteX34" fmla="*/ 1528572 w 1839468"/>
              <a:gd name="connsiteY34" fmla="*/ 99567 h 240280"/>
              <a:gd name="connsiteX35" fmla="*/ 1552956 w 1839468"/>
              <a:gd name="connsiteY35" fmla="*/ 111759 h 240280"/>
              <a:gd name="connsiteX36" fmla="*/ 1571244 w 1839468"/>
              <a:gd name="connsiteY36" fmla="*/ 117855 h 240280"/>
              <a:gd name="connsiteX37" fmla="*/ 1784604 w 1839468"/>
              <a:gd name="connsiteY37" fmla="*/ 111759 h 240280"/>
              <a:gd name="connsiteX38" fmla="*/ 1821180 w 1839468"/>
              <a:gd name="connsiteY38" fmla="*/ 93471 h 240280"/>
              <a:gd name="connsiteX39" fmla="*/ 1839468 w 1839468"/>
              <a:gd name="connsiteY39" fmla="*/ 87375 h 240280"/>
              <a:gd name="connsiteX0" fmla="*/ 0 w 1821180"/>
              <a:gd name="connsiteY0" fmla="*/ 67563 h 240280"/>
              <a:gd name="connsiteX1" fmla="*/ 224028 w 1821180"/>
              <a:gd name="connsiteY1" fmla="*/ 32511 h 240280"/>
              <a:gd name="connsiteX2" fmla="*/ 248412 w 1821180"/>
              <a:gd name="connsiteY2" fmla="*/ 26415 h 240280"/>
              <a:gd name="connsiteX3" fmla="*/ 266700 w 1821180"/>
              <a:gd name="connsiteY3" fmla="*/ 20319 h 240280"/>
              <a:gd name="connsiteX4" fmla="*/ 272796 w 1821180"/>
              <a:gd name="connsiteY4" fmla="*/ 2031 h 240280"/>
              <a:gd name="connsiteX5" fmla="*/ 297180 w 1821180"/>
              <a:gd name="connsiteY5" fmla="*/ 26415 h 240280"/>
              <a:gd name="connsiteX6" fmla="*/ 333756 w 1821180"/>
              <a:gd name="connsiteY6" fmla="*/ 93471 h 240280"/>
              <a:gd name="connsiteX7" fmla="*/ 388620 w 1821180"/>
              <a:gd name="connsiteY7" fmla="*/ 136143 h 240280"/>
              <a:gd name="connsiteX8" fmla="*/ 413004 w 1821180"/>
              <a:gd name="connsiteY8" fmla="*/ 148335 h 240280"/>
              <a:gd name="connsiteX9" fmla="*/ 480060 w 1821180"/>
              <a:gd name="connsiteY9" fmla="*/ 160527 h 240280"/>
              <a:gd name="connsiteX10" fmla="*/ 498348 w 1821180"/>
              <a:gd name="connsiteY10" fmla="*/ 166623 h 240280"/>
              <a:gd name="connsiteX11" fmla="*/ 589788 w 1821180"/>
              <a:gd name="connsiteY11" fmla="*/ 154431 h 240280"/>
              <a:gd name="connsiteX12" fmla="*/ 608076 w 1821180"/>
              <a:gd name="connsiteY12" fmla="*/ 136143 h 240280"/>
              <a:gd name="connsiteX13" fmla="*/ 626364 w 1821180"/>
              <a:gd name="connsiteY13" fmla="*/ 130047 h 240280"/>
              <a:gd name="connsiteX14" fmla="*/ 650748 w 1821180"/>
              <a:gd name="connsiteY14" fmla="*/ 111759 h 240280"/>
              <a:gd name="connsiteX15" fmla="*/ 669036 w 1821180"/>
              <a:gd name="connsiteY15" fmla="*/ 93471 h 240280"/>
              <a:gd name="connsiteX16" fmla="*/ 717804 w 1821180"/>
              <a:gd name="connsiteY16" fmla="*/ 87375 h 240280"/>
              <a:gd name="connsiteX17" fmla="*/ 790956 w 1821180"/>
              <a:gd name="connsiteY17" fmla="*/ 111759 h 240280"/>
              <a:gd name="connsiteX18" fmla="*/ 827532 w 1821180"/>
              <a:gd name="connsiteY18" fmla="*/ 148335 h 240280"/>
              <a:gd name="connsiteX19" fmla="*/ 845820 w 1821180"/>
              <a:gd name="connsiteY19" fmla="*/ 154431 h 240280"/>
              <a:gd name="connsiteX20" fmla="*/ 888492 w 1821180"/>
              <a:gd name="connsiteY20" fmla="*/ 178815 h 240280"/>
              <a:gd name="connsiteX21" fmla="*/ 931164 w 1821180"/>
              <a:gd name="connsiteY21" fmla="*/ 191007 h 240280"/>
              <a:gd name="connsiteX22" fmla="*/ 967740 w 1821180"/>
              <a:gd name="connsiteY22" fmla="*/ 203199 h 240280"/>
              <a:gd name="connsiteX23" fmla="*/ 998220 w 1821180"/>
              <a:gd name="connsiteY23" fmla="*/ 209295 h 240280"/>
              <a:gd name="connsiteX24" fmla="*/ 1065276 w 1821180"/>
              <a:gd name="connsiteY24" fmla="*/ 221487 h 240280"/>
              <a:gd name="connsiteX25" fmla="*/ 1089660 w 1821180"/>
              <a:gd name="connsiteY25" fmla="*/ 233679 h 240280"/>
              <a:gd name="connsiteX26" fmla="*/ 1229868 w 1821180"/>
              <a:gd name="connsiteY26" fmla="*/ 233679 h 240280"/>
              <a:gd name="connsiteX27" fmla="*/ 1266444 w 1821180"/>
              <a:gd name="connsiteY27" fmla="*/ 191007 h 240280"/>
              <a:gd name="connsiteX28" fmla="*/ 1272540 w 1821180"/>
              <a:gd name="connsiteY28" fmla="*/ 172719 h 240280"/>
              <a:gd name="connsiteX29" fmla="*/ 1290828 w 1821180"/>
              <a:gd name="connsiteY29" fmla="*/ 154431 h 240280"/>
              <a:gd name="connsiteX30" fmla="*/ 1303020 w 1821180"/>
              <a:gd name="connsiteY30" fmla="*/ 136143 h 240280"/>
              <a:gd name="connsiteX31" fmla="*/ 1339596 w 1821180"/>
              <a:gd name="connsiteY31" fmla="*/ 111759 h 240280"/>
              <a:gd name="connsiteX32" fmla="*/ 1382268 w 1821180"/>
              <a:gd name="connsiteY32" fmla="*/ 81279 h 240280"/>
              <a:gd name="connsiteX33" fmla="*/ 1485900 w 1821180"/>
              <a:gd name="connsiteY33" fmla="*/ 87375 h 240280"/>
              <a:gd name="connsiteX34" fmla="*/ 1528572 w 1821180"/>
              <a:gd name="connsiteY34" fmla="*/ 99567 h 240280"/>
              <a:gd name="connsiteX35" fmla="*/ 1552956 w 1821180"/>
              <a:gd name="connsiteY35" fmla="*/ 111759 h 240280"/>
              <a:gd name="connsiteX36" fmla="*/ 1571244 w 1821180"/>
              <a:gd name="connsiteY36" fmla="*/ 117855 h 240280"/>
              <a:gd name="connsiteX37" fmla="*/ 1784604 w 1821180"/>
              <a:gd name="connsiteY37" fmla="*/ 111759 h 240280"/>
              <a:gd name="connsiteX38" fmla="*/ 1821180 w 1821180"/>
              <a:gd name="connsiteY38" fmla="*/ 93471 h 240280"/>
              <a:gd name="connsiteX0" fmla="*/ 0 w 1784604"/>
              <a:gd name="connsiteY0" fmla="*/ 67563 h 240280"/>
              <a:gd name="connsiteX1" fmla="*/ 224028 w 1784604"/>
              <a:gd name="connsiteY1" fmla="*/ 32511 h 240280"/>
              <a:gd name="connsiteX2" fmla="*/ 248412 w 1784604"/>
              <a:gd name="connsiteY2" fmla="*/ 26415 h 240280"/>
              <a:gd name="connsiteX3" fmla="*/ 266700 w 1784604"/>
              <a:gd name="connsiteY3" fmla="*/ 20319 h 240280"/>
              <a:gd name="connsiteX4" fmla="*/ 272796 w 1784604"/>
              <a:gd name="connsiteY4" fmla="*/ 2031 h 240280"/>
              <a:gd name="connsiteX5" fmla="*/ 297180 w 1784604"/>
              <a:gd name="connsiteY5" fmla="*/ 26415 h 240280"/>
              <a:gd name="connsiteX6" fmla="*/ 333756 w 1784604"/>
              <a:gd name="connsiteY6" fmla="*/ 93471 h 240280"/>
              <a:gd name="connsiteX7" fmla="*/ 388620 w 1784604"/>
              <a:gd name="connsiteY7" fmla="*/ 136143 h 240280"/>
              <a:gd name="connsiteX8" fmla="*/ 413004 w 1784604"/>
              <a:gd name="connsiteY8" fmla="*/ 148335 h 240280"/>
              <a:gd name="connsiteX9" fmla="*/ 480060 w 1784604"/>
              <a:gd name="connsiteY9" fmla="*/ 160527 h 240280"/>
              <a:gd name="connsiteX10" fmla="*/ 498348 w 1784604"/>
              <a:gd name="connsiteY10" fmla="*/ 166623 h 240280"/>
              <a:gd name="connsiteX11" fmla="*/ 589788 w 1784604"/>
              <a:gd name="connsiteY11" fmla="*/ 154431 h 240280"/>
              <a:gd name="connsiteX12" fmla="*/ 608076 w 1784604"/>
              <a:gd name="connsiteY12" fmla="*/ 136143 h 240280"/>
              <a:gd name="connsiteX13" fmla="*/ 626364 w 1784604"/>
              <a:gd name="connsiteY13" fmla="*/ 130047 h 240280"/>
              <a:gd name="connsiteX14" fmla="*/ 650748 w 1784604"/>
              <a:gd name="connsiteY14" fmla="*/ 111759 h 240280"/>
              <a:gd name="connsiteX15" fmla="*/ 669036 w 1784604"/>
              <a:gd name="connsiteY15" fmla="*/ 93471 h 240280"/>
              <a:gd name="connsiteX16" fmla="*/ 717804 w 1784604"/>
              <a:gd name="connsiteY16" fmla="*/ 87375 h 240280"/>
              <a:gd name="connsiteX17" fmla="*/ 790956 w 1784604"/>
              <a:gd name="connsiteY17" fmla="*/ 111759 h 240280"/>
              <a:gd name="connsiteX18" fmla="*/ 827532 w 1784604"/>
              <a:gd name="connsiteY18" fmla="*/ 148335 h 240280"/>
              <a:gd name="connsiteX19" fmla="*/ 845820 w 1784604"/>
              <a:gd name="connsiteY19" fmla="*/ 154431 h 240280"/>
              <a:gd name="connsiteX20" fmla="*/ 888492 w 1784604"/>
              <a:gd name="connsiteY20" fmla="*/ 178815 h 240280"/>
              <a:gd name="connsiteX21" fmla="*/ 931164 w 1784604"/>
              <a:gd name="connsiteY21" fmla="*/ 191007 h 240280"/>
              <a:gd name="connsiteX22" fmla="*/ 967740 w 1784604"/>
              <a:gd name="connsiteY22" fmla="*/ 203199 h 240280"/>
              <a:gd name="connsiteX23" fmla="*/ 998220 w 1784604"/>
              <a:gd name="connsiteY23" fmla="*/ 209295 h 240280"/>
              <a:gd name="connsiteX24" fmla="*/ 1065276 w 1784604"/>
              <a:gd name="connsiteY24" fmla="*/ 221487 h 240280"/>
              <a:gd name="connsiteX25" fmla="*/ 1089660 w 1784604"/>
              <a:gd name="connsiteY25" fmla="*/ 233679 h 240280"/>
              <a:gd name="connsiteX26" fmla="*/ 1229868 w 1784604"/>
              <a:gd name="connsiteY26" fmla="*/ 233679 h 240280"/>
              <a:gd name="connsiteX27" fmla="*/ 1266444 w 1784604"/>
              <a:gd name="connsiteY27" fmla="*/ 191007 h 240280"/>
              <a:gd name="connsiteX28" fmla="*/ 1272540 w 1784604"/>
              <a:gd name="connsiteY28" fmla="*/ 172719 h 240280"/>
              <a:gd name="connsiteX29" fmla="*/ 1290828 w 1784604"/>
              <a:gd name="connsiteY29" fmla="*/ 154431 h 240280"/>
              <a:gd name="connsiteX30" fmla="*/ 1303020 w 1784604"/>
              <a:gd name="connsiteY30" fmla="*/ 136143 h 240280"/>
              <a:gd name="connsiteX31" fmla="*/ 1339596 w 1784604"/>
              <a:gd name="connsiteY31" fmla="*/ 111759 h 240280"/>
              <a:gd name="connsiteX32" fmla="*/ 1382268 w 1784604"/>
              <a:gd name="connsiteY32" fmla="*/ 81279 h 240280"/>
              <a:gd name="connsiteX33" fmla="*/ 1485900 w 1784604"/>
              <a:gd name="connsiteY33" fmla="*/ 87375 h 240280"/>
              <a:gd name="connsiteX34" fmla="*/ 1528572 w 1784604"/>
              <a:gd name="connsiteY34" fmla="*/ 99567 h 240280"/>
              <a:gd name="connsiteX35" fmla="*/ 1552956 w 1784604"/>
              <a:gd name="connsiteY35" fmla="*/ 111759 h 240280"/>
              <a:gd name="connsiteX36" fmla="*/ 1571244 w 1784604"/>
              <a:gd name="connsiteY36" fmla="*/ 117855 h 240280"/>
              <a:gd name="connsiteX37" fmla="*/ 1784604 w 1784604"/>
              <a:gd name="connsiteY37" fmla="*/ 111759 h 240280"/>
              <a:gd name="connsiteX0" fmla="*/ 0 w 1571244"/>
              <a:gd name="connsiteY0" fmla="*/ 67563 h 240280"/>
              <a:gd name="connsiteX1" fmla="*/ 224028 w 1571244"/>
              <a:gd name="connsiteY1" fmla="*/ 32511 h 240280"/>
              <a:gd name="connsiteX2" fmla="*/ 248412 w 1571244"/>
              <a:gd name="connsiteY2" fmla="*/ 26415 h 240280"/>
              <a:gd name="connsiteX3" fmla="*/ 266700 w 1571244"/>
              <a:gd name="connsiteY3" fmla="*/ 20319 h 240280"/>
              <a:gd name="connsiteX4" fmla="*/ 272796 w 1571244"/>
              <a:gd name="connsiteY4" fmla="*/ 2031 h 240280"/>
              <a:gd name="connsiteX5" fmla="*/ 297180 w 1571244"/>
              <a:gd name="connsiteY5" fmla="*/ 26415 h 240280"/>
              <a:gd name="connsiteX6" fmla="*/ 333756 w 1571244"/>
              <a:gd name="connsiteY6" fmla="*/ 93471 h 240280"/>
              <a:gd name="connsiteX7" fmla="*/ 388620 w 1571244"/>
              <a:gd name="connsiteY7" fmla="*/ 136143 h 240280"/>
              <a:gd name="connsiteX8" fmla="*/ 413004 w 1571244"/>
              <a:gd name="connsiteY8" fmla="*/ 148335 h 240280"/>
              <a:gd name="connsiteX9" fmla="*/ 480060 w 1571244"/>
              <a:gd name="connsiteY9" fmla="*/ 160527 h 240280"/>
              <a:gd name="connsiteX10" fmla="*/ 498348 w 1571244"/>
              <a:gd name="connsiteY10" fmla="*/ 166623 h 240280"/>
              <a:gd name="connsiteX11" fmla="*/ 589788 w 1571244"/>
              <a:gd name="connsiteY11" fmla="*/ 154431 h 240280"/>
              <a:gd name="connsiteX12" fmla="*/ 608076 w 1571244"/>
              <a:gd name="connsiteY12" fmla="*/ 136143 h 240280"/>
              <a:gd name="connsiteX13" fmla="*/ 626364 w 1571244"/>
              <a:gd name="connsiteY13" fmla="*/ 130047 h 240280"/>
              <a:gd name="connsiteX14" fmla="*/ 650748 w 1571244"/>
              <a:gd name="connsiteY14" fmla="*/ 111759 h 240280"/>
              <a:gd name="connsiteX15" fmla="*/ 669036 w 1571244"/>
              <a:gd name="connsiteY15" fmla="*/ 93471 h 240280"/>
              <a:gd name="connsiteX16" fmla="*/ 717804 w 1571244"/>
              <a:gd name="connsiteY16" fmla="*/ 87375 h 240280"/>
              <a:gd name="connsiteX17" fmla="*/ 790956 w 1571244"/>
              <a:gd name="connsiteY17" fmla="*/ 111759 h 240280"/>
              <a:gd name="connsiteX18" fmla="*/ 827532 w 1571244"/>
              <a:gd name="connsiteY18" fmla="*/ 148335 h 240280"/>
              <a:gd name="connsiteX19" fmla="*/ 845820 w 1571244"/>
              <a:gd name="connsiteY19" fmla="*/ 154431 h 240280"/>
              <a:gd name="connsiteX20" fmla="*/ 888492 w 1571244"/>
              <a:gd name="connsiteY20" fmla="*/ 178815 h 240280"/>
              <a:gd name="connsiteX21" fmla="*/ 931164 w 1571244"/>
              <a:gd name="connsiteY21" fmla="*/ 191007 h 240280"/>
              <a:gd name="connsiteX22" fmla="*/ 967740 w 1571244"/>
              <a:gd name="connsiteY22" fmla="*/ 203199 h 240280"/>
              <a:gd name="connsiteX23" fmla="*/ 998220 w 1571244"/>
              <a:gd name="connsiteY23" fmla="*/ 209295 h 240280"/>
              <a:gd name="connsiteX24" fmla="*/ 1065276 w 1571244"/>
              <a:gd name="connsiteY24" fmla="*/ 221487 h 240280"/>
              <a:gd name="connsiteX25" fmla="*/ 1089660 w 1571244"/>
              <a:gd name="connsiteY25" fmla="*/ 233679 h 240280"/>
              <a:gd name="connsiteX26" fmla="*/ 1229868 w 1571244"/>
              <a:gd name="connsiteY26" fmla="*/ 233679 h 240280"/>
              <a:gd name="connsiteX27" fmla="*/ 1266444 w 1571244"/>
              <a:gd name="connsiteY27" fmla="*/ 191007 h 240280"/>
              <a:gd name="connsiteX28" fmla="*/ 1272540 w 1571244"/>
              <a:gd name="connsiteY28" fmla="*/ 172719 h 240280"/>
              <a:gd name="connsiteX29" fmla="*/ 1290828 w 1571244"/>
              <a:gd name="connsiteY29" fmla="*/ 154431 h 240280"/>
              <a:gd name="connsiteX30" fmla="*/ 1303020 w 1571244"/>
              <a:gd name="connsiteY30" fmla="*/ 136143 h 240280"/>
              <a:gd name="connsiteX31" fmla="*/ 1339596 w 1571244"/>
              <a:gd name="connsiteY31" fmla="*/ 111759 h 240280"/>
              <a:gd name="connsiteX32" fmla="*/ 1382268 w 1571244"/>
              <a:gd name="connsiteY32" fmla="*/ 81279 h 240280"/>
              <a:gd name="connsiteX33" fmla="*/ 1485900 w 1571244"/>
              <a:gd name="connsiteY33" fmla="*/ 87375 h 240280"/>
              <a:gd name="connsiteX34" fmla="*/ 1528572 w 1571244"/>
              <a:gd name="connsiteY34" fmla="*/ 99567 h 240280"/>
              <a:gd name="connsiteX35" fmla="*/ 1552956 w 1571244"/>
              <a:gd name="connsiteY35" fmla="*/ 111759 h 240280"/>
              <a:gd name="connsiteX36" fmla="*/ 1571244 w 1571244"/>
              <a:gd name="connsiteY36" fmla="*/ 117855 h 240280"/>
              <a:gd name="connsiteX0" fmla="*/ 0 w 1552956"/>
              <a:gd name="connsiteY0" fmla="*/ 67563 h 240280"/>
              <a:gd name="connsiteX1" fmla="*/ 224028 w 1552956"/>
              <a:gd name="connsiteY1" fmla="*/ 32511 h 240280"/>
              <a:gd name="connsiteX2" fmla="*/ 248412 w 1552956"/>
              <a:gd name="connsiteY2" fmla="*/ 26415 h 240280"/>
              <a:gd name="connsiteX3" fmla="*/ 266700 w 1552956"/>
              <a:gd name="connsiteY3" fmla="*/ 20319 h 240280"/>
              <a:gd name="connsiteX4" fmla="*/ 272796 w 1552956"/>
              <a:gd name="connsiteY4" fmla="*/ 2031 h 240280"/>
              <a:gd name="connsiteX5" fmla="*/ 297180 w 1552956"/>
              <a:gd name="connsiteY5" fmla="*/ 26415 h 240280"/>
              <a:gd name="connsiteX6" fmla="*/ 333756 w 1552956"/>
              <a:gd name="connsiteY6" fmla="*/ 93471 h 240280"/>
              <a:gd name="connsiteX7" fmla="*/ 388620 w 1552956"/>
              <a:gd name="connsiteY7" fmla="*/ 136143 h 240280"/>
              <a:gd name="connsiteX8" fmla="*/ 413004 w 1552956"/>
              <a:gd name="connsiteY8" fmla="*/ 148335 h 240280"/>
              <a:gd name="connsiteX9" fmla="*/ 480060 w 1552956"/>
              <a:gd name="connsiteY9" fmla="*/ 160527 h 240280"/>
              <a:gd name="connsiteX10" fmla="*/ 498348 w 1552956"/>
              <a:gd name="connsiteY10" fmla="*/ 166623 h 240280"/>
              <a:gd name="connsiteX11" fmla="*/ 589788 w 1552956"/>
              <a:gd name="connsiteY11" fmla="*/ 154431 h 240280"/>
              <a:gd name="connsiteX12" fmla="*/ 608076 w 1552956"/>
              <a:gd name="connsiteY12" fmla="*/ 136143 h 240280"/>
              <a:gd name="connsiteX13" fmla="*/ 626364 w 1552956"/>
              <a:gd name="connsiteY13" fmla="*/ 130047 h 240280"/>
              <a:gd name="connsiteX14" fmla="*/ 650748 w 1552956"/>
              <a:gd name="connsiteY14" fmla="*/ 111759 h 240280"/>
              <a:gd name="connsiteX15" fmla="*/ 669036 w 1552956"/>
              <a:gd name="connsiteY15" fmla="*/ 93471 h 240280"/>
              <a:gd name="connsiteX16" fmla="*/ 717804 w 1552956"/>
              <a:gd name="connsiteY16" fmla="*/ 87375 h 240280"/>
              <a:gd name="connsiteX17" fmla="*/ 790956 w 1552956"/>
              <a:gd name="connsiteY17" fmla="*/ 111759 h 240280"/>
              <a:gd name="connsiteX18" fmla="*/ 827532 w 1552956"/>
              <a:gd name="connsiteY18" fmla="*/ 148335 h 240280"/>
              <a:gd name="connsiteX19" fmla="*/ 845820 w 1552956"/>
              <a:gd name="connsiteY19" fmla="*/ 154431 h 240280"/>
              <a:gd name="connsiteX20" fmla="*/ 888492 w 1552956"/>
              <a:gd name="connsiteY20" fmla="*/ 178815 h 240280"/>
              <a:gd name="connsiteX21" fmla="*/ 931164 w 1552956"/>
              <a:gd name="connsiteY21" fmla="*/ 191007 h 240280"/>
              <a:gd name="connsiteX22" fmla="*/ 967740 w 1552956"/>
              <a:gd name="connsiteY22" fmla="*/ 203199 h 240280"/>
              <a:gd name="connsiteX23" fmla="*/ 998220 w 1552956"/>
              <a:gd name="connsiteY23" fmla="*/ 209295 h 240280"/>
              <a:gd name="connsiteX24" fmla="*/ 1065276 w 1552956"/>
              <a:gd name="connsiteY24" fmla="*/ 221487 h 240280"/>
              <a:gd name="connsiteX25" fmla="*/ 1089660 w 1552956"/>
              <a:gd name="connsiteY25" fmla="*/ 233679 h 240280"/>
              <a:gd name="connsiteX26" fmla="*/ 1229868 w 1552956"/>
              <a:gd name="connsiteY26" fmla="*/ 233679 h 240280"/>
              <a:gd name="connsiteX27" fmla="*/ 1266444 w 1552956"/>
              <a:gd name="connsiteY27" fmla="*/ 191007 h 240280"/>
              <a:gd name="connsiteX28" fmla="*/ 1272540 w 1552956"/>
              <a:gd name="connsiteY28" fmla="*/ 172719 h 240280"/>
              <a:gd name="connsiteX29" fmla="*/ 1290828 w 1552956"/>
              <a:gd name="connsiteY29" fmla="*/ 154431 h 240280"/>
              <a:gd name="connsiteX30" fmla="*/ 1303020 w 1552956"/>
              <a:gd name="connsiteY30" fmla="*/ 136143 h 240280"/>
              <a:gd name="connsiteX31" fmla="*/ 1339596 w 1552956"/>
              <a:gd name="connsiteY31" fmla="*/ 111759 h 240280"/>
              <a:gd name="connsiteX32" fmla="*/ 1382268 w 1552956"/>
              <a:gd name="connsiteY32" fmla="*/ 81279 h 240280"/>
              <a:gd name="connsiteX33" fmla="*/ 1485900 w 1552956"/>
              <a:gd name="connsiteY33" fmla="*/ 87375 h 240280"/>
              <a:gd name="connsiteX34" fmla="*/ 1528572 w 1552956"/>
              <a:gd name="connsiteY34" fmla="*/ 99567 h 240280"/>
              <a:gd name="connsiteX35" fmla="*/ 1552956 w 1552956"/>
              <a:gd name="connsiteY35" fmla="*/ 111759 h 24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52956" h="240280">
                <a:moveTo>
                  <a:pt x="0" y="67563"/>
                </a:moveTo>
                <a:lnTo>
                  <a:pt x="224028" y="32511"/>
                </a:lnTo>
                <a:cubicBezTo>
                  <a:pt x="232287" y="31105"/>
                  <a:pt x="240356" y="28717"/>
                  <a:pt x="248412" y="26415"/>
                </a:cubicBezTo>
                <a:cubicBezTo>
                  <a:pt x="254591" y="24650"/>
                  <a:pt x="260604" y="22351"/>
                  <a:pt x="266700" y="20319"/>
                </a:cubicBezTo>
                <a:cubicBezTo>
                  <a:pt x="268732" y="14223"/>
                  <a:pt x="267049" y="4905"/>
                  <a:pt x="272796" y="2031"/>
                </a:cubicBezTo>
                <a:cubicBezTo>
                  <a:pt x="292062" y="-7602"/>
                  <a:pt x="294170" y="19792"/>
                  <a:pt x="297180" y="26415"/>
                </a:cubicBezTo>
                <a:cubicBezTo>
                  <a:pt x="302732" y="38630"/>
                  <a:pt x="320395" y="77437"/>
                  <a:pt x="333756" y="93471"/>
                </a:cubicBezTo>
                <a:cubicBezTo>
                  <a:pt x="348091" y="110673"/>
                  <a:pt x="369200" y="126433"/>
                  <a:pt x="388620" y="136143"/>
                </a:cubicBezTo>
                <a:cubicBezTo>
                  <a:pt x="396748" y="140207"/>
                  <a:pt x="404495" y="145144"/>
                  <a:pt x="413004" y="148335"/>
                </a:cubicBezTo>
                <a:cubicBezTo>
                  <a:pt x="430692" y="154968"/>
                  <a:pt x="464484" y="158302"/>
                  <a:pt x="480060" y="160527"/>
                </a:cubicBezTo>
                <a:cubicBezTo>
                  <a:pt x="486156" y="162559"/>
                  <a:pt x="491922" y="166623"/>
                  <a:pt x="498348" y="166623"/>
                </a:cubicBezTo>
                <a:cubicBezTo>
                  <a:pt x="558015" y="166623"/>
                  <a:pt x="553510" y="166524"/>
                  <a:pt x="589788" y="154431"/>
                </a:cubicBezTo>
                <a:cubicBezTo>
                  <a:pt x="595884" y="148335"/>
                  <a:pt x="600903" y="140925"/>
                  <a:pt x="608076" y="136143"/>
                </a:cubicBezTo>
                <a:cubicBezTo>
                  <a:pt x="613423" y="132579"/>
                  <a:pt x="620785" y="133235"/>
                  <a:pt x="626364" y="130047"/>
                </a:cubicBezTo>
                <a:cubicBezTo>
                  <a:pt x="635185" y="125006"/>
                  <a:pt x="643034" y="118371"/>
                  <a:pt x="650748" y="111759"/>
                </a:cubicBezTo>
                <a:cubicBezTo>
                  <a:pt x="657294" y="106148"/>
                  <a:pt x="660934" y="96417"/>
                  <a:pt x="669036" y="93471"/>
                </a:cubicBezTo>
                <a:cubicBezTo>
                  <a:pt x="684432" y="87872"/>
                  <a:pt x="701548" y="89407"/>
                  <a:pt x="717804" y="87375"/>
                </a:cubicBezTo>
                <a:cubicBezTo>
                  <a:pt x="749315" y="92627"/>
                  <a:pt x="763738" y="91346"/>
                  <a:pt x="790956" y="111759"/>
                </a:cubicBezTo>
                <a:cubicBezTo>
                  <a:pt x="804750" y="122104"/>
                  <a:pt x="811175" y="142883"/>
                  <a:pt x="827532" y="148335"/>
                </a:cubicBezTo>
                <a:cubicBezTo>
                  <a:pt x="833628" y="150367"/>
                  <a:pt x="840073" y="151557"/>
                  <a:pt x="845820" y="154431"/>
                </a:cubicBezTo>
                <a:cubicBezTo>
                  <a:pt x="907042" y="185042"/>
                  <a:pt x="813681" y="146753"/>
                  <a:pt x="888492" y="178815"/>
                </a:cubicBezTo>
                <a:cubicBezTo>
                  <a:pt x="904426" y="185644"/>
                  <a:pt x="913978" y="185851"/>
                  <a:pt x="931164" y="191007"/>
                </a:cubicBezTo>
                <a:cubicBezTo>
                  <a:pt x="943474" y="194700"/>
                  <a:pt x="955138" y="200679"/>
                  <a:pt x="967740" y="203199"/>
                </a:cubicBezTo>
                <a:lnTo>
                  <a:pt x="998220" y="209295"/>
                </a:lnTo>
                <a:cubicBezTo>
                  <a:pt x="1084013" y="224894"/>
                  <a:pt x="989986" y="206429"/>
                  <a:pt x="1065276" y="221487"/>
                </a:cubicBezTo>
                <a:cubicBezTo>
                  <a:pt x="1073404" y="225551"/>
                  <a:pt x="1080711" y="232100"/>
                  <a:pt x="1089660" y="233679"/>
                </a:cubicBezTo>
                <a:cubicBezTo>
                  <a:pt x="1153403" y="244928"/>
                  <a:pt x="1170190" y="239647"/>
                  <a:pt x="1229868" y="233679"/>
                </a:cubicBezTo>
                <a:cubicBezTo>
                  <a:pt x="1244281" y="219266"/>
                  <a:pt x="1256017" y="209254"/>
                  <a:pt x="1266444" y="191007"/>
                </a:cubicBezTo>
                <a:cubicBezTo>
                  <a:pt x="1269632" y="185428"/>
                  <a:pt x="1268976" y="178066"/>
                  <a:pt x="1272540" y="172719"/>
                </a:cubicBezTo>
                <a:cubicBezTo>
                  <a:pt x="1277322" y="165546"/>
                  <a:pt x="1285309" y="161054"/>
                  <a:pt x="1290828" y="154431"/>
                </a:cubicBezTo>
                <a:cubicBezTo>
                  <a:pt x="1295518" y="148803"/>
                  <a:pt x="1297506" y="140968"/>
                  <a:pt x="1303020" y="136143"/>
                </a:cubicBezTo>
                <a:cubicBezTo>
                  <a:pt x="1314047" y="126494"/>
                  <a:pt x="1327404" y="119887"/>
                  <a:pt x="1339596" y="111759"/>
                </a:cubicBezTo>
                <a:cubicBezTo>
                  <a:pt x="1366338" y="93931"/>
                  <a:pt x="1352023" y="103963"/>
                  <a:pt x="1382268" y="81279"/>
                </a:cubicBezTo>
                <a:cubicBezTo>
                  <a:pt x="1416812" y="83311"/>
                  <a:pt x="1451452" y="84094"/>
                  <a:pt x="1485900" y="87375"/>
                </a:cubicBezTo>
                <a:cubicBezTo>
                  <a:pt x="1492529" y="88006"/>
                  <a:pt x="1520735" y="96208"/>
                  <a:pt x="1528572" y="99567"/>
                </a:cubicBezTo>
                <a:cubicBezTo>
                  <a:pt x="1536925" y="103147"/>
                  <a:pt x="1544603" y="108179"/>
                  <a:pt x="1552956" y="111759"/>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7638654-1006-4D79-A510-8360BDC3CDCB}"/>
              </a:ext>
            </a:extLst>
          </p:cNvPr>
          <p:cNvSpPr/>
          <p:nvPr/>
        </p:nvSpPr>
        <p:spPr>
          <a:xfrm>
            <a:off x="9713048" y="3613512"/>
            <a:ext cx="1550289" cy="176784"/>
          </a:xfrm>
          <a:custGeom>
            <a:avLst/>
            <a:gdLst>
              <a:gd name="connsiteX0" fmla="*/ 0 w 2139696"/>
              <a:gd name="connsiteY0" fmla="*/ 121920 h 182880"/>
              <a:gd name="connsiteX1" fmla="*/ 121920 w 2139696"/>
              <a:gd name="connsiteY1" fmla="*/ 91440 h 182880"/>
              <a:gd name="connsiteX2" fmla="*/ 176784 w 2139696"/>
              <a:gd name="connsiteY2" fmla="*/ 60960 h 182880"/>
              <a:gd name="connsiteX3" fmla="*/ 225552 w 2139696"/>
              <a:gd name="connsiteY3" fmla="*/ 42672 h 182880"/>
              <a:gd name="connsiteX4" fmla="*/ 249936 w 2139696"/>
              <a:gd name="connsiteY4" fmla="*/ 30480 h 182880"/>
              <a:gd name="connsiteX5" fmla="*/ 274320 w 2139696"/>
              <a:gd name="connsiteY5" fmla="*/ 24384 h 182880"/>
              <a:gd name="connsiteX6" fmla="*/ 341376 w 2139696"/>
              <a:gd name="connsiteY6" fmla="*/ 12192 h 182880"/>
              <a:gd name="connsiteX7" fmla="*/ 408432 w 2139696"/>
              <a:gd name="connsiteY7" fmla="*/ 18288 h 182880"/>
              <a:gd name="connsiteX8" fmla="*/ 445008 w 2139696"/>
              <a:gd name="connsiteY8" fmla="*/ 42672 h 182880"/>
              <a:gd name="connsiteX9" fmla="*/ 512064 w 2139696"/>
              <a:gd name="connsiteY9" fmla="*/ 91440 h 182880"/>
              <a:gd name="connsiteX10" fmla="*/ 548640 w 2139696"/>
              <a:gd name="connsiteY10" fmla="*/ 128016 h 182880"/>
              <a:gd name="connsiteX11" fmla="*/ 566928 w 2139696"/>
              <a:gd name="connsiteY11" fmla="*/ 146304 h 182880"/>
              <a:gd name="connsiteX12" fmla="*/ 609600 w 2139696"/>
              <a:gd name="connsiteY12" fmla="*/ 164592 h 182880"/>
              <a:gd name="connsiteX13" fmla="*/ 633984 w 2139696"/>
              <a:gd name="connsiteY13" fmla="*/ 176784 h 182880"/>
              <a:gd name="connsiteX14" fmla="*/ 652272 w 2139696"/>
              <a:gd name="connsiteY14" fmla="*/ 182880 h 182880"/>
              <a:gd name="connsiteX15" fmla="*/ 737616 w 2139696"/>
              <a:gd name="connsiteY15" fmla="*/ 176784 h 182880"/>
              <a:gd name="connsiteX16" fmla="*/ 774192 w 2139696"/>
              <a:gd name="connsiteY16" fmla="*/ 152400 h 182880"/>
              <a:gd name="connsiteX17" fmla="*/ 810768 w 2139696"/>
              <a:gd name="connsiteY17" fmla="*/ 146304 h 182880"/>
              <a:gd name="connsiteX18" fmla="*/ 853440 w 2139696"/>
              <a:gd name="connsiteY18" fmla="*/ 115824 h 182880"/>
              <a:gd name="connsiteX19" fmla="*/ 902208 w 2139696"/>
              <a:gd name="connsiteY19" fmla="*/ 91440 h 182880"/>
              <a:gd name="connsiteX20" fmla="*/ 957072 w 2139696"/>
              <a:gd name="connsiteY20" fmla="*/ 60960 h 182880"/>
              <a:gd name="connsiteX21" fmla="*/ 975360 w 2139696"/>
              <a:gd name="connsiteY21" fmla="*/ 48768 h 182880"/>
              <a:gd name="connsiteX22" fmla="*/ 1011936 w 2139696"/>
              <a:gd name="connsiteY22" fmla="*/ 36576 h 182880"/>
              <a:gd name="connsiteX23" fmla="*/ 1066800 w 2139696"/>
              <a:gd name="connsiteY23" fmla="*/ 18288 h 182880"/>
              <a:gd name="connsiteX24" fmla="*/ 1115568 w 2139696"/>
              <a:gd name="connsiteY24" fmla="*/ 6096 h 182880"/>
              <a:gd name="connsiteX25" fmla="*/ 1213104 w 2139696"/>
              <a:gd name="connsiteY25" fmla="*/ 12192 h 182880"/>
              <a:gd name="connsiteX26" fmla="*/ 1243584 w 2139696"/>
              <a:gd name="connsiteY26" fmla="*/ 18288 h 182880"/>
              <a:gd name="connsiteX27" fmla="*/ 1280160 w 2139696"/>
              <a:gd name="connsiteY27" fmla="*/ 30480 h 182880"/>
              <a:gd name="connsiteX28" fmla="*/ 1322832 w 2139696"/>
              <a:gd name="connsiteY28" fmla="*/ 67056 h 182880"/>
              <a:gd name="connsiteX29" fmla="*/ 1365504 w 2139696"/>
              <a:gd name="connsiteY29" fmla="*/ 97536 h 182880"/>
              <a:gd name="connsiteX30" fmla="*/ 1402080 w 2139696"/>
              <a:gd name="connsiteY30" fmla="*/ 115824 h 182880"/>
              <a:gd name="connsiteX31" fmla="*/ 1536192 w 2139696"/>
              <a:gd name="connsiteY31" fmla="*/ 103632 h 182880"/>
              <a:gd name="connsiteX32" fmla="*/ 1584960 w 2139696"/>
              <a:gd name="connsiteY32" fmla="*/ 85344 h 182880"/>
              <a:gd name="connsiteX33" fmla="*/ 1609344 w 2139696"/>
              <a:gd name="connsiteY33" fmla="*/ 67056 h 182880"/>
              <a:gd name="connsiteX34" fmla="*/ 1639824 w 2139696"/>
              <a:gd name="connsiteY34" fmla="*/ 60960 h 182880"/>
              <a:gd name="connsiteX35" fmla="*/ 1670304 w 2139696"/>
              <a:gd name="connsiteY35" fmla="*/ 36576 h 182880"/>
              <a:gd name="connsiteX36" fmla="*/ 1706880 w 2139696"/>
              <a:gd name="connsiteY36" fmla="*/ 24384 h 182880"/>
              <a:gd name="connsiteX37" fmla="*/ 1725168 w 2139696"/>
              <a:gd name="connsiteY37" fmla="*/ 18288 h 182880"/>
              <a:gd name="connsiteX38" fmla="*/ 1749552 w 2139696"/>
              <a:gd name="connsiteY38" fmla="*/ 12192 h 182880"/>
              <a:gd name="connsiteX39" fmla="*/ 1786128 w 2139696"/>
              <a:gd name="connsiteY39" fmla="*/ 0 h 182880"/>
              <a:gd name="connsiteX40" fmla="*/ 2139696 w 2139696"/>
              <a:gd name="connsiteY40" fmla="*/ 6096 h 182880"/>
              <a:gd name="connsiteX0" fmla="*/ 0 w 2139696"/>
              <a:gd name="connsiteY0" fmla="*/ 121920 h 182880"/>
              <a:gd name="connsiteX1" fmla="*/ 114300 w 2139696"/>
              <a:gd name="connsiteY1" fmla="*/ 91440 h 182880"/>
              <a:gd name="connsiteX2" fmla="*/ 176784 w 2139696"/>
              <a:gd name="connsiteY2" fmla="*/ 60960 h 182880"/>
              <a:gd name="connsiteX3" fmla="*/ 225552 w 2139696"/>
              <a:gd name="connsiteY3" fmla="*/ 42672 h 182880"/>
              <a:gd name="connsiteX4" fmla="*/ 249936 w 2139696"/>
              <a:gd name="connsiteY4" fmla="*/ 30480 h 182880"/>
              <a:gd name="connsiteX5" fmla="*/ 274320 w 2139696"/>
              <a:gd name="connsiteY5" fmla="*/ 24384 h 182880"/>
              <a:gd name="connsiteX6" fmla="*/ 341376 w 2139696"/>
              <a:gd name="connsiteY6" fmla="*/ 12192 h 182880"/>
              <a:gd name="connsiteX7" fmla="*/ 408432 w 2139696"/>
              <a:gd name="connsiteY7" fmla="*/ 18288 h 182880"/>
              <a:gd name="connsiteX8" fmla="*/ 445008 w 2139696"/>
              <a:gd name="connsiteY8" fmla="*/ 42672 h 182880"/>
              <a:gd name="connsiteX9" fmla="*/ 512064 w 2139696"/>
              <a:gd name="connsiteY9" fmla="*/ 91440 h 182880"/>
              <a:gd name="connsiteX10" fmla="*/ 548640 w 2139696"/>
              <a:gd name="connsiteY10" fmla="*/ 128016 h 182880"/>
              <a:gd name="connsiteX11" fmla="*/ 566928 w 2139696"/>
              <a:gd name="connsiteY11" fmla="*/ 146304 h 182880"/>
              <a:gd name="connsiteX12" fmla="*/ 609600 w 2139696"/>
              <a:gd name="connsiteY12" fmla="*/ 164592 h 182880"/>
              <a:gd name="connsiteX13" fmla="*/ 633984 w 2139696"/>
              <a:gd name="connsiteY13" fmla="*/ 176784 h 182880"/>
              <a:gd name="connsiteX14" fmla="*/ 652272 w 2139696"/>
              <a:gd name="connsiteY14" fmla="*/ 182880 h 182880"/>
              <a:gd name="connsiteX15" fmla="*/ 737616 w 2139696"/>
              <a:gd name="connsiteY15" fmla="*/ 176784 h 182880"/>
              <a:gd name="connsiteX16" fmla="*/ 774192 w 2139696"/>
              <a:gd name="connsiteY16" fmla="*/ 152400 h 182880"/>
              <a:gd name="connsiteX17" fmla="*/ 810768 w 2139696"/>
              <a:gd name="connsiteY17" fmla="*/ 146304 h 182880"/>
              <a:gd name="connsiteX18" fmla="*/ 853440 w 2139696"/>
              <a:gd name="connsiteY18" fmla="*/ 115824 h 182880"/>
              <a:gd name="connsiteX19" fmla="*/ 902208 w 2139696"/>
              <a:gd name="connsiteY19" fmla="*/ 91440 h 182880"/>
              <a:gd name="connsiteX20" fmla="*/ 957072 w 2139696"/>
              <a:gd name="connsiteY20" fmla="*/ 60960 h 182880"/>
              <a:gd name="connsiteX21" fmla="*/ 975360 w 2139696"/>
              <a:gd name="connsiteY21" fmla="*/ 48768 h 182880"/>
              <a:gd name="connsiteX22" fmla="*/ 1011936 w 2139696"/>
              <a:gd name="connsiteY22" fmla="*/ 36576 h 182880"/>
              <a:gd name="connsiteX23" fmla="*/ 1066800 w 2139696"/>
              <a:gd name="connsiteY23" fmla="*/ 18288 h 182880"/>
              <a:gd name="connsiteX24" fmla="*/ 1115568 w 2139696"/>
              <a:gd name="connsiteY24" fmla="*/ 6096 h 182880"/>
              <a:gd name="connsiteX25" fmla="*/ 1213104 w 2139696"/>
              <a:gd name="connsiteY25" fmla="*/ 12192 h 182880"/>
              <a:gd name="connsiteX26" fmla="*/ 1243584 w 2139696"/>
              <a:gd name="connsiteY26" fmla="*/ 18288 h 182880"/>
              <a:gd name="connsiteX27" fmla="*/ 1280160 w 2139696"/>
              <a:gd name="connsiteY27" fmla="*/ 30480 h 182880"/>
              <a:gd name="connsiteX28" fmla="*/ 1322832 w 2139696"/>
              <a:gd name="connsiteY28" fmla="*/ 67056 h 182880"/>
              <a:gd name="connsiteX29" fmla="*/ 1365504 w 2139696"/>
              <a:gd name="connsiteY29" fmla="*/ 97536 h 182880"/>
              <a:gd name="connsiteX30" fmla="*/ 1402080 w 2139696"/>
              <a:gd name="connsiteY30" fmla="*/ 115824 h 182880"/>
              <a:gd name="connsiteX31" fmla="*/ 1536192 w 2139696"/>
              <a:gd name="connsiteY31" fmla="*/ 103632 h 182880"/>
              <a:gd name="connsiteX32" fmla="*/ 1584960 w 2139696"/>
              <a:gd name="connsiteY32" fmla="*/ 85344 h 182880"/>
              <a:gd name="connsiteX33" fmla="*/ 1609344 w 2139696"/>
              <a:gd name="connsiteY33" fmla="*/ 67056 h 182880"/>
              <a:gd name="connsiteX34" fmla="*/ 1639824 w 2139696"/>
              <a:gd name="connsiteY34" fmla="*/ 60960 h 182880"/>
              <a:gd name="connsiteX35" fmla="*/ 1670304 w 2139696"/>
              <a:gd name="connsiteY35" fmla="*/ 36576 h 182880"/>
              <a:gd name="connsiteX36" fmla="*/ 1706880 w 2139696"/>
              <a:gd name="connsiteY36" fmla="*/ 24384 h 182880"/>
              <a:gd name="connsiteX37" fmla="*/ 1725168 w 2139696"/>
              <a:gd name="connsiteY37" fmla="*/ 18288 h 182880"/>
              <a:gd name="connsiteX38" fmla="*/ 1749552 w 2139696"/>
              <a:gd name="connsiteY38" fmla="*/ 12192 h 182880"/>
              <a:gd name="connsiteX39" fmla="*/ 1786128 w 2139696"/>
              <a:gd name="connsiteY39" fmla="*/ 0 h 182880"/>
              <a:gd name="connsiteX40" fmla="*/ 2139696 w 2139696"/>
              <a:gd name="connsiteY40" fmla="*/ 6096 h 182880"/>
              <a:gd name="connsiteX0" fmla="*/ 0 w 2025396"/>
              <a:gd name="connsiteY0" fmla="*/ 91440 h 182880"/>
              <a:gd name="connsiteX1" fmla="*/ 62484 w 2025396"/>
              <a:gd name="connsiteY1" fmla="*/ 60960 h 182880"/>
              <a:gd name="connsiteX2" fmla="*/ 111252 w 2025396"/>
              <a:gd name="connsiteY2" fmla="*/ 42672 h 182880"/>
              <a:gd name="connsiteX3" fmla="*/ 135636 w 2025396"/>
              <a:gd name="connsiteY3" fmla="*/ 30480 h 182880"/>
              <a:gd name="connsiteX4" fmla="*/ 160020 w 2025396"/>
              <a:gd name="connsiteY4" fmla="*/ 24384 h 182880"/>
              <a:gd name="connsiteX5" fmla="*/ 227076 w 2025396"/>
              <a:gd name="connsiteY5" fmla="*/ 12192 h 182880"/>
              <a:gd name="connsiteX6" fmla="*/ 294132 w 2025396"/>
              <a:gd name="connsiteY6" fmla="*/ 18288 h 182880"/>
              <a:gd name="connsiteX7" fmla="*/ 330708 w 2025396"/>
              <a:gd name="connsiteY7" fmla="*/ 42672 h 182880"/>
              <a:gd name="connsiteX8" fmla="*/ 397764 w 2025396"/>
              <a:gd name="connsiteY8" fmla="*/ 91440 h 182880"/>
              <a:gd name="connsiteX9" fmla="*/ 434340 w 2025396"/>
              <a:gd name="connsiteY9" fmla="*/ 128016 h 182880"/>
              <a:gd name="connsiteX10" fmla="*/ 452628 w 2025396"/>
              <a:gd name="connsiteY10" fmla="*/ 146304 h 182880"/>
              <a:gd name="connsiteX11" fmla="*/ 495300 w 2025396"/>
              <a:gd name="connsiteY11" fmla="*/ 164592 h 182880"/>
              <a:gd name="connsiteX12" fmla="*/ 519684 w 2025396"/>
              <a:gd name="connsiteY12" fmla="*/ 176784 h 182880"/>
              <a:gd name="connsiteX13" fmla="*/ 537972 w 2025396"/>
              <a:gd name="connsiteY13" fmla="*/ 182880 h 182880"/>
              <a:gd name="connsiteX14" fmla="*/ 623316 w 2025396"/>
              <a:gd name="connsiteY14" fmla="*/ 176784 h 182880"/>
              <a:gd name="connsiteX15" fmla="*/ 659892 w 2025396"/>
              <a:gd name="connsiteY15" fmla="*/ 152400 h 182880"/>
              <a:gd name="connsiteX16" fmla="*/ 696468 w 2025396"/>
              <a:gd name="connsiteY16" fmla="*/ 146304 h 182880"/>
              <a:gd name="connsiteX17" fmla="*/ 739140 w 2025396"/>
              <a:gd name="connsiteY17" fmla="*/ 115824 h 182880"/>
              <a:gd name="connsiteX18" fmla="*/ 787908 w 2025396"/>
              <a:gd name="connsiteY18" fmla="*/ 91440 h 182880"/>
              <a:gd name="connsiteX19" fmla="*/ 842772 w 2025396"/>
              <a:gd name="connsiteY19" fmla="*/ 60960 h 182880"/>
              <a:gd name="connsiteX20" fmla="*/ 861060 w 2025396"/>
              <a:gd name="connsiteY20" fmla="*/ 48768 h 182880"/>
              <a:gd name="connsiteX21" fmla="*/ 897636 w 2025396"/>
              <a:gd name="connsiteY21" fmla="*/ 36576 h 182880"/>
              <a:gd name="connsiteX22" fmla="*/ 952500 w 2025396"/>
              <a:gd name="connsiteY22" fmla="*/ 18288 h 182880"/>
              <a:gd name="connsiteX23" fmla="*/ 1001268 w 2025396"/>
              <a:gd name="connsiteY23" fmla="*/ 6096 h 182880"/>
              <a:gd name="connsiteX24" fmla="*/ 1098804 w 2025396"/>
              <a:gd name="connsiteY24" fmla="*/ 12192 h 182880"/>
              <a:gd name="connsiteX25" fmla="*/ 1129284 w 2025396"/>
              <a:gd name="connsiteY25" fmla="*/ 18288 h 182880"/>
              <a:gd name="connsiteX26" fmla="*/ 1165860 w 2025396"/>
              <a:gd name="connsiteY26" fmla="*/ 30480 h 182880"/>
              <a:gd name="connsiteX27" fmla="*/ 1208532 w 2025396"/>
              <a:gd name="connsiteY27" fmla="*/ 67056 h 182880"/>
              <a:gd name="connsiteX28" fmla="*/ 1251204 w 2025396"/>
              <a:gd name="connsiteY28" fmla="*/ 97536 h 182880"/>
              <a:gd name="connsiteX29" fmla="*/ 1287780 w 2025396"/>
              <a:gd name="connsiteY29" fmla="*/ 115824 h 182880"/>
              <a:gd name="connsiteX30" fmla="*/ 1421892 w 2025396"/>
              <a:gd name="connsiteY30" fmla="*/ 103632 h 182880"/>
              <a:gd name="connsiteX31" fmla="*/ 1470660 w 2025396"/>
              <a:gd name="connsiteY31" fmla="*/ 85344 h 182880"/>
              <a:gd name="connsiteX32" fmla="*/ 1495044 w 2025396"/>
              <a:gd name="connsiteY32" fmla="*/ 67056 h 182880"/>
              <a:gd name="connsiteX33" fmla="*/ 1525524 w 2025396"/>
              <a:gd name="connsiteY33" fmla="*/ 60960 h 182880"/>
              <a:gd name="connsiteX34" fmla="*/ 1556004 w 2025396"/>
              <a:gd name="connsiteY34" fmla="*/ 36576 h 182880"/>
              <a:gd name="connsiteX35" fmla="*/ 1592580 w 2025396"/>
              <a:gd name="connsiteY35" fmla="*/ 24384 h 182880"/>
              <a:gd name="connsiteX36" fmla="*/ 1610868 w 2025396"/>
              <a:gd name="connsiteY36" fmla="*/ 18288 h 182880"/>
              <a:gd name="connsiteX37" fmla="*/ 1635252 w 2025396"/>
              <a:gd name="connsiteY37" fmla="*/ 12192 h 182880"/>
              <a:gd name="connsiteX38" fmla="*/ 1671828 w 2025396"/>
              <a:gd name="connsiteY38" fmla="*/ 0 h 182880"/>
              <a:gd name="connsiteX39" fmla="*/ 2025396 w 2025396"/>
              <a:gd name="connsiteY39" fmla="*/ 6096 h 182880"/>
              <a:gd name="connsiteX0" fmla="*/ 0 w 1671828"/>
              <a:gd name="connsiteY0" fmla="*/ 91440 h 182880"/>
              <a:gd name="connsiteX1" fmla="*/ 62484 w 1671828"/>
              <a:gd name="connsiteY1" fmla="*/ 60960 h 182880"/>
              <a:gd name="connsiteX2" fmla="*/ 111252 w 1671828"/>
              <a:gd name="connsiteY2" fmla="*/ 42672 h 182880"/>
              <a:gd name="connsiteX3" fmla="*/ 135636 w 1671828"/>
              <a:gd name="connsiteY3" fmla="*/ 30480 h 182880"/>
              <a:gd name="connsiteX4" fmla="*/ 160020 w 1671828"/>
              <a:gd name="connsiteY4" fmla="*/ 24384 h 182880"/>
              <a:gd name="connsiteX5" fmla="*/ 227076 w 1671828"/>
              <a:gd name="connsiteY5" fmla="*/ 12192 h 182880"/>
              <a:gd name="connsiteX6" fmla="*/ 294132 w 1671828"/>
              <a:gd name="connsiteY6" fmla="*/ 18288 h 182880"/>
              <a:gd name="connsiteX7" fmla="*/ 330708 w 1671828"/>
              <a:gd name="connsiteY7" fmla="*/ 42672 h 182880"/>
              <a:gd name="connsiteX8" fmla="*/ 397764 w 1671828"/>
              <a:gd name="connsiteY8" fmla="*/ 91440 h 182880"/>
              <a:gd name="connsiteX9" fmla="*/ 434340 w 1671828"/>
              <a:gd name="connsiteY9" fmla="*/ 128016 h 182880"/>
              <a:gd name="connsiteX10" fmla="*/ 452628 w 1671828"/>
              <a:gd name="connsiteY10" fmla="*/ 146304 h 182880"/>
              <a:gd name="connsiteX11" fmla="*/ 495300 w 1671828"/>
              <a:gd name="connsiteY11" fmla="*/ 164592 h 182880"/>
              <a:gd name="connsiteX12" fmla="*/ 519684 w 1671828"/>
              <a:gd name="connsiteY12" fmla="*/ 176784 h 182880"/>
              <a:gd name="connsiteX13" fmla="*/ 537972 w 1671828"/>
              <a:gd name="connsiteY13" fmla="*/ 182880 h 182880"/>
              <a:gd name="connsiteX14" fmla="*/ 623316 w 1671828"/>
              <a:gd name="connsiteY14" fmla="*/ 176784 h 182880"/>
              <a:gd name="connsiteX15" fmla="*/ 659892 w 1671828"/>
              <a:gd name="connsiteY15" fmla="*/ 152400 h 182880"/>
              <a:gd name="connsiteX16" fmla="*/ 696468 w 1671828"/>
              <a:gd name="connsiteY16" fmla="*/ 146304 h 182880"/>
              <a:gd name="connsiteX17" fmla="*/ 739140 w 1671828"/>
              <a:gd name="connsiteY17" fmla="*/ 115824 h 182880"/>
              <a:gd name="connsiteX18" fmla="*/ 787908 w 1671828"/>
              <a:gd name="connsiteY18" fmla="*/ 91440 h 182880"/>
              <a:gd name="connsiteX19" fmla="*/ 842772 w 1671828"/>
              <a:gd name="connsiteY19" fmla="*/ 60960 h 182880"/>
              <a:gd name="connsiteX20" fmla="*/ 861060 w 1671828"/>
              <a:gd name="connsiteY20" fmla="*/ 48768 h 182880"/>
              <a:gd name="connsiteX21" fmla="*/ 897636 w 1671828"/>
              <a:gd name="connsiteY21" fmla="*/ 36576 h 182880"/>
              <a:gd name="connsiteX22" fmla="*/ 952500 w 1671828"/>
              <a:gd name="connsiteY22" fmla="*/ 18288 h 182880"/>
              <a:gd name="connsiteX23" fmla="*/ 1001268 w 1671828"/>
              <a:gd name="connsiteY23" fmla="*/ 6096 h 182880"/>
              <a:gd name="connsiteX24" fmla="*/ 1098804 w 1671828"/>
              <a:gd name="connsiteY24" fmla="*/ 12192 h 182880"/>
              <a:gd name="connsiteX25" fmla="*/ 1129284 w 1671828"/>
              <a:gd name="connsiteY25" fmla="*/ 18288 h 182880"/>
              <a:gd name="connsiteX26" fmla="*/ 1165860 w 1671828"/>
              <a:gd name="connsiteY26" fmla="*/ 30480 h 182880"/>
              <a:gd name="connsiteX27" fmla="*/ 1208532 w 1671828"/>
              <a:gd name="connsiteY27" fmla="*/ 67056 h 182880"/>
              <a:gd name="connsiteX28" fmla="*/ 1251204 w 1671828"/>
              <a:gd name="connsiteY28" fmla="*/ 97536 h 182880"/>
              <a:gd name="connsiteX29" fmla="*/ 1287780 w 1671828"/>
              <a:gd name="connsiteY29" fmla="*/ 115824 h 182880"/>
              <a:gd name="connsiteX30" fmla="*/ 1421892 w 1671828"/>
              <a:gd name="connsiteY30" fmla="*/ 103632 h 182880"/>
              <a:gd name="connsiteX31" fmla="*/ 1470660 w 1671828"/>
              <a:gd name="connsiteY31" fmla="*/ 85344 h 182880"/>
              <a:gd name="connsiteX32" fmla="*/ 1495044 w 1671828"/>
              <a:gd name="connsiteY32" fmla="*/ 67056 h 182880"/>
              <a:gd name="connsiteX33" fmla="*/ 1525524 w 1671828"/>
              <a:gd name="connsiteY33" fmla="*/ 60960 h 182880"/>
              <a:gd name="connsiteX34" fmla="*/ 1556004 w 1671828"/>
              <a:gd name="connsiteY34" fmla="*/ 36576 h 182880"/>
              <a:gd name="connsiteX35" fmla="*/ 1592580 w 1671828"/>
              <a:gd name="connsiteY35" fmla="*/ 24384 h 182880"/>
              <a:gd name="connsiteX36" fmla="*/ 1610868 w 1671828"/>
              <a:gd name="connsiteY36" fmla="*/ 18288 h 182880"/>
              <a:gd name="connsiteX37" fmla="*/ 1635252 w 1671828"/>
              <a:gd name="connsiteY37" fmla="*/ 12192 h 182880"/>
              <a:gd name="connsiteX38" fmla="*/ 1671828 w 1671828"/>
              <a:gd name="connsiteY38" fmla="*/ 0 h 182880"/>
              <a:gd name="connsiteX0" fmla="*/ 0 w 1635252"/>
              <a:gd name="connsiteY0" fmla="*/ 85344 h 176784"/>
              <a:gd name="connsiteX1" fmla="*/ 62484 w 1635252"/>
              <a:gd name="connsiteY1" fmla="*/ 54864 h 176784"/>
              <a:gd name="connsiteX2" fmla="*/ 111252 w 1635252"/>
              <a:gd name="connsiteY2" fmla="*/ 36576 h 176784"/>
              <a:gd name="connsiteX3" fmla="*/ 135636 w 1635252"/>
              <a:gd name="connsiteY3" fmla="*/ 24384 h 176784"/>
              <a:gd name="connsiteX4" fmla="*/ 160020 w 1635252"/>
              <a:gd name="connsiteY4" fmla="*/ 18288 h 176784"/>
              <a:gd name="connsiteX5" fmla="*/ 227076 w 1635252"/>
              <a:gd name="connsiteY5" fmla="*/ 6096 h 176784"/>
              <a:gd name="connsiteX6" fmla="*/ 294132 w 1635252"/>
              <a:gd name="connsiteY6" fmla="*/ 12192 h 176784"/>
              <a:gd name="connsiteX7" fmla="*/ 330708 w 1635252"/>
              <a:gd name="connsiteY7" fmla="*/ 36576 h 176784"/>
              <a:gd name="connsiteX8" fmla="*/ 397764 w 1635252"/>
              <a:gd name="connsiteY8" fmla="*/ 85344 h 176784"/>
              <a:gd name="connsiteX9" fmla="*/ 434340 w 1635252"/>
              <a:gd name="connsiteY9" fmla="*/ 121920 h 176784"/>
              <a:gd name="connsiteX10" fmla="*/ 452628 w 1635252"/>
              <a:gd name="connsiteY10" fmla="*/ 140208 h 176784"/>
              <a:gd name="connsiteX11" fmla="*/ 495300 w 1635252"/>
              <a:gd name="connsiteY11" fmla="*/ 158496 h 176784"/>
              <a:gd name="connsiteX12" fmla="*/ 519684 w 1635252"/>
              <a:gd name="connsiteY12" fmla="*/ 170688 h 176784"/>
              <a:gd name="connsiteX13" fmla="*/ 537972 w 1635252"/>
              <a:gd name="connsiteY13" fmla="*/ 176784 h 176784"/>
              <a:gd name="connsiteX14" fmla="*/ 623316 w 1635252"/>
              <a:gd name="connsiteY14" fmla="*/ 170688 h 176784"/>
              <a:gd name="connsiteX15" fmla="*/ 659892 w 1635252"/>
              <a:gd name="connsiteY15" fmla="*/ 146304 h 176784"/>
              <a:gd name="connsiteX16" fmla="*/ 696468 w 1635252"/>
              <a:gd name="connsiteY16" fmla="*/ 140208 h 176784"/>
              <a:gd name="connsiteX17" fmla="*/ 739140 w 1635252"/>
              <a:gd name="connsiteY17" fmla="*/ 109728 h 176784"/>
              <a:gd name="connsiteX18" fmla="*/ 787908 w 1635252"/>
              <a:gd name="connsiteY18" fmla="*/ 85344 h 176784"/>
              <a:gd name="connsiteX19" fmla="*/ 842772 w 1635252"/>
              <a:gd name="connsiteY19" fmla="*/ 54864 h 176784"/>
              <a:gd name="connsiteX20" fmla="*/ 861060 w 1635252"/>
              <a:gd name="connsiteY20" fmla="*/ 42672 h 176784"/>
              <a:gd name="connsiteX21" fmla="*/ 897636 w 1635252"/>
              <a:gd name="connsiteY21" fmla="*/ 30480 h 176784"/>
              <a:gd name="connsiteX22" fmla="*/ 952500 w 1635252"/>
              <a:gd name="connsiteY22" fmla="*/ 12192 h 176784"/>
              <a:gd name="connsiteX23" fmla="*/ 1001268 w 1635252"/>
              <a:gd name="connsiteY23" fmla="*/ 0 h 176784"/>
              <a:gd name="connsiteX24" fmla="*/ 1098804 w 1635252"/>
              <a:gd name="connsiteY24" fmla="*/ 6096 h 176784"/>
              <a:gd name="connsiteX25" fmla="*/ 1129284 w 1635252"/>
              <a:gd name="connsiteY25" fmla="*/ 12192 h 176784"/>
              <a:gd name="connsiteX26" fmla="*/ 1165860 w 1635252"/>
              <a:gd name="connsiteY26" fmla="*/ 24384 h 176784"/>
              <a:gd name="connsiteX27" fmla="*/ 1208532 w 1635252"/>
              <a:gd name="connsiteY27" fmla="*/ 60960 h 176784"/>
              <a:gd name="connsiteX28" fmla="*/ 1251204 w 1635252"/>
              <a:gd name="connsiteY28" fmla="*/ 91440 h 176784"/>
              <a:gd name="connsiteX29" fmla="*/ 1287780 w 1635252"/>
              <a:gd name="connsiteY29" fmla="*/ 109728 h 176784"/>
              <a:gd name="connsiteX30" fmla="*/ 1421892 w 1635252"/>
              <a:gd name="connsiteY30" fmla="*/ 97536 h 176784"/>
              <a:gd name="connsiteX31" fmla="*/ 1470660 w 1635252"/>
              <a:gd name="connsiteY31" fmla="*/ 79248 h 176784"/>
              <a:gd name="connsiteX32" fmla="*/ 1495044 w 1635252"/>
              <a:gd name="connsiteY32" fmla="*/ 60960 h 176784"/>
              <a:gd name="connsiteX33" fmla="*/ 1525524 w 1635252"/>
              <a:gd name="connsiteY33" fmla="*/ 54864 h 176784"/>
              <a:gd name="connsiteX34" fmla="*/ 1556004 w 1635252"/>
              <a:gd name="connsiteY34" fmla="*/ 30480 h 176784"/>
              <a:gd name="connsiteX35" fmla="*/ 1592580 w 1635252"/>
              <a:gd name="connsiteY35" fmla="*/ 18288 h 176784"/>
              <a:gd name="connsiteX36" fmla="*/ 1610868 w 1635252"/>
              <a:gd name="connsiteY36" fmla="*/ 12192 h 176784"/>
              <a:gd name="connsiteX37" fmla="*/ 1635252 w 1635252"/>
              <a:gd name="connsiteY37" fmla="*/ 6096 h 176784"/>
              <a:gd name="connsiteX0" fmla="*/ 0 w 1610868"/>
              <a:gd name="connsiteY0" fmla="*/ 85344 h 176784"/>
              <a:gd name="connsiteX1" fmla="*/ 62484 w 1610868"/>
              <a:gd name="connsiteY1" fmla="*/ 54864 h 176784"/>
              <a:gd name="connsiteX2" fmla="*/ 111252 w 1610868"/>
              <a:gd name="connsiteY2" fmla="*/ 36576 h 176784"/>
              <a:gd name="connsiteX3" fmla="*/ 135636 w 1610868"/>
              <a:gd name="connsiteY3" fmla="*/ 24384 h 176784"/>
              <a:gd name="connsiteX4" fmla="*/ 160020 w 1610868"/>
              <a:gd name="connsiteY4" fmla="*/ 18288 h 176784"/>
              <a:gd name="connsiteX5" fmla="*/ 227076 w 1610868"/>
              <a:gd name="connsiteY5" fmla="*/ 6096 h 176784"/>
              <a:gd name="connsiteX6" fmla="*/ 294132 w 1610868"/>
              <a:gd name="connsiteY6" fmla="*/ 12192 h 176784"/>
              <a:gd name="connsiteX7" fmla="*/ 330708 w 1610868"/>
              <a:gd name="connsiteY7" fmla="*/ 36576 h 176784"/>
              <a:gd name="connsiteX8" fmla="*/ 397764 w 1610868"/>
              <a:gd name="connsiteY8" fmla="*/ 85344 h 176784"/>
              <a:gd name="connsiteX9" fmla="*/ 434340 w 1610868"/>
              <a:gd name="connsiteY9" fmla="*/ 121920 h 176784"/>
              <a:gd name="connsiteX10" fmla="*/ 452628 w 1610868"/>
              <a:gd name="connsiteY10" fmla="*/ 140208 h 176784"/>
              <a:gd name="connsiteX11" fmla="*/ 495300 w 1610868"/>
              <a:gd name="connsiteY11" fmla="*/ 158496 h 176784"/>
              <a:gd name="connsiteX12" fmla="*/ 519684 w 1610868"/>
              <a:gd name="connsiteY12" fmla="*/ 170688 h 176784"/>
              <a:gd name="connsiteX13" fmla="*/ 537972 w 1610868"/>
              <a:gd name="connsiteY13" fmla="*/ 176784 h 176784"/>
              <a:gd name="connsiteX14" fmla="*/ 623316 w 1610868"/>
              <a:gd name="connsiteY14" fmla="*/ 170688 h 176784"/>
              <a:gd name="connsiteX15" fmla="*/ 659892 w 1610868"/>
              <a:gd name="connsiteY15" fmla="*/ 146304 h 176784"/>
              <a:gd name="connsiteX16" fmla="*/ 696468 w 1610868"/>
              <a:gd name="connsiteY16" fmla="*/ 140208 h 176784"/>
              <a:gd name="connsiteX17" fmla="*/ 739140 w 1610868"/>
              <a:gd name="connsiteY17" fmla="*/ 109728 h 176784"/>
              <a:gd name="connsiteX18" fmla="*/ 787908 w 1610868"/>
              <a:gd name="connsiteY18" fmla="*/ 85344 h 176784"/>
              <a:gd name="connsiteX19" fmla="*/ 842772 w 1610868"/>
              <a:gd name="connsiteY19" fmla="*/ 54864 h 176784"/>
              <a:gd name="connsiteX20" fmla="*/ 861060 w 1610868"/>
              <a:gd name="connsiteY20" fmla="*/ 42672 h 176784"/>
              <a:gd name="connsiteX21" fmla="*/ 897636 w 1610868"/>
              <a:gd name="connsiteY21" fmla="*/ 30480 h 176784"/>
              <a:gd name="connsiteX22" fmla="*/ 952500 w 1610868"/>
              <a:gd name="connsiteY22" fmla="*/ 12192 h 176784"/>
              <a:gd name="connsiteX23" fmla="*/ 1001268 w 1610868"/>
              <a:gd name="connsiteY23" fmla="*/ 0 h 176784"/>
              <a:gd name="connsiteX24" fmla="*/ 1098804 w 1610868"/>
              <a:gd name="connsiteY24" fmla="*/ 6096 h 176784"/>
              <a:gd name="connsiteX25" fmla="*/ 1129284 w 1610868"/>
              <a:gd name="connsiteY25" fmla="*/ 12192 h 176784"/>
              <a:gd name="connsiteX26" fmla="*/ 1165860 w 1610868"/>
              <a:gd name="connsiteY26" fmla="*/ 24384 h 176784"/>
              <a:gd name="connsiteX27" fmla="*/ 1208532 w 1610868"/>
              <a:gd name="connsiteY27" fmla="*/ 60960 h 176784"/>
              <a:gd name="connsiteX28" fmla="*/ 1251204 w 1610868"/>
              <a:gd name="connsiteY28" fmla="*/ 91440 h 176784"/>
              <a:gd name="connsiteX29" fmla="*/ 1287780 w 1610868"/>
              <a:gd name="connsiteY29" fmla="*/ 109728 h 176784"/>
              <a:gd name="connsiteX30" fmla="*/ 1421892 w 1610868"/>
              <a:gd name="connsiteY30" fmla="*/ 97536 h 176784"/>
              <a:gd name="connsiteX31" fmla="*/ 1470660 w 1610868"/>
              <a:gd name="connsiteY31" fmla="*/ 79248 h 176784"/>
              <a:gd name="connsiteX32" fmla="*/ 1495044 w 1610868"/>
              <a:gd name="connsiteY32" fmla="*/ 60960 h 176784"/>
              <a:gd name="connsiteX33" fmla="*/ 1525524 w 1610868"/>
              <a:gd name="connsiteY33" fmla="*/ 54864 h 176784"/>
              <a:gd name="connsiteX34" fmla="*/ 1556004 w 1610868"/>
              <a:gd name="connsiteY34" fmla="*/ 30480 h 176784"/>
              <a:gd name="connsiteX35" fmla="*/ 1592580 w 1610868"/>
              <a:gd name="connsiteY35" fmla="*/ 18288 h 176784"/>
              <a:gd name="connsiteX36" fmla="*/ 1610868 w 1610868"/>
              <a:gd name="connsiteY36" fmla="*/ 12192 h 176784"/>
              <a:gd name="connsiteX0" fmla="*/ 0 w 1592580"/>
              <a:gd name="connsiteY0" fmla="*/ 85344 h 176784"/>
              <a:gd name="connsiteX1" fmla="*/ 62484 w 1592580"/>
              <a:gd name="connsiteY1" fmla="*/ 54864 h 176784"/>
              <a:gd name="connsiteX2" fmla="*/ 111252 w 1592580"/>
              <a:gd name="connsiteY2" fmla="*/ 36576 h 176784"/>
              <a:gd name="connsiteX3" fmla="*/ 135636 w 1592580"/>
              <a:gd name="connsiteY3" fmla="*/ 24384 h 176784"/>
              <a:gd name="connsiteX4" fmla="*/ 160020 w 1592580"/>
              <a:gd name="connsiteY4" fmla="*/ 18288 h 176784"/>
              <a:gd name="connsiteX5" fmla="*/ 227076 w 1592580"/>
              <a:gd name="connsiteY5" fmla="*/ 6096 h 176784"/>
              <a:gd name="connsiteX6" fmla="*/ 294132 w 1592580"/>
              <a:gd name="connsiteY6" fmla="*/ 12192 h 176784"/>
              <a:gd name="connsiteX7" fmla="*/ 330708 w 1592580"/>
              <a:gd name="connsiteY7" fmla="*/ 36576 h 176784"/>
              <a:gd name="connsiteX8" fmla="*/ 397764 w 1592580"/>
              <a:gd name="connsiteY8" fmla="*/ 85344 h 176784"/>
              <a:gd name="connsiteX9" fmla="*/ 434340 w 1592580"/>
              <a:gd name="connsiteY9" fmla="*/ 121920 h 176784"/>
              <a:gd name="connsiteX10" fmla="*/ 452628 w 1592580"/>
              <a:gd name="connsiteY10" fmla="*/ 140208 h 176784"/>
              <a:gd name="connsiteX11" fmla="*/ 495300 w 1592580"/>
              <a:gd name="connsiteY11" fmla="*/ 158496 h 176784"/>
              <a:gd name="connsiteX12" fmla="*/ 519684 w 1592580"/>
              <a:gd name="connsiteY12" fmla="*/ 170688 h 176784"/>
              <a:gd name="connsiteX13" fmla="*/ 537972 w 1592580"/>
              <a:gd name="connsiteY13" fmla="*/ 176784 h 176784"/>
              <a:gd name="connsiteX14" fmla="*/ 623316 w 1592580"/>
              <a:gd name="connsiteY14" fmla="*/ 170688 h 176784"/>
              <a:gd name="connsiteX15" fmla="*/ 659892 w 1592580"/>
              <a:gd name="connsiteY15" fmla="*/ 146304 h 176784"/>
              <a:gd name="connsiteX16" fmla="*/ 696468 w 1592580"/>
              <a:gd name="connsiteY16" fmla="*/ 140208 h 176784"/>
              <a:gd name="connsiteX17" fmla="*/ 739140 w 1592580"/>
              <a:gd name="connsiteY17" fmla="*/ 109728 h 176784"/>
              <a:gd name="connsiteX18" fmla="*/ 787908 w 1592580"/>
              <a:gd name="connsiteY18" fmla="*/ 85344 h 176784"/>
              <a:gd name="connsiteX19" fmla="*/ 842772 w 1592580"/>
              <a:gd name="connsiteY19" fmla="*/ 54864 h 176784"/>
              <a:gd name="connsiteX20" fmla="*/ 861060 w 1592580"/>
              <a:gd name="connsiteY20" fmla="*/ 42672 h 176784"/>
              <a:gd name="connsiteX21" fmla="*/ 897636 w 1592580"/>
              <a:gd name="connsiteY21" fmla="*/ 30480 h 176784"/>
              <a:gd name="connsiteX22" fmla="*/ 952500 w 1592580"/>
              <a:gd name="connsiteY22" fmla="*/ 12192 h 176784"/>
              <a:gd name="connsiteX23" fmla="*/ 1001268 w 1592580"/>
              <a:gd name="connsiteY23" fmla="*/ 0 h 176784"/>
              <a:gd name="connsiteX24" fmla="*/ 1098804 w 1592580"/>
              <a:gd name="connsiteY24" fmla="*/ 6096 h 176784"/>
              <a:gd name="connsiteX25" fmla="*/ 1129284 w 1592580"/>
              <a:gd name="connsiteY25" fmla="*/ 12192 h 176784"/>
              <a:gd name="connsiteX26" fmla="*/ 1165860 w 1592580"/>
              <a:gd name="connsiteY26" fmla="*/ 24384 h 176784"/>
              <a:gd name="connsiteX27" fmla="*/ 1208532 w 1592580"/>
              <a:gd name="connsiteY27" fmla="*/ 60960 h 176784"/>
              <a:gd name="connsiteX28" fmla="*/ 1251204 w 1592580"/>
              <a:gd name="connsiteY28" fmla="*/ 91440 h 176784"/>
              <a:gd name="connsiteX29" fmla="*/ 1287780 w 1592580"/>
              <a:gd name="connsiteY29" fmla="*/ 109728 h 176784"/>
              <a:gd name="connsiteX30" fmla="*/ 1421892 w 1592580"/>
              <a:gd name="connsiteY30" fmla="*/ 97536 h 176784"/>
              <a:gd name="connsiteX31" fmla="*/ 1470660 w 1592580"/>
              <a:gd name="connsiteY31" fmla="*/ 79248 h 176784"/>
              <a:gd name="connsiteX32" fmla="*/ 1495044 w 1592580"/>
              <a:gd name="connsiteY32" fmla="*/ 60960 h 176784"/>
              <a:gd name="connsiteX33" fmla="*/ 1525524 w 1592580"/>
              <a:gd name="connsiteY33" fmla="*/ 54864 h 176784"/>
              <a:gd name="connsiteX34" fmla="*/ 1556004 w 1592580"/>
              <a:gd name="connsiteY34" fmla="*/ 30480 h 176784"/>
              <a:gd name="connsiteX35" fmla="*/ 1592580 w 1592580"/>
              <a:gd name="connsiteY35" fmla="*/ 18288 h 176784"/>
              <a:gd name="connsiteX0" fmla="*/ 0 w 1556004"/>
              <a:gd name="connsiteY0" fmla="*/ 85344 h 176784"/>
              <a:gd name="connsiteX1" fmla="*/ 62484 w 1556004"/>
              <a:gd name="connsiteY1" fmla="*/ 54864 h 176784"/>
              <a:gd name="connsiteX2" fmla="*/ 111252 w 1556004"/>
              <a:gd name="connsiteY2" fmla="*/ 36576 h 176784"/>
              <a:gd name="connsiteX3" fmla="*/ 135636 w 1556004"/>
              <a:gd name="connsiteY3" fmla="*/ 24384 h 176784"/>
              <a:gd name="connsiteX4" fmla="*/ 160020 w 1556004"/>
              <a:gd name="connsiteY4" fmla="*/ 18288 h 176784"/>
              <a:gd name="connsiteX5" fmla="*/ 227076 w 1556004"/>
              <a:gd name="connsiteY5" fmla="*/ 6096 h 176784"/>
              <a:gd name="connsiteX6" fmla="*/ 294132 w 1556004"/>
              <a:gd name="connsiteY6" fmla="*/ 12192 h 176784"/>
              <a:gd name="connsiteX7" fmla="*/ 330708 w 1556004"/>
              <a:gd name="connsiteY7" fmla="*/ 36576 h 176784"/>
              <a:gd name="connsiteX8" fmla="*/ 397764 w 1556004"/>
              <a:gd name="connsiteY8" fmla="*/ 85344 h 176784"/>
              <a:gd name="connsiteX9" fmla="*/ 434340 w 1556004"/>
              <a:gd name="connsiteY9" fmla="*/ 121920 h 176784"/>
              <a:gd name="connsiteX10" fmla="*/ 452628 w 1556004"/>
              <a:gd name="connsiteY10" fmla="*/ 140208 h 176784"/>
              <a:gd name="connsiteX11" fmla="*/ 495300 w 1556004"/>
              <a:gd name="connsiteY11" fmla="*/ 158496 h 176784"/>
              <a:gd name="connsiteX12" fmla="*/ 519684 w 1556004"/>
              <a:gd name="connsiteY12" fmla="*/ 170688 h 176784"/>
              <a:gd name="connsiteX13" fmla="*/ 537972 w 1556004"/>
              <a:gd name="connsiteY13" fmla="*/ 176784 h 176784"/>
              <a:gd name="connsiteX14" fmla="*/ 623316 w 1556004"/>
              <a:gd name="connsiteY14" fmla="*/ 170688 h 176784"/>
              <a:gd name="connsiteX15" fmla="*/ 659892 w 1556004"/>
              <a:gd name="connsiteY15" fmla="*/ 146304 h 176784"/>
              <a:gd name="connsiteX16" fmla="*/ 696468 w 1556004"/>
              <a:gd name="connsiteY16" fmla="*/ 140208 h 176784"/>
              <a:gd name="connsiteX17" fmla="*/ 739140 w 1556004"/>
              <a:gd name="connsiteY17" fmla="*/ 109728 h 176784"/>
              <a:gd name="connsiteX18" fmla="*/ 787908 w 1556004"/>
              <a:gd name="connsiteY18" fmla="*/ 85344 h 176784"/>
              <a:gd name="connsiteX19" fmla="*/ 842772 w 1556004"/>
              <a:gd name="connsiteY19" fmla="*/ 54864 h 176784"/>
              <a:gd name="connsiteX20" fmla="*/ 861060 w 1556004"/>
              <a:gd name="connsiteY20" fmla="*/ 42672 h 176784"/>
              <a:gd name="connsiteX21" fmla="*/ 897636 w 1556004"/>
              <a:gd name="connsiteY21" fmla="*/ 30480 h 176784"/>
              <a:gd name="connsiteX22" fmla="*/ 952500 w 1556004"/>
              <a:gd name="connsiteY22" fmla="*/ 12192 h 176784"/>
              <a:gd name="connsiteX23" fmla="*/ 1001268 w 1556004"/>
              <a:gd name="connsiteY23" fmla="*/ 0 h 176784"/>
              <a:gd name="connsiteX24" fmla="*/ 1098804 w 1556004"/>
              <a:gd name="connsiteY24" fmla="*/ 6096 h 176784"/>
              <a:gd name="connsiteX25" fmla="*/ 1129284 w 1556004"/>
              <a:gd name="connsiteY25" fmla="*/ 12192 h 176784"/>
              <a:gd name="connsiteX26" fmla="*/ 1165860 w 1556004"/>
              <a:gd name="connsiteY26" fmla="*/ 24384 h 176784"/>
              <a:gd name="connsiteX27" fmla="*/ 1208532 w 1556004"/>
              <a:gd name="connsiteY27" fmla="*/ 60960 h 176784"/>
              <a:gd name="connsiteX28" fmla="*/ 1251204 w 1556004"/>
              <a:gd name="connsiteY28" fmla="*/ 91440 h 176784"/>
              <a:gd name="connsiteX29" fmla="*/ 1287780 w 1556004"/>
              <a:gd name="connsiteY29" fmla="*/ 109728 h 176784"/>
              <a:gd name="connsiteX30" fmla="*/ 1421892 w 1556004"/>
              <a:gd name="connsiteY30" fmla="*/ 97536 h 176784"/>
              <a:gd name="connsiteX31" fmla="*/ 1470660 w 1556004"/>
              <a:gd name="connsiteY31" fmla="*/ 79248 h 176784"/>
              <a:gd name="connsiteX32" fmla="*/ 1495044 w 1556004"/>
              <a:gd name="connsiteY32" fmla="*/ 60960 h 176784"/>
              <a:gd name="connsiteX33" fmla="*/ 1525524 w 1556004"/>
              <a:gd name="connsiteY33" fmla="*/ 54864 h 176784"/>
              <a:gd name="connsiteX34" fmla="*/ 1556004 w 1556004"/>
              <a:gd name="connsiteY34" fmla="*/ 30480 h 176784"/>
              <a:gd name="connsiteX0" fmla="*/ 0 w 1550289"/>
              <a:gd name="connsiteY0" fmla="*/ 85344 h 176784"/>
              <a:gd name="connsiteX1" fmla="*/ 62484 w 1550289"/>
              <a:gd name="connsiteY1" fmla="*/ 54864 h 176784"/>
              <a:gd name="connsiteX2" fmla="*/ 111252 w 1550289"/>
              <a:gd name="connsiteY2" fmla="*/ 36576 h 176784"/>
              <a:gd name="connsiteX3" fmla="*/ 135636 w 1550289"/>
              <a:gd name="connsiteY3" fmla="*/ 24384 h 176784"/>
              <a:gd name="connsiteX4" fmla="*/ 160020 w 1550289"/>
              <a:gd name="connsiteY4" fmla="*/ 18288 h 176784"/>
              <a:gd name="connsiteX5" fmla="*/ 227076 w 1550289"/>
              <a:gd name="connsiteY5" fmla="*/ 6096 h 176784"/>
              <a:gd name="connsiteX6" fmla="*/ 294132 w 1550289"/>
              <a:gd name="connsiteY6" fmla="*/ 12192 h 176784"/>
              <a:gd name="connsiteX7" fmla="*/ 330708 w 1550289"/>
              <a:gd name="connsiteY7" fmla="*/ 36576 h 176784"/>
              <a:gd name="connsiteX8" fmla="*/ 397764 w 1550289"/>
              <a:gd name="connsiteY8" fmla="*/ 85344 h 176784"/>
              <a:gd name="connsiteX9" fmla="*/ 434340 w 1550289"/>
              <a:gd name="connsiteY9" fmla="*/ 121920 h 176784"/>
              <a:gd name="connsiteX10" fmla="*/ 452628 w 1550289"/>
              <a:gd name="connsiteY10" fmla="*/ 140208 h 176784"/>
              <a:gd name="connsiteX11" fmla="*/ 495300 w 1550289"/>
              <a:gd name="connsiteY11" fmla="*/ 158496 h 176784"/>
              <a:gd name="connsiteX12" fmla="*/ 519684 w 1550289"/>
              <a:gd name="connsiteY12" fmla="*/ 170688 h 176784"/>
              <a:gd name="connsiteX13" fmla="*/ 537972 w 1550289"/>
              <a:gd name="connsiteY13" fmla="*/ 176784 h 176784"/>
              <a:gd name="connsiteX14" fmla="*/ 623316 w 1550289"/>
              <a:gd name="connsiteY14" fmla="*/ 170688 h 176784"/>
              <a:gd name="connsiteX15" fmla="*/ 659892 w 1550289"/>
              <a:gd name="connsiteY15" fmla="*/ 146304 h 176784"/>
              <a:gd name="connsiteX16" fmla="*/ 696468 w 1550289"/>
              <a:gd name="connsiteY16" fmla="*/ 140208 h 176784"/>
              <a:gd name="connsiteX17" fmla="*/ 739140 w 1550289"/>
              <a:gd name="connsiteY17" fmla="*/ 109728 h 176784"/>
              <a:gd name="connsiteX18" fmla="*/ 787908 w 1550289"/>
              <a:gd name="connsiteY18" fmla="*/ 85344 h 176784"/>
              <a:gd name="connsiteX19" fmla="*/ 842772 w 1550289"/>
              <a:gd name="connsiteY19" fmla="*/ 54864 h 176784"/>
              <a:gd name="connsiteX20" fmla="*/ 861060 w 1550289"/>
              <a:gd name="connsiteY20" fmla="*/ 42672 h 176784"/>
              <a:gd name="connsiteX21" fmla="*/ 897636 w 1550289"/>
              <a:gd name="connsiteY21" fmla="*/ 30480 h 176784"/>
              <a:gd name="connsiteX22" fmla="*/ 952500 w 1550289"/>
              <a:gd name="connsiteY22" fmla="*/ 12192 h 176784"/>
              <a:gd name="connsiteX23" fmla="*/ 1001268 w 1550289"/>
              <a:gd name="connsiteY23" fmla="*/ 0 h 176784"/>
              <a:gd name="connsiteX24" fmla="*/ 1098804 w 1550289"/>
              <a:gd name="connsiteY24" fmla="*/ 6096 h 176784"/>
              <a:gd name="connsiteX25" fmla="*/ 1129284 w 1550289"/>
              <a:gd name="connsiteY25" fmla="*/ 12192 h 176784"/>
              <a:gd name="connsiteX26" fmla="*/ 1165860 w 1550289"/>
              <a:gd name="connsiteY26" fmla="*/ 24384 h 176784"/>
              <a:gd name="connsiteX27" fmla="*/ 1208532 w 1550289"/>
              <a:gd name="connsiteY27" fmla="*/ 60960 h 176784"/>
              <a:gd name="connsiteX28" fmla="*/ 1251204 w 1550289"/>
              <a:gd name="connsiteY28" fmla="*/ 91440 h 176784"/>
              <a:gd name="connsiteX29" fmla="*/ 1287780 w 1550289"/>
              <a:gd name="connsiteY29" fmla="*/ 109728 h 176784"/>
              <a:gd name="connsiteX30" fmla="*/ 1421892 w 1550289"/>
              <a:gd name="connsiteY30" fmla="*/ 97536 h 176784"/>
              <a:gd name="connsiteX31" fmla="*/ 1470660 w 1550289"/>
              <a:gd name="connsiteY31" fmla="*/ 79248 h 176784"/>
              <a:gd name="connsiteX32" fmla="*/ 1495044 w 1550289"/>
              <a:gd name="connsiteY32" fmla="*/ 60960 h 176784"/>
              <a:gd name="connsiteX33" fmla="*/ 1525524 w 1550289"/>
              <a:gd name="connsiteY33" fmla="*/ 54864 h 176784"/>
              <a:gd name="connsiteX34" fmla="*/ 1550289 w 1550289"/>
              <a:gd name="connsiteY34" fmla="*/ 32385 h 17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50289" h="176784">
                <a:moveTo>
                  <a:pt x="0" y="85344"/>
                </a:moveTo>
                <a:cubicBezTo>
                  <a:pt x="72823" y="58035"/>
                  <a:pt x="43942" y="62992"/>
                  <a:pt x="62484" y="54864"/>
                </a:cubicBezTo>
                <a:cubicBezTo>
                  <a:pt x="81026" y="46736"/>
                  <a:pt x="87298" y="46842"/>
                  <a:pt x="111252" y="36576"/>
                </a:cubicBezTo>
                <a:cubicBezTo>
                  <a:pt x="119605" y="32996"/>
                  <a:pt x="127127" y="27575"/>
                  <a:pt x="135636" y="24384"/>
                </a:cubicBezTo>
                <a:cubicBezTo>
                  <a:pt x="143481" y="21442"/>
                  <a:pt x="151964" y="20590"/>
                  <a:pt x="160020" y="18288"/>
                </a:cubicBezTo>
                <a:cubicBezTo>
                  <a:pt x="203873" y="5758"/>
                  <a:pt x="146376" y="16183"/>
                  <a:pt x="227076" y="6096"/>
                </a:cubicBezTo>
                <a:cubicBezTo>
                  <a:pt x="249428" y="8128"/>
                  <a:pt x="272600" y="5859"/>
                  <a:pt x="294132" y="12192"/>
                </a:cubicBezTo>
                <a:cubicBezTo>
                  <a:pt x="308190" y="16327"/>
                  <a:pt x="318346" y="28709"/>
                  <a:pt x="330708" y="36576"/>
                </a:cubicBezTo>
                <a:cubicBezTo>
                  <a:pt x="370378" y="61820"/>
                  <a:pt x="358005" y="48898"/>
                  <a:pt x="397764" y="85344"/>
                </a:cubicBezTo>
                <a:cubicBezTo>
                  <a:pt x="410474" y="96995"/>
                  <a:pt x="422148" y="109728"/>
                  <a:pt x="434340" y="121920"/>
                </a:cubicBezTo>
                <a:cubicBezTo>
                  <a:pt x="440436" y="128016"/>
                  <a:pt x="445455" y="135426"/>
                  <a:pt x="452628" y="140208"/>
                </a:cubicBezTo>
                <a:cubicBezTo>
                  <a:pt x="489689" y="164916"/>
                  <a:pt x="450312" y="141625"/>
                  <a:pt x="495300" y="158496"/>
                </a:cubicBezTo>
                <a:cubicBezTo>
                  <a:pt x="503809" y="161687"/>
                  <a:pt x="511331" y="167108"/>
                  <a:pt x="519684" y="170688"/>
                </a:cubicBezTo>
                <a:cubicBezTo>
                  <a:pt x="525590" y="173219"/>
                  <a:pt x="531876" y="174752"/>
                  <a:pt x="537972" y="176784"/>
                </a:cubicBezTo>
                <a:cubicBezTo>
                  <a:pt x="566420" y="174752"/>
                  <a:pt x="594991" y="174020"/>
                  <a:pt x="623316" y="170688"/>
                </a:cubicBezTo>
                <a:cubicBezTo>
                  <a:pt x="661245" y="166226"/>
                  <a:pt x="621682" y="163286"/>
                  <a:pt x="659892" y="146304"/>
                </a:cubicBezTo>
                <a:cubicBezTo>
                  <a:pt x="671187" y="141284"/>
                  <a:pt x="684276" y="142240"/>
                  <a:pt x="696468" y="140208"/>
                </a:cubicBezTo>
                <a:cubicBezTo>
                  <a:pt x="704737" y="134006"/>
                  <a:pt x="728245" y="115671"/>
                  <a:pt x="739140" y="109728"/>
                </a:cubicBezTo>
                <a:cubicBezTo>
                  <a:pt x="755096" y="101025"/>
                  <a:pt x="772786" y="95426"/>
                  <a:pt x="787908" y="85344"/>
                </a:cubicBezTo>
                <a:cubicBezTo>
                  <a:pt x="829128" y="57864"/>
                  <a:pt x="778078" y="90805"/>
                  <a:pt x="842772" y="54864"/>
                </a:cubicBezTo>
                <a:cubicBezTo>
                  <a:pt x="849176" y="51306"/>
                  <a:pt x="854365" y="45648"/>
                  <a:pt x="861060" y="42672"/>
                </a:cubicBezTo>
                <a:cubicBezTo>
                  <a:pt x="872804" y="37453"/>
                  <a:pt x="885444" y="34544"/>
                  <a:pt x="897636" y="30480"/>
                </a:cubicBezTo>
                <a:lnTo>
                  <a:pt x="952500" y="12192"/>
                </a:lnTo>
                <a:lnTo>
                  <a:pt x="1001268" y="0"/>
                </a:lnTo>
                <a:cubicBezTo>
                  <a:pt x="1033780" y="2032"/>
                  <a:pt x="1066375" y="3008"/>
                  <a:pt x="1098804" y="6096"/>
                </a:cubicBezTo>
                <a:cubicBezTo>
                  <a:pt x="1109119" y="7078"/>
                  <a:pt x="1119288" y="9466"/>
                  <a:pt x="1129284" y="12192"/>
                </a:cubicBezTo>
                <a:cubicBezTo>
                  <a:pt x="1141683" y="15573"/>
                  <a:pt x="1165860" y="24384"/>
                  <a:pt x="1165860" y="24384"/>
                </a:cubicBezTo>
                <a:cubicBezTo>
                  <a:pt x="1202708" y="61232"/>
                  <a:pt x="1176038" y="37750"/>
                  <a:pt x="1208532" y="60960"/>
                </a:cubicBezTo>
                <a:cubicBezTo>
                  <a:pt x="1214975" y="65562"/>
                  <a:pt x="1241626" y="86651"/>
                  <a:pt x="1251204" y="91440"/>
                </a:cubicBezTo>
                <a:cubicBezTo>
                  <a:pt x="1301681" y="116679"/>
                  <a:pt x="1235369" y="74787"/>
                  <a:pt x="1287780" y="109728"/>
                </a:cubicBezTo>
                <a:cubicBezTo>
                  <a:pt x="1365217" y="105426"/>
                  <a:pt x="1371268" y="112000"/>
                  <a:pt x="1421892" y="97536"/>
                </a:cubicBezTo>
                <a:cubicBezTo>
                  <a:pt x="1433164" y="94315"/>
                  <a:pt x="1463840" y="83037"/>
                  <a:pt x="1470660" y="79248"/>
                </a:cubicBezTo>
                <a:cubicBezTo>
                  <a:pt x="1479541" y="74314"/>
                  <a:pt x="1485760" y="65086"/>
                  <a:pt x="1495044" y="60960"/>
                </a:cubicBezTo>
                <a:cubicBezTo>
                  <a:pt x="1504512" y="56752"/>
                  <a:pt x="1515364" y="56896"/>
                  <a:pt x="1525524" y="54864"/>
                </a:cubicBezTo>
                <a:cubicBezTo>
                  <a:pt x="1535684" y="46736"/>
                  <a:pt x="1538867" y="38615"/>
                  <a:pt x="1550289" y="32385"/>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C756CCC-91B5-4008-A9CD-7078C8B460AC}"/>
              </a:ext>
            </a:extLst>
          </p:cNvPr>
          <p:cNvSpPr/>
          <p:nvPr/>
        </p:nvSpPr>
        <p:spPr>
          <a:xfrm>
            <a:off x="9708096" y="3558648"/>
            <a:ext cx="1554861" cy="213360"/>
          </a:xfrm>
          <a:custGeom>
            <a:avLst/>
            <a:gdLst>
              <a:gd name="connsiteX0" fmla="*/ 0 w 2054352"/>
              <a:gd name="connsiteY0" fmla="*/ 12192 h 213360"/>
              <a:gd name="connsiteX1" fmla="*/ 158496 w 2054352"/>
              <a:gd name="connsiteY1" fmla="*/ 158496 h 213360"/>
              <a:gd name="connsiteX2" fmla="*/ 176784 w 2054352"/>
              <a:gd name="connsiteY2" fmla="*/ 170688 h 213360"/>
              <a:gd name="connsiteX3" fmla="*/ 195072 w 2054352"/>
              <a:gd name="connsiteY3" fmla="*/ 188976 h 213360"/>
              <a:gd name="connsiteX4" fmla="*/ 219456 w 2054352"/>
              <a:gd name="connsiteY4" fmla="*/ 201168 h 213360"/>
              <a:gd name="connsiteX5" fmla="*/ 237744 w 2054352"/>
              <a:gd name="connsiteY5" fmla="*/ 213360 h 213360"/>
              <a:gd name="connsiteX6" fmla="*/ 316992 w 2054352"/>
              <a:gd name="connsiteY6" fmla="*/ 201168 h 213360"/>
              <a:gd name="connsiteX7" fmla="*/ 353568 w 2054352"/>
              <a:gd name="connsiteY7" fmla="*/ 188976 h 213360"/>
              <a:gd name="connsiteX8" fmla="*/ 396240 w 2054352"/>
              <a:gd name="connsiteY8" fmla="*/ 152400 h 213360"/>
              <a:gd name="connsiteX9" fmla="*/ 445008 w 2054352"/>
              <a:gd name="connsiteY9" fmla="*/ 140208 h 213360"/>
              <a:gd name="connsiteX10" fmla="*/ 463296 w 2054352"/>
              <a:gd name="connsiteY10" fmla="*/ 134112 h 213360"/>
              <a:gd name="connsiteX11" fmla="*/ 487680 w 2054352"/>
              <a:gd name="connsiteY11" fmla="*/ 128016 h 213360"/>
              <a:gd name="connsiteX12" fmla="*/ 505968 w 2054352"/>
              <a:gd name="connsiteY12" fmla="*/ 121920 h 213360"/>
              <a:gd name="connsiteX13" fmla="*/ 597408 w 2054352"/>
              <a:gd name="connsiteY13" fmla="*/ 115824 h 213360"/>
              <a:gd name="connsiteX14" fmla="*/ 615696 w 2054352"/>
              <a:gd name="connsiteY14" fmla="*/ 109728 h 213360"/>
              <a:gd name="connsiteX15" fmla="*/ 652272 w 2054352"/>
              <a:gd name="connsiteY15" fmla="*/ 85344 h 213360"/>
              <a:gd name="connsiteX16" fmla="*/ 670560 w 2054352"/>
              <a:gd name="connsiteY16" fmla="*/ 79248 h 213360"/>
              <a:gd name="connsiteX17" fmla="*/ 713232 w 2054352"/>
              <a:gd name="connsiteY17" fmla="*/ 48768 h 213360"/>
              <a:gd name="connsiteX18" fmla="*/ 743712 w 2054352"/>
              <a:gd name="connsiteY18" fmla="*/ 42672 h 213360"/>
              <a:gd name="connsiteX19" fmla="*/ 798576 w 2054352"/>
              <a:gd name="connsiteY19" fmla="*/ 24384 h 213360"/>
              <a:gd name="connsiteX20" fmla="*/ 847344 w 2054352"/>
              <a:gd name="connsiteY20" fmla="*/ 30480 h 213360"/>
              <a:gd name="connsiteX21" fmla="*/ 865632 w 2054352"/>
              <a:gd name="connsiteY21" fmla="*/ 42672 h 213360"/>
              <a:gd name="connsiteX22" fmla="*/ 920496 w 2054352"/>
              <a:gd name="connsiteY22" fmla="*/ 85344 h 213360"/>
              <a:gd name="connsiteX23" fmla="*/ 950976 w 2054352"/>
              <a:gd name="connsiteY23" fmla="*/ 121920 h 213360"/>
              <a:gd name="connsiteX24" fmla="*/ 975360 w 2054352"/>
              <a:gd name="connsiteY24" fmla="*/ 158496 h 213360"/>
              <a:gd name="connsiteX25" fmla="*/ 987552 w 2054352"/>
              <a:gd name="connsiteY25" fmla="*/ 176784 h 213360"/>
              <a:gd name="connsiteX26" fmla="*/ 1152144 w 2054352"/>
              <a:gd name="connsiteY26" fmla="*/ 170688 h 213360"/>
              <a:gd name="connsiteX27" fmla="*/ 1176528 w 2054352"/>
              <a:gd name="connsiteY27" fmla="*/ 158496 h 213360"/>
              <a:gd name="connsiteX28" fmla="*/ 1194816 w 2054352"/>
              <a:gd name="connsiteY28" fmla="*/ 152400 h 213360"/>
              <a:gd name="connsiteX29" fmla="*/ 1255776 w 2054352"/>
              <a:gd name="connsiteY29" fmla="*/ 134112 h 213360"/>
              <a:gd name="connsiteX30" fmla="*/ 1274064 w 2054352"/>
              <a:gd name="connsiteY30" fmla="*/ 128016 h 213360"/>
              <a:gd name="connsiteX31" fmla="*/ 1292352 w 2054352"/>
              <a:gd name="connsiteY31" fmla="*/ 115824 h 213360"/>
              <a:gd name="connsiteX32" fmla="*/ 1316736 w 2054352"/>
              <a:gd name="connsiteY32" fmla="*/ 103632 h 213360"/>
              <a:gd name="connsiteX33" fmla="*/ 1335024 w 2054352"/>
              <a:gd name="connsiteY33" fmla="*/ 85344 h 213360"/>
              <a:gd name="connsiteX34" fmla="*/ 1438656 w 2054352"/>
              <a:gd name="connsiteY34" fmla="*/ 18288 h 213360"/>
              <a:gd name="connsiteX35" fmla="*/ 1475232 w 2054352"/>
              <a:gd name="connsiteY35" fmla="*/ 0 h 213360"/>
              <a:gd name="connsiteX36" fmla="*/ 1530096 w 2054352"/>
              <a:gd name="connsiteY36" fmla="*/ 6096 h 213360"/>
              <a:gd name="connsiteX37" fmla="*/ 1554480 w 2054352"/>
              <a:gd name="connsiteY37" fmla="*/ 18288 h 213360"/>
              <a:gd name="connsiteX38" fmla="*/ 1578864 w 2054352"/>
              <a:gd name="connsiteY38" fmla="*/ 24384 h 213360"/>
              <a:gd name="connsiteX39" fmla="*/ 1621536 w 2054352"/>
              <a:gd name="connsiteY39" fmla="*/ 42672 h 213360"/>
              <a:gd name="connsiteX40" fmla="*/ 1676400 w 2054352"/>
              <a:gd name="connsiteY40" fmla="*/ 60960 h 213360"/>
              <a:gd name="connsiteX41" fmla="*/ 1719072 w 2054352"/>
              <a:gd name="connsiteY41" fmla="*/ 91440 h 213360"/>
              <a:gd name="connsiteX42" fmla="*/ 1737360 w 2054352"/>
              <a:gd name="connsiteY42" fmla="*/ 97536 h 213360"/>
              <a:gd name="connsiteX43" fmla="*/ 1853184 w 2054352"/>
              <a:gd name="connsiteY43" fmla="*/ 85344 h 213360"/>
              <a:gd name="connsiteX44" fmla="*/ 1883664 w 2054352"/>
              <a:gd name="connsiteY44" fmla="*/ 73152 h 213360"/>
              <a:gd name="connsiteX45" fmla="*/ 1901952 w 2054352"/>
              <a:gd name="connsiteY45" fmla="*/ 67056 h 213360"/>
              <a:gd name="connsiteX46" fmla="*/ 1956816 w 2054352"/>
              <a:gd name="connsiteY46" fmla="*/ 48768 h 213360"/>
              <a:gd name="connsiteX47" fmla="*/ 1975104 w 2054352"/>
              <a:gd name="connsiteY47" fmla="*/ 36576 h 213360"/>
              <a:gd name="connsiteX48" fmla="*/ 2017776 w 2054352"/>
              <a:gd name="connsiteY48" fmla="*/ 24384 h 213360"/>
              <a:gd name="connsiteX49" fmla="*/ 2054352 w 2054352"/>
              <a:gd name="connsiteY49" fmla="*/ 12192 h 213360"/>
              <a:gd name="connsiteX0" fmla="*/ 0 w 1987677"/>
              <a:gd name="connsiteY0" fmla="*/ 78867 h 213360"/>
              <a:gd name="connsiteX1" fmla="*/ 91821 w 1987677"/>
              <a:gd name="connsiteY1" fmla="*/ 158496 h 213360"/>
              <a:gd name="connsiteX2" fmla="*/ 110109 w 1987677"/>
              <a:gd name="connsiteY2" fmla="*/ 170688 h 213360"/>
              <a:gd name="connsiteX3" fmla="*/ 128397 w 1987677"/>
              <a:gd name="connsiteY3" fmla="*/ 188976 h 213360"/>
              <a:gd name="connsiteX4" fmla="*/ 152781 w 1987677"/>
              <a:gd name="connsiteY4" fmla="*/ 201168 h 213360"/>
              <a:gd name="connsiteX5" fmla="*/ 171069 w 1987677"/>
              <a:gd name="connsiteY5" fmla="*/ 213360 h 213360"/>
              <a:gd name="connsiteX6" fmla="*/ 250317 w 1987677"/>
              <a:gd name="connsiteY6" fmla="*/ 201168 h 213360"/>
              <a:gd name="connsiteX7" fmla="*/ 286893 w 1987677"/>
              <a:gd name="connsiteY7" fmla="*/ 188976 h 213360"/>
              <a:gd name="connsiteX8" fmla="*/ 329565 w 1987677"/>
              <a:gd name="connsiteY8" fmla="*/ 152400 h 213360"/>
              <a:gd name="connsiteX9" fmla="*/ 378333 w 1987677"/>
              <a:gd name="connsiteY9" fmla="*/ 140208 h 213360"/>
              <a:gd name="connsiteX10" fmla="*/ 396621 w 1987677"/>
              <a:gd name="connsiteY10" fmla="*/ 134112 h 213360"/>
              <a:gd name="connsiteX11" fmla="*/ 421005 w 1987677"/>
              <a:gd name="connsiteY11" fmla="*/ 128016 h 213360"/>
              <a:gd name="connsiteX12" fmla="*/ 439293 w 1987677"/>
              <a:gd name="connsiteY12" fmla="*/ 121920 h 213360"/>
              <a:gd name="connsiteX13" fmla="*/ 530733 w 1987677"/>
              <a:gd name="connsiteY13" fmla="*/ 115824 h 213360"/>
              <a:gd name="connsiteX14" fmla="*/ 549021 w 1987677"/>
              <a:gd name="connsiteY14" fmla="*/ 109728 h 213360"/>
              <a:gd name="connsiteX15" fmla="*/ 585597 w 1987677"/>
              <a:gd name="connsiteY15" fmla="*/ 85344 h 213360"/>
              <a:gd name="connsiteX16" fmla="*/ 603885 w 1987677"/>
              <a:gd name="connsiteY16" fmla="*/ 79248 h 213360"/>
              <a:gd name="connsiteX17" fmla="*/ 646557 w 1987677"/>
              <a:gd name="connsiteY17" fmla="*/ 48768 h 213360"/>
              <a:gd name="connsiteX18" fmla="*/ 677037 w 1987677"/>
              <a:gd name="connsiteY18" fmla="*/ 42672 h 213360"/>
              <a:gd name="connsiteX19" fmla="*/ 731901 w 1987677"/>
              <a:gd name="connsiteY19" fmla="*/ 24384 h 213360"/>
              <a:gd name="connsiteX20" fmla="*/ 780669 w 1987677"/>
              <a:gd name="connsiteY20" fmla="*/ 30480 h 213360"/>
              <a:gd name="connsiteX21" fmla="*/ 798957 w 1987677"/>
              <a:gd name="connsiteY21" fmla="*/ 42672 h 213360"/>
              <a:gd name="connsiteX22" fmla="*/ 853821 w 1987677"/>
              <a:gd name="connsiteY22" fmla="*/ 85344 h 213360"/>
              <a:gd name="connsiteX23" fmla="*/ 884301 w 1987677"/>
              <a:gd name="connsiteY23" fmla="*/ 121920 h 213360"/>
              <a:gd name="connsiteX24" fmla="*/ 908685 w 1987677"/>
              <a:gd name="connsiteY24" fmla="*/ 158496 h 213360"/>
              <a:gd name="connsiteX25" fmla="*/ 920877 w 1987677"/>
              <a:gd name="connsiteY25" fmla="*/ 176784 h 213360"/>
              <a:gd name="connsiteX26" fmla="*/ 1085469 w 1987677"/>
              <a:gd name="connsiteY26" fmla="*/ 170688 h 213360"/>
              <a:gd name="connsiteX27" fmla="*/ 1109853 w 1987677"/>
              <a:gd name="connsiteY27" fmla="*/ 158496 h 213360"/>
              <a:gd name="connsiteX28" fmla="*/ 1128141 w 1987677"/>
              <a:gd name="connsiteY28" fmla="*/ 152400 h 213360"/>
              <a:gd name="connsiteX29" fmla="*/ 1189101 w 1987677"/>
              <a:gd name="connsiteY29" fmla="*/ 134112 h 213360"/>
              <a:gd name="connsiteX30" fmla="*/ 1207389 w 1987677"/>
              <a:gd name="connsiteY30" fmla="*/ 128016 h 213360"/>
              <a:gd name="connsiteX31" fmla="*/ 1225677 w 1987677"/>
              <a:gd name="connsiteY31" fmla="*/ 115824 h 213360"/>
              <a:gd name="connsiteX32" fmla="*/ 1250061 w 1987677"/>
              <a:gd name="connsiteY32" fmla="*/ 103632 h 213360"/>
              <a:gd name="connsiteX33" fmla="*/ 1268349 w 1987677"/>
              <a:gd name="connsiteY33" fmla="*/ 85344 h 213360"/>
              <a:gd name="connsiteX34" fmla="*/ 1371981 w 1987677"/>
              <a:gd name="connsiteY34" fmla="*/ 18288 h 213360"/>
              <a:gd name="connsiteX35" fmla="*/ 1408557 w 1987677"/>
              <a:gd name="connsiteY35" fmla="*/ 0 h 213360"/>
              <a:gd name="connsiteX36" fmla="*/ 1463421 w 1987677"/>
              <a:gd name="connsiteY36" fmla="*/ 6096 h 213360"/>
              <a:gd name="connsiteX37" fmla="*/ 1487805 w 1987677"/>
              <a:gd name="connsiteY37" fmla="*/ 18288 h 213360"/>
              <a:gd name="connsiteX38" fmla="*/ 1512189 w 1987677"/>
              <a:gd name="connsiteY38" fmla="*/ 24384 h 213360"/>
              <a:gd name="connsiteX39" fmla="*/ 1554861 w 1987677"/>
              <a:gd name="connsiteY39" fmla="*/ 42672 h 213360"/>
              <a:gd name="connsiteX40" fmla="*/ 1609725 w 1987677"/>
              <a:gd name="connsiteY40" fmla="*/ 60960 h 213360"/>
              <a:gd name="connsiteX41" fmla="*/ 1652397 w 1987677"/>
              <a:gd name="connsiteY41" fmla="*/ 91440 h 213360"/>
              <a:gd name="connsiteX42" fmla="*/ 1670685 w 1987677"/>
              <a:gd name="connsiteY42" fmla="*/ 97536 h 213360"/>
              <a:gd name="connsiteX43" fmla="*/ 1786509 w 1987677"/>
              <a:gd name="connsiteY43" fmla="*/ 85344 h 213360"/>
              <a:gd name="connsiteX44" fmla="*/ 1816989 w 1987677"/>
              <a:gd name="connsiteY44" fmla="*/ 73152 h 213360"/>
              <a:gd name="connsiteX45" fmla="*/ 1835277 w 1987677"/>
              <a:gd name="connsiteY45" fmla="*/ 67056 h 213360"/>
              <a:gd name="connsiteX46" fmla="*/ 1890141 w 1987677"/>
              <a:gd name="connsiteY46" fmla="*/ 48768 h 213360"/>
              <a:gd name="connsiteX47" fmla="*/ 1908429 w 1987677"/>
              <a:gd name="connsiteY47" fmla="*/ 36576 h 213360"/>
              <a:gd name="connsiteX48" fmla="*/ 1951101 w 1987677"/>
              <a:gd name="connsiteY48" fmla="*/ 24384 h 213360"/>
              <a:gd name="connsiteX49" fmla="*/ 1987677 w 1987677"/>
              <a:gd name="connsiteY49" fmla="*/ 12192 h 213360"/>
              <a:gd name="connsiteX0" fmla="*/ 0 w 1951101"/>
              <a:gd name="connsiteY0" fmla="*/ 78867 h 213360"/>
              <a:gd name="connsiteX1" fmla="*/ 91821 w 1951101"/>
              <a:gd name="connsiteY1" fmla="*/ 158496 h 213360"/>
              <a:gd name="connsiteX2" fmla="*/ 110109 w 1951101"/>
              <a:gd name="connsiteY2" fmla="*/ 170688 h 213360"/>
              <a:gd name="connsiteX3" fmla="*/ 128397 w 1951101"/>
              <a:gd name="connsiteY3" fmla="*/ 188976 h 213360"/>
              <a:gd name="connsiteX4" fmla="*/ 152781 w 1951101"/>
              <a:gd name="connsiteY4" fmla="*/ 201168 h 213360"/>
              <a:gd name="connsiteX5" fmla="*/ 171069 w 1951101"/>
              <a:gd name="connsiteY5" fmla="*/ 213360 h 213360"/>
              <a:gd name="connsiteX6" fmla="*/ 250317 w 1951101"/>
              <a:gd name="connsiteY6" fmla="*/ 201168 h 213360"/>
              <a:gd name="connsiteX7" fmla="*/ 286893 w 1951101"/>
              <a:gd name="connsiteY7" fmla="*/ 188976 h 213360"/>
              <a:gd name="connsiteX8" fmla="*/ 329565 w 1951101"/>
              <a:gd name="connsiteY8" fmla="*/ 152400 h 213360"/>
              <a:gd name="connsiteX9" fmla="*/ 378333 w 1951101"/>
              <a:gd name="connsiteY9" fmla="*/ 140208 h 213360"/>
              <a:gd name="connsiteX10" fmla="*/ 396621 w 1951101"/>
              <a:gd name="connsiteY10" fmla="*/ 134112 h 213360"/>
              <a:gd name="connsiteX11" fmla="*/ 421005 w 1951101"/>
              <a:gd name="connsiteY11" fmla="*/ 128016 h 213360"/>
              <a:gd name="connsiteX12" fmla="*/ 439293 w 1951101"/>
              <a:gd name="connsiteY12" fmla="*/ 121920 h 213360"/>
              <a:gd name="connsiteX13" fmla="*/ 530733 w 1951101"/>
              <a:gd name="connsiteY13" fmla="*/ 115824 h 213360"/>
              <a:gd name="connsiteX14" fmla="*/ 549021 w 1951101"/>
              <a:gd name="connsiteY14" fmla="*/ 109728 h 213360"/>
              <a:gd name="connsiteX15" fmla="*/ 585597 w 1951101"/>
              <a:gd name="connsiteY15" fmla="*/ 85344 h 213360"/>
              <a:gd name="connsiteX16" fmla="*/ 603885 w 1951101"/>
              <a:gd name="connsiteY16" fmla="*/ 79248 h 213360"/>
              <a:gd name="connsiteX17" fmla="*/ 646557 w 1951101"/>
              <a:gd name="connsiteY17" fmla="*/ 48768 h 213360"/>
              <a:gd name="connsiteX18" fmla="*/ 677037 w 1951101"/>
              <a:gd name="connsiteY18" fmla="*/ 42672 h 213360"/>
              <a:gd name="connsiteX19" fmla="*/ 731901 w 1951101"/>
              <a:gd name="connsiteY19" fmla="*/ 24384 h 213360"/>
              <a:gd name="connsiteX20" fmla="*/ 780669 w 1951101"/>
              <a:gd name="connsiteY20" fmla="*/ 30480 h 213360"/>
              <a:gd name="connsiteX21" fmla="*/ 798957 w 1951101"/>
              <a:gd name="connsiteY21" fmla="*/ 42672 h 213360"/>
              <a:gd name="connsiteX22" fmla="*/ 853821 w 1951101"/>
              <a:gd name="connsiteY22" fmla="*/ 85344 h 213360"/>
              <a:gd name="connsiteX23" fmla="*/ 884301 w 1951101"/>
              <a:gd name="connsiteY23" fmla="*/ 121920 h 213360"/>
              <a:gd name="connsiteX24" fmla="*/ 908685 w 1951101"/>
              <a:gd name="connsiteY24" fmla="*/ 158496 h 213360"/>
              <a:gd name="connsiteX25" fmla="*/ 920877 w 1951101"/>
              <a:gd name="connsiteY25" fmla="*/ 176784 h 213360"/>
              <a:gd name="connsiteX26" fmla="*/ 1085469 w 1951101"/>
              <a:gd name="connsiteY26" fmla="*/ 170688 h 213360"/>
              <a:gd name="connsiteX27" fmla="*/ 1109853 w 1951101"/>
              <a:gd name="connsiteY27" fmla="*/ 158496 h 213360"/>
              <a:gd name="connsiteX28" fmla="*/ 1128141 w 1951101"/>
              <a:gd name="connsiteY28" fmla="*/ 152400 h 213360"/>
              <a:gd name="connsiteX29" fmla="*/ 1189101 w 1951101"/>
              <a:gd name="connsiteY29" fmla="*/ 134112 h 213360"/>
              <a:gd name="connsiteX30" fmla="*/ 1207389 w 1951101"/>
              <a:gd name="connsiteY30" fmla="*/ 128016 h 213360"/>
              <a:gd name="connsiteX31" fmla="*/ 1225677 w 1951101"/>
              <a:gd name="connsiteY31" fmla="*/ 115824 h 213360"/>
              <a:gd name="connsiteX32" fmla="*/ 1250061 w 1951101"/>
              <a:gd name="connsiteY32" fmla="*/ 103632 h 213360"/>
              <a:gd name="connsiteX33" fmla="*/ 1268349 w 1951101"/>
              <a:gd name="connsiteY33" fmla="*/ 85344 h 213360"/>
              <a:gd name="connsiteX34" fmla="*/ 1371981 w 1951101"/>
              <a:gd name="connsiteY34" fmla="*/ 18288 h 213360"/>
              <a:gd name="connsiteX35" fmla="*/ 1408557 w 1951101"/>
              <a:gd name="connsiteY35" fmla="*/ 0 h 213360"/>
              <a:gd name="connsiteX36" fmla="*/ 1463421 w 1951101"/>
              <a:gd name="connsiteY36" fmla="*/ 6096 h 213360"/>
              <a:gd name="connsiteX37" fmla="*/ 1487805 w 1951101"/>
              <a:gd name="connsiteY37" fmla="*/ 18288 h 213360"/>
              <a:gd name="connsiteX38" fmla="*/ 1512189 w 1951101"/>
              <a:gd name="connsiteY38" fmla="*/ 24384 h 213360"/>
              <a:gd name="connsiteX39" fmla="*/ 1554861 w 1951101"/>
              <a:gd name="connsiteY39" fmla="*/ 42672 h 213360"/>
              <a:gd name="connsiteX40" fmla="*/ 1609725 w 1951101"/>
              <a:gd name="connsiteY40" fmla="*/ 60960 h 213360"/>
              <a:gd name="connsiteX41" fmla="*/ 1652397 w 1951101"/>
              <a:gd name="connsiteY41" fmla="*/ 91440 h 213360"/>
              <a:gd name="connsiteX42" fmla="*/ 1670685 w 1951101"/>
              <a:gd name="connsiteY42" fmla="*/ 97536 h 213360"/>
              <a:gd name="connsiteX43" fmla="*/ 1786509 w 1951101"/>
              <a:gd name="connsiteY43" fmla="*/ 85344 h 213360"/>
              <a:gd name="connsiteX44" fmla="*/ 1816989 w 1951101"/>
              <a:gd name="connsiteY44" fmla="*/ 73152 h 213360"/>
              <a:gd name="connsiteX45" fmla="*/ 1835277 w 1951101"/>
              <a:gd name="connsiteY45" fmla="*/ 67056 h 213360"/>
              <a:gd name="connsiteX46" fmla="*/ 1890141 w 1951101"/>
              <a:gd name="connsiteY46" fmla="*/ 48768 h 213360"/>
              <a:gd name="connsiteX47" fmla="*/ 1908429 w 1951101"/>
              <a:gd name="connsiteY47" fmla="*/ 36576 h 213360"/>
              <a:gd name="connsiteX48" fmla="*/ 1951101 w 1951101"/>
              <a:gd name="connsiteY48" fmla="*/ 24384 h 213360"/>
              <a:gd name="connsiteX0" fmla="*/ 0 w 1908429"/>
              <a:gd name="connsiteY0" fmla="*/ 78867 h 213360"/>
              <a:gd name="connsiteX1" fmla="*/ 91821 w 1908429"/>
              <a:gd name="connsiteY1" fmla="*/ 158496 h 213360"/>
              <a:gd name="connsiteX2" fmla="*/ 110109 w 1908429"/>
              <a:gd name="connsiteY2" fmla="*/ 170688 h 213360"/>
              <a:gd name="connsiteX3" fmla="*/ 128397 w 1908429"/>
              <a:gd name="connsiteY3" fmla="*/ 188976 h 213360"/>
              <a:gd name="connsiteX4" fmla="*/ 152781 w 1908429"/>
              <a:gd name="connsiteY4" fmla="*/ 201168 h 213360"/>
              <a:gd name="connsiteX5" fmla="*/ 171069 w 1908429"/>
              <a:gd name="connsiteY5" fmla="*/ 213360 h 213360"/>
              <a:gd name="connsiteX6" fmla="*/ 250317 w 1908429"/>
              <a:gd name="connsiteY6" fmla="*/ 201168 h 213360"/>
              <a:gd name="connsiteX7" fmla="*/ 286893 w 1908429"/>
              <a:gd name="connsiteY7" fmla="*/ 188976 h 213360"/>
              <a:gd name="connsiteX8" fmla="*/ 329565 w 1908429"/>
              <a:gd name="connsiteY8" fmla="*/ 152400 h 213360"/>
              <a:gd name="connsiteX9" fmla="*/ 378333 w 1908429"/>
              <a:gd name="connsiteY9" fmla="*/ 140208 h 213360"/>
              <a:gd name="connsiteX10" fmla="*/ 396621 w 1908429"/>
              <a:gd name="connsiteY10" fmla="*/ 134112 h 213360"/>
              <a:gd name="connsiteX11" fmla="*/ 421005 w 1908429"/>
              <a:gd name="connsiteY11" fmla="*/ 128016 h 213360"/>
              <a:gd name="connsiteX12" fmla="*/ 439293 w 1908429"/>
              <a:gd name="connsiteY12" fmla="*/ 121920 h 213360"/>
              <a:gd name="connsiteX13" fmla="*/ 530733 w 1908429"/>
              <a:gd name="connsiteY13" fmla="*/ 115824 h 213360"/>
              <a:gd name="connsiteX14" fmla="*/ 549021 w 1908429"/>
              <a:gd name="connsiteY14" fmla="*/ 109728 h 213360"/>
              <a:gd name="connsiteX15" fmla="*/ 585597 w 1908429"/>
              <a:gd name="connsiteY15" fmla="*/ 85344 h 213360"/>
              <a:gd name="connsiteX16" fmla="*/ 603885 w 1908429"/>
              <a:gd name="connsiteY16" fmla="*/ 79248 h 213360"/>
              <a:gd name="connsiteX17" fmla="*/ 646557 w 1908429"/>
              <a:gd name="connsiteY17" fmla="*/ 48768 h 213360"/>
              <a:gd name="connsiteX18" fmla="*/ 677037 w 1908429"/>
              <a:gd name="connsiteY18" fmla="*/ 42672 h 213360"/>
              <a:gd name="connsiteX19" fmla="*/ 731901 w 1908429"/>
              <a:gd name="connsiteY19" fmla="*/ 24384 h 213360"/>
              <a:gd name="connsiteX20" fmla="*/ 780669 w 1908429"/>
              <a:gd name="connsiteY20" fmla="*/ 30480 h 213360"/>
              <a:gd name="connsiteX21" fmla="*/ 798957 w 1908429"/>
              <a:gd name="connsiteY21" fmla="*/ 42672 h 213360"/>
              <a:gd name="connsiteX22" fmla="*/ 853821 w 1908429"/>
              <a:gd name="connsiteY22" fmla="*/ 85344 h 213360"/>
              <a:gd name="connsiteX23" fmla="*/ 884301 w 1908429"/>
              <a:gd name="connsiteY23" fmla="*/ 121920 h 213360"/>
              <a:gd name="connsiteX24" fmla="*/ 908685 w 1908429"/>
              <a:gd name="connsiteY24" fmla="*/ 158496 h 213360"/>
              <a:gd name="connsiteX25" fmla="*/ 920877 w 1908429"/>
              <a:gd name="connsiteY25" fmla="*/ 176784 h 213360"/>
              <a:gd name="connsiteX26" fmla="*/ 1085469 w 1908429"/>
              <a:gd name="connsiteY26" fmla="*/ 170688 h 213360"/>
              <a:gd name="connsiteX27" fmla="*/ 1109853 w 1908429"/>
              <a:gd name="connsiteY27" fmla="*/ 158496 h 213360"/>
              <a:gd name="connsiteX28" fmla="*/ 1128141 w 1908429"/>
              <a:gd name="connsiteY28" fmla="*/ 152400 h 213360"/>
              <a:gd name="connsiteX29" fmla="*/ 1189101 w 1908429"/>
              <a:gd name="connsiteY29" fmla="*/ 134112 h 213360"/>
              <a:gd name="connsiteX30" fmla="*/ 1207389 w 1908429"/>
              <a:gd name="connsiteY30" fmla="*/ 128016 h 213360"/>
              <a:gd name="connsiteX31" fmla="*/ 1225677 w 1908429"/>
              <a:gd name="connsiteY31" fmla="*/ 115824 h 213360"/>
              <a:gd name="connsiteX32" fmla="*/ 1250061 w 1908429"/>
              <a:gd name="connsiteY32" fmla="*/ 103632 h 213360"/>
              <a:gd name="connsiteX33" fmla="*/ 1268349 w 1908429"/>
              <a:gd name="connsiteY33" fmla="*/ 85344 h 213360"/>
              <a:gd name="connsiteX34" fmla="*/ 1371981 w 1908429"/>
              <a:gd name="connsiteY34" fmla="*/ 18288 h 213360"/>
              <a:gd name="connsiteX35" fmla="*/ 1408557 w 1908429"/>
              <a:gd name="connsiteY35" fmla="*/ 0 h 213360"/>
              <a:gd name="connsiteX36" fmla="*/ 1463421 w 1908429"/>
              <a:gd name="connsiteY36" fmla="*/ 6096 h 213360"/>
              <a:gd name="connsiteX37" fmla="*/ 1487805 w 1908429"/>
              <a:gd name="connsiteY37" fmla="*/ 18288 h 213360"/>
              <a:gd name="connsiteX38" fmla="*/ 1512189 w 1908429"/>
              <a:gd name="connsiteY38" fmla="*/ 24384 h 213360"/>
              <a:gd name="connsiteX39" fmla="*/ 1554861 w 1908429"/>
              <a:gd name="connsiteY39" fmla="*/ 42672 h 213360"/>
              <a:gd name="connsiteX40" fmla="*/ 1609725 w 1908429"/>
              <a:gd name="connsiteY40" fmla="*/ 60960 h 213360"/>
              <a:gd name="connsiteX41" fmla="*/ 1652397 w 1908429"/>
              <a:gd name="connsiteY41" fmla="*/ 91440 h 213360"/>
              <a:gd name="connsiteX42" fmla="*/ 1670685 w 1908429"/>
              <a:gd name="connsiteY42" fmla="*/ 97536 h 213360"/>
              <a:gd name="connsiteX43" fmla="*/ 1786509 w 1908429"/>
              <a:gd name="connsiteY43" fmla="*/ 85344 h 213360"/>
              <a:gd name="connsiteX44" fmla="*/ 1816989 w 1908429"/>
              <a:gd name="connsiteY44" fmla="*/ 73152 h 213360"/>
              <a:gd name="connsiteX45" fmla="*/ 1835277 w 1908429"/>
              <a:gd name="connsiteY45" fmla="*/ 67056 h 213360"/>
              <a:gd name="connsiteX46" fmla="*/ 1890141 w 1908429"/>
              <a:gd name="connsiteY46" fmla="*/ 48768 h 213360"/>
              <a:gd name="connsiteX47" fmla="*/ 1908429 w 1908429"/>
              <a:gd name="connsiteY47" fmla="*/ 36576 h 213360"/>
              <a:gd name="connsiteX0" fmla="*/ 0 w 1890141"/>
              <a:gd name="connsiteY0" fmla="*/ 78867 h 213360"/>
              <a:gd name="connsiteX1" fmla="*/ 91821 w 1890141"/>
              <a:gd name="connsiteY1" fmla="*/ 158496 h 213360"/>
              <a:gd name="connsiteX2" fmla="*/ 110109 w 1890141"/>
              <a:gd name="connsiteY2" fmla="*/ 170688 h 213360"/>
              <a:gd name="connsiteX3" fmla="*/ 128397 w 1890141"/>
              <a:gd name="connsiteY3" fmla="*/ 188976 h 213360"/>
              <a:gd name="connsiteX4" fmla="*/ 152781 w 1890141"/>
              <a:gd name="connsiteY4" fmla="*/ 201168 h 213360"/>
              <a:gd name="connsiteX5" fmla="*/ 171069 w 1890141"/>
              <a:gd name="connsiteY5" fmla="*/ 213360 h 213360"/>
              <a:gd name="connsiteX6" fmla="*/ 250317 w 1890141"/>
              <a:gd name="connsiteY6" fmla="*/ 201168 h 213360"/>
              <a:gd name="connsiteX7" fmla="*/ 286893 w 1890141"/>
              <a:gd name="connsiteY7" fmla="*/ 188976 h 213360"/>
              <a:gd name="connsiteX8" fmla="*/ 329565 w 1890141"/>
              <a:gd name="connsiteY8" fmla="*/ 152400 h 213360"/>
              <a:gd name="connsiteX9" fmla="*/ 378333 w 1890141"/>
              <a:gd name="connsiteY9" fmla="*/ 140208 h 213360"/>
              <a:gd name="connsiteX10" fmla="*/ 396621 w 1890141"/>
              <a:gd name="connsiteY10" fmla="*/ 134112 h 213360"/>
              <a:gd name="connsiteX11" fmla="*/ 421005 w 1890141"/>
              <a:gd name="connsiteY11" fmla="*/ 128016 h 213360"/>
              <a:gd name="connsiteX12" fmla="*/ 439293 w 1890141"/>
              <a:gd name="connsiteY12" fmla="*/ 121920 h 213360"/>
              <a:gd name="connsiteX13" fmla="*/ 530733 w 1890141"/>
              <a:gd name="connsiteY13" fmla="*/ 115824 h 213360"/>
              <a:gd name="connsiteX14" fmla="*/ 549021 w 1890141"/>
              <a:gd name="connsiteY14" fmla="*/ 109728 h 213360"/>
              <a:gd name="connsiteX15" fmla="*/ 585597 w 1890141"/>
              <a:gd name="connsiteY15" fmla="*/ 85344 h 213360"/>
              <a:gd name="connsiteX16" fmla="*/ 603885 w 1890141"/>
              <a:gd name="connsiteY16" fmla="*/ 79248 h 213360"/>
              <a:gd name="connsiteX17" fmla="*/ 646557 w 1890141"/>
              <a:gd name="connsiteY17" fmla="*/ 48768 h 213360"/>
              <a:gd name="connsiteX18" fmla="*/ 677037 w 1890141"/>
              <a:gd name="connsiteY18" fmla="*/ 42672 h 213360"/>
              <a:gd name="connsiteX19" fmla="*/ 731901 w 1890141"/>
              <a:gd name="connsiteY19" fmla="*/ 24384 h 213360"/>
              <a:gd name="connsiteX20" fmla="*/ 780669 w 1890141"/>
              <a:gd name="connsiteY20" fmla="*/ 30480 h 213360"/>
              <a:gd name="connsiteX21" fmla="*/ 798957 w 1890141"/>
              <a:gd name="connsiteY21" fmla="*/ 42672 h 213360"/>
              <a:gd name="connsiteX22" fmla="*/ 853821 w 1890141"/>
              <a:gd name="connsiteY22" fmla="*/ 85344 h 213360"/>
              <a:gd name="connsiteX23" fmla="*/ 884301 w 1890141"/>
              <a:gd name="connsiteY23" fmla="*/ 121920 h 213360"/>
              <a:gd name="connsiteX24" fmla="*/ 908685 w 1890141"/>
              <a:gd name="connsiteY24" fmla="*/ 158496 h 213360"/>
              <a:gd name="connsiteX25" fmla="*/ 920877 w 1890141"/>
              <a:gd name="connsiteY25" fmla="*/ 176784 h 213360"/>
              <a:gd name="connsiteX26" fmla="*/ 1085469 w 1890141"/>
              <a:gd name="connsiteY26" fmla="*/ 170688 h 213360"/>
              <a:gd name="connsiteX27" fmla="*/ 1109853 w 1890141"/>
              <a:gd name="connsiteY27" fmla="*/ 158496 h 213360"/>
              <a:gd name="connsiteX28" fmla="*/ 1128141 w 1890141"/>
              <a:gd name="connsiteY28" fmla="*/ 152400 h 213360"/>
              <a:gd name="connsiteX29" fmla="*/ 1189101 w 1890141"/>
              <a:gd name="connsiteY29" fmla="*/ 134112 h 213360"/>
              <a:gd name="connsiteX30" fmla="*/ 1207389 w 1890141"/>
              <a:gd name="connsiteY30" fmla="*/ 128016 h 213360"/>
              <a:gd name="connsiteX31" fmla="*/ 1225677 w 1890141"/>
              <a:gd name="connsiteY31" fmla="*/ 115824 h 213360"/>
              <a:gd name="connsiteX32" fmla="*/ 1250061 w 1890141"/>
              <a:gd name="connsiteY32" fmla="*/ 103632 h 213360"/>
              <a:gd name="connsiteX33" fmla="*/ 1268349 w 1890141"/>
              <a:gd name="connsiteY33" fmla="*/ 85344 h 213360"/>
              <a:gd name="connsiteX34" fmla="*/ 1371981 w 1890141"/>
              <a:gd name="connsiteY34" fmla="*/ 18288 h 213360"/>
              <a:gd name="connsiteX35" fmla="*/ 1408557 w 1890141"/>
              <a:gd name="connsiteY35" fmla="*/ 0 h 213360"/>
              <a:gd name="connsiteX36" fmla="*/ 1463421 w 1890141"/>
              <a:gd name="connsiteY36" fmla="*/ 6096 h 213360"/>
              <a:gd name="connsiteX37" fmla="*/ 1487805 w 1890141"/>
              <a:gd name="connsiteY37" fmla="*/ 18288 h 213360"/>
              <a:gd name="connsiteX38" fmla="*/ 1512189 w 1890141"/>
              <a:gd name="connsiteY38" fmla="*/ 24384 h 213360"/>
              <a:gd name="connsiteX39" fmla="*/ 1554861 w 1890141"/>
              <a:gd name="connsiteY39" fmla="*/ 42672 h 213360"/>
              <a:gd name="connsiteX40" fmla="*/ 1609725 w 1890141"/>
              <a:gd name="connsiteY40" fmla="*/ 60960 h 213360"/>
              <a:gd name="connsiteX41" fmla="*/ 1652397 w 1890141"/>
              <a:gd name="connsiteY41" fmla="*/ 91440 h 213360"/>
              <a:gd name="connsiteX42" fmla="*/ 1670685 w 1890141"/>
              <a:gd name="connsiteY42" fmla="*/ 97536 h 213360"/>
              <a:gd name="connsiteX43" fmla="*/ 1786509 w 1890141"/>
              <a:gd name="connsiteY43" fmla="*/ 85344 h 213360"/>
              <a:gd name="connsiteX44" fmla="*/ 1816989 w 1890141"/>
              <a:gd name="connsiteY44" fmla="*/ 73152 h 213360"/>
              <a:gd name="connsiteX45" fmla="*/ 1835277 w 1890141"/>
              <a:gd name="connsiteY45" fmla="*/ 67056 h 213360"/>
              <a:gd name="connsiteX46" fmla="*/ 1890141 w 1890141"/>
              <a:gd name="connsiteY46" fmla="*/ 48768 h 213360"/>
              <a:gd name="connsiteX0" fmla="*/ 0 w 1835277"/>
              <a:gd name="connsiteY0" fmla="*/ 78867 h 213360"/>
              <a:gd name="connsiteX1" fmla="*/ 91821 w 1835277"/>
              <a:gd name="connsiteY1" fmla="*/ 158496 h 213360"/>
              <a:gd name="connsiteX2" fmla="*/ 110109 w 1835277"/>
              <a:gd name="connsiteY2" fmla="*/ 170688 h 213360"/>
              <a:gd name="connsiteX3" fmla="*/ 128397 w 1835277"/>
              <a:gd name="connsiteY3" fmla="*/ 188976 h 213360"/>
              <a:gd name="connsiteX4" fmla="*/ 152781 w 1835277"/>
              <a:gd name="connsiteY4" fmla="*/ 201168 h 213360"/>
              <a:gd name="connsiteX5" fmla="*/ 171069 w 1835277"/>
              <a:gd name="connsiteY5" fmla="*/ 213360 h 213360"/>
              <a:gd name="connsiteX6" fmla="*/ 250317 w 1835277"/>
              <a:gd name="connsiteY6" fmla="*/ 201168 h 213360"/>
              <a:gd name="connsiteX7" fmla="*/ 286893 w 1835277"/>
              <a:gd name="connsiteY7" fmla="*/ 188976 h 213360"/>
              <a:gd name="connsiteX8" fmla="*/ 329565 w 1835277"/>
              <a:gd name="connsiteY8" fmla="*/ 152400 h 213360"/>
              <a:gd name="connsiteX9" fmla="*/ 378333 w 1835277"/>
              <a:gd name="connsiteY9" fmla="*/ 140208 h 213360"/>
              <a:gd name="connsiteX10" fmla="*/ 396621 w 1835277"/>
              <a:gd name="connsiteY10" fmla="*/ 134112 h 213360"/>
              <a:gd name="connsiteX11" fmla="*/ 421005 w 1835277"/>
              <a:gd name="connsiteY11" fmla="*/ 128016 h 213360"/>
              <a:gd name="connsiteX12" fmla="*/ 439293 w 1835277"/>
              <a:gd name="connsiteY12" fmla="*/ 121920 h 213360"/>
              <a:gd name="connsiteX13" fmla="*/ 530733 w 1835277"/>
              <a:gd name="connsiteY13" fmla="*/ 115824 h 213360"/>
              <a:gd name="connsiteX14" fmla="*/ 549021 w 1835277"/>
              <a:gd name="connsiteY14" fmla="*/ 109728 h 213360"/>
              <a:gd name="connsiteX15" fmla="*/ 585597 w 1835277"/>
              <a:gd name="connsiteY15" fmla="*/ 85344 h 213360"/>
              <a:gd name="connsiteX16" fmla="*/ 603885 w 1835277"/>
              <a:gd name="connsiteY16" fmla="*/ 79248 h 213360"/>
              <a:gd name="connsiteX17" fmla="*/ 646557 w 1835277"/>
              <a:gd name="connsiteY17" fmla="*/ 48768 h 213360"/>
              <a:gd name="connsiteX18" fmla="*/ 677037 w 1835277"/>
              <a:gd name="connsiteY18" fmla="*/ 42672 h 213360"/>
              <a:gd name="connsiteX19" fmla="*/ 731901 w 1835277"/>
              <a:gd name="connsiteY19" fmla="*/ 24384 h 213360"/>
              <a:gd name="connsiteX20" fmla="*/ 780669 w 1835277"/>
              <a:gd name="connsiteY20" fmla="*/ 30480 h 213360"/>
              <a:gd name="connsiteX21" fmla="*/ 798957 w 1835277"/>
              <a:gd name="connsiteY21" fmla="*/ 42672 h 213360"/>
              <a:gd name="connsiteX22" fmla="*/ 853821 w 1835277"/>
              <a:gd name="connsiteY22" fmla="*/ 85344 h 213360"/>
              <a:gd name="connsiteX23" fmla="*/ 884301 w 1835277"/>
              <a:gd name="connsiteY23" fmla="*/ 121920 h 213360"/>
              <a:gd name="connsiteX24" fmla="*/ 908685 w 1835277"/>
              <a:gd name="connsiteY24" fmla="*/ 158496 h 213360"/>
              <a:gd name="connsiteX25" fmla="*/ 920877 w 1835277"/>
              <a:gd name="connsiteY25" fmla="*/ 176784 h 213360"/>
              <a:gd name="connsiteX26" fmla="*/ 1085469 w 1835277"/>
              <a:gd name="connsiteY26" fmla="*/ 170688 h 213360"/>
              <a:gd name="connsiteX27" fmla="*/ 1109853 w 1835277"/>
              <a:gd name="connsiteY27" fmla="*/ 158496 h 213360"/>
              <a:gd name="connsiteX28" fmla="*/ 1128141 w 1835277"/>
              <a:gd name="connsiteY28" fmla="*/ 152400 h 213360"/>
              <a:gd name="connsiteX29" fmla="*/ 1189101 w 1835277"/>
              <a:gd name="connsiteY29" fmla="*/ 134112 h 213360"/>
              <a:gd name="connsiteX30" fmla="*/ 1207389 w 1835277"/>
              <a:gd name="connsiteY30" fmla="*/ 128016 h 213360"/>
              <a:gd name="connsiteX31" fmla="*/ 1225677 w 1835277"/>
              <a:gd name="connsiteY31" fmla="*/ 115824 h 213360"/>
              <a:gd name="connsiteX32" fmla="*/ 1250061 w 1835277"/>
              <a:gd name="connsiteY32" fmla="*/ 103632 h 213360"/>
              <a:gd name="connsiteX33" fmla="*/ 1268349 w 1835277"/>
              <a:gd name="connsiteY33" fmla="*/ 85344 h 213360"/>
              <a:gd name="connsiteX34" fmla="*/ 1371981 w 1835277"/>
              <a:gd name="connsiteY34" fmla="*/ 18288 h 213360"/>
              <a:gd name="connsiteX35" fmla="*/ 1408557 w 1835277"/>
              <a:gd name="connsiteY35" fmla="*/ 0 h 213360"/>
              <a:gd name="connsiteX36" fmla="*/ 1463421 w 1835277"/>
              <a:gd name="connsiteY36" fmla="*/ 6096 h 213360"/>
              <a:gd name="connsiteX37" fmla="*/ 1487805 w 1835277"/>
              <a:gd name="connsiteY37" fmla="*/ 18288 h 213360"/>
              <a:gd name="connsiteX38" fmla="*/ 1512189 w 1835277"/>
              <a:gd name="connsiteY38" fmla="*/ 24384 h 213360"/>
              <a:gd name="connsiteX39" fmla="*/ 1554861 w 1835277"/>
              <a:gd name="connsiteY39" fmla="*/ 42672 h 213360"/>
              <a:gd name="connsiteX40" fmla="*/ 1609725 w 1835277"/>
              <a:gd name="connsiteY40" fmla="*/ 60960 h 213360"/>
              <a:gd name="connsiteX41" fmla="*/ 1652397 w 1835277"/>
              <a:gd name="connsiteY41" fmla="*/ 91440 h 213360"/>
              <a:gd name="connsiteX42" fmla="*/ 1670685 w 1835277"/>
              <a:gd name="connsiteY42" fmla="*/ 97536 h 213360"/>
              <a:gd name="connsiteX43" fmla="*/ 1786509 w 1835277"/>
              <a:gd name="connsiteY43" fmla="*/ 85344 h 213360"/>
              <a:gd name="connsiteX44" fmla="*/ 1816989 w 1835277"/>
              <a:gd name="connsiteY44" fmla="*/ 73152 h 213360"/>
              <a:gd name="connsiteX45" fmla="*/ 1835277 w 1835277"/>
              <a:gd name="connsiteY45" fmla="*/ 67056 h 213360"/>
              <a:gd name="connsiteX0" fmla="*/ 0 w 1816989"/>
              <a:gd name="connsiteY0" fmla="*/ 78867 h 213360"/>
              <a:gd name="connsiteX1" fmla="*/ 91821 w 1816989"/>
              <a:gd name="connsiteY1" fmla="*/ 158496 h 213360"/>
              <a:gd name="connsiteX2" fmla="*/ 110109 w 1816989"/>
              <a:gd name="connsiteY2" fmla="*/ 170688 h 213360"/>
              <a:gd name="connsiteX3" fmla="*/ 128397 w 1816989"/>
              <a:gd name="connsiteY3" fmla="*/ 188976 h 213360"/>
              <a:gd name="connsiteX4" fmla="*/ 152781 w 1816989"/>
              <a:gd name="connsiteY4" fmla="*/ 201168 h 213360"/>
              <a:gd name="connsiteX5" fmla="*/ 171069 w 1816989"/>
              <a:gd name="connsiteY5" fmla="*/ 213360 h 213360"/>
              <a:gd name="connsiteX6" fmla="*/ 250317 w 1816989"/>
              <a:gd name="connsiteY6" fmla="*/ 201168 h 213360"/>
              <a:gd name="connsiteX7" fmla="*/ 286893 w 1816989"/>
              <a:gd name="connsiteY7" fmla="*/ 188976 h 213360"/>
              <a:gd name="connsiteX8" fmla="*/ 329565 w 1816989"/>
              <a:gd name="connsiteY8" fmla="*/ 152400 h 213360"/>
              <a:gd name="connsiteX9" fmla="*/ 378333 w 1816989"/>
              <a:gd name="connsiteY9" fmla="*/ 140208 h 213360"/>
              <a:gd name="connsiteX10" fmla="*/ 396621 w 1816989"/>
              <a:gd name="connsiteY10" fmla="*/ 134112 h 213360"/>
              <a:gd name="connsiteX11" fmla="*/ 421005 w 1816989"/>
              <a:gd name="connsiteY11" fmla="*/ 128016 h 213360"/>
              <a:gd name="connsiteX12" fmla="*/ 439293 w 1816989"/>
              <a:gd name="connsiteY12" fmla="*/ 121920 h 213360"/>
              <a:gd name="connsiteX13" fmla="*/ 530733 w 1816989"/>
              <a:gd name="connsiteY13" fmla="*/ 115824 h 213360"/>
              <a:gd name="connsiteX14" fmla="*/ 549021 w 1816989"/>
              <a:gd name="connsiteY14" fmla="*/ 109728 h 213360"/>
              <a:gd name="connsiteX15" fmla="*/ 585597 w 1816989"/>
              <a:gd name="connsiteY15" fmla="*/ 85344 h 213360"/>
              <a:gd name="connsiteX16" fmla="*/ 603885 w 1816989"/>
              <a:gd name="connsiteY16" fmla="*/ 79248 h 213360"/>
              <a:gd name="connsiteX17" fmla="*/ 646557 w 1816989"/>
              <a:gd name="connsiteY17" fmla="*/ 48768 h 213360"/>
              <a:gd name="connsiteX18" fmla="*/ 677037 w 1816989"/>
              <a:gd name="connsiteY18" fmla="*/ 42672 h 213360"/>
              <a:gd name="connsiteX19" fmla="*/ 731901 w 1816989"/>
              <a:gd name="connsiteY19" fmla="*/ 24384 h 213360"/>
              <a:gd name="connsiteX20" fmla="*/ 780669 w 1816989"/>
              <a:gd name="connsiteY20" fmla="*/ 30480 h 213360"/>
              <a:gd name="connsiteX21" fmla="*/ 798957 w 1816989"/>
              <a:gd name="connsiteY21" fmla="*/ 42672 h 213360"/>
              <a:gd name="connsiteX22" fmla="*/ 853821 w 1816989"/>
              <a:gd name="connsiteY22" fmla="*/ 85344 h 213360"/>
              <a:gd name="connsiteX23" fmla="*/ 884301 w 1816989"/>
              <a:gd name="connsiteY23" fmla="*/ 121920 h 213360"/>
              <a:gd name="connsiteX24" fmla="*/ 908685 w 1816989"/>
              <a:gd name="connsiteY24" fmla="*/ 158496 h 213360"/>
              <a:gd name="connsiteX25" fmla="*/ 920877 w 1816989"/>
              <a:gd name="connsiteY25" fmla="*/ 176784 h 213360"/>
              <a:gd name="connsiteX26" fmla="*/ 1085469 w 1816989"/>
              <a:gd name="connsiteY26" fmla="*/ 170688 h 213360"/>
              <a:gd name="connsiteX27" fmla="*/ 1109853 w 1816989"/>
              <a:gd name="connsiteY27" fmla="*/ 158496 h 213360"/>
              <a:gd name="connsiteX28" fmla="*/ 1128141 w 1816989"/>
              <a:gd name="connsiteY28" fmla="*/ 152400 h 213360"/>
              <a:gd name="connsiteX29" fmla="*/ 1189101 w 1816989"/>
              <a:gd name="connsiteY29" fmla="*/ 134112 h 213360"/>
              <a:gd name="connsiteX30" fmla="*/ 1207389 w 1816989"/>
              <a:gd name="connsiteY30" fmla="*/ 128016 h 213360"/>
              <a:gd name="connsiteX31" fmla="*/ 1225677 w 1816989"/>
              <a:gd name="connsiteY31" fmla="*/ 115824 h 213360"/>
              <a:gd name="connsiteX32" fmla="*/ 1250061 w 1816989"/>
              <a:gd name="connsiteY32" fmla="*/ 103632 h 213360"/>
              <a:gd name="connsiteX33" fmla="*/ 1268349 w 1816989"/>
              <a:gd name="connsiteY33" fmla="*/ 85344 h 213360"/>
              <a:gd name="connsiteX34" fmla="*/ 1371981 w 1816989"/>
              <a:gd name="connsiteY34" fmla="*/ 18288 h 213360"/>
              <a:gd name="connsiteX35" fmla="*/ 1408557 w 1816989"/>
              <a:gd name="connsiteY35" fmla="*/ 0 h 213360"/>
              <a:gd name="connsiteX36" fmla="*/ 1463421 w 1816989"/>
              <a:gd name="connsiteY36" fmla="*/ 6096 h 213360"/>
              <a:gd name="connsiteX37" fmla="*/ 1487805 w 1816989"/>
              <a:gd name="connsiteY37" fmla="*/ 18288 h 213360"/>
              <a:gd name="connsiteX38" fmla="*/ 1512189 w 1816989"/>
              <a:gd name="connsiteY38" fmla="*/ 24384 h 213360"/>
              <a:gd name="connsiteX39" fmla="*/ 1554861 w 1816989"/>
              <a:gd name="connsiteY39" fmla="*/ 42672 h 213360"/>
              <a:gd name="connsiteX40" fmla="*/ 1609725 w 1816989"/>
              <a:gd name="connsiteY40" fmla="*/ 60960 h 213360"/>
              <a:gd name="connsiteX41" fmla="*/ 1652397 w 1816989"/>
              <a:gd name="connsiteY41" fmla="*/ 91440 h 213360"/>
              <a:gd name="connsiteX42" fmla="*/ 1670685 w 1816989"/>
              <a:gd name="connsiteY42" fmla="*/ 97536 h 213360"/>
              <a:gd name="connsiteX43" fmla="*/ 1786509 w 1816989"/>
              <a:gd name="connsiteY43" fmla="*/ 85344 h 213360"/>
              <a:gd name="connsiteX44" fmla="*/ 1816989 w 1816989"/>
              <a:gd name="connsiteY44" fmla="*/ 73152 h 213360"/>
              <a:gd name="connsiteX0" fmla="*/ 0 w 1786509"/>
              <a:gd name="connsiteY0" fmla="*/ 78867 h 213360"/>
              <a:gd name="connsiteX1" fmla="*/ 91821 w 1786509"/>
              <a:gd name="connsiteY1" fmla="*/ 158496 h 213360"/>
              <a:gd name="connsiteX2" fmla="*/ 110109 w 1786509"/>
              <a:gd name="connsiteY2" fmla="*/ 170688 h 213360"/>
              <a:gd name="connsiteX3" fmla="*/ 128397 w 1786509"/>
              <a:gd name="connsiteY3" fmla="*/ 188976 h 213360"/>
              <a:gd name="connsiteX4" fmla="*/ 152781 w 1786509"/>
              <a:gd name="connsiteY4" fmla="*/ 201168 h 213360"/>
              <a:gd name="connsiteX5" fmla="*/ 171069 w 1786509"/>
              <a:gd name="connsiteY5" fmla="*/ 213360 h 213360"/>
              <a:gd name="connsiteX6" fmla="*/ 250317 w 1786509"/>
              <a:gd name="connsiteY6" fmla="*/ 201168 h 213360"/>
              <a:gd name="connsiteX7" fmla="*/ 286893 w 1786509"/>
              <a:gd name="connsiteY7" fmla="*/ 188976 h 213360"/>
              <a:gd name="connsiteX8" fmla="*/ 329565 w 1786509"/>
              <a:gd name="connsiteY8" fmla="*/ 152400 h 213360"/>
              <a:gd name="connsiteX9" fmla="*/ 378333 w 1786509"/>
              <a:gd name="connsiteY9" fmla="*/ 140208 h 213360"/>
              <a:gd name="connsiteX10" fmla="*/ 396621 w 1786509"/>
              <a:gd name="connsiteY10" fmla="*/ 134112 h 213360"/>
              <a:gd name="connsiteX11" fmla="*/ 421005 w 1786509"/>
              <a:gd name="connsiteY11" fmla="*/ 128016 h 213360"/>
              <a:gd name="connsiteX12" fmla="*/ 439293 w 1786509"/>
              <a:gd name="connsiteY12" fmla="*/ 121920 h 213360"/>
              <a:gd name="connsiteX13" fmla="*/ 530733 w 1786509"/>
              <a:gd name="connsiteY13" fmla="*/ 115824 h 213360"/>
              <a:gd name="connsiteX14" fmla="*/ 549021 w 1786509"/>
              <a:gd name="connsiteY14" fmla="*/ 109728 h 213360"/>
              <a:gd name="connsiteX15" fmla="*/ 585597 w 1786509"/>
              <a:gd name="connsiteY15" fmla="*/ 85344 h 213360"/>
              <a:gd name="connsiteX16" fmla="*/ 603885 w 1786509"/>
              <a:gd name="connsiteY16" fmla="*/ 79248 h 213360"/>
              <a:gd name="connsiteX17" fmla="*/ 646557 w 1786509"/>
              <a:gd name="connsiteY17" fmla="*/ 48768 h 213360"/>
              <a:gd name="connsiteX18" fmla="*/ 677037 w 1786509"/>
              <a:gd name="connsiteY18" fmla="*/ 42672 h 213360"/>
              <a:gd name="connsiteX19" fmla="*/ 731901 w 1786509"/>
              <a:gd name="connsiteY19" fmla="*/ 24384 h 213360"/>
              <a:gd name="connsiteX20" fmla="*/ 780669 w 1786509"/>
              <a:gd name="connsiteY20" fmla="*/ 30480 h 213360"/>
              <a:gd name="connsiteX21" fmla="*/ 798957 w 1786509"/>
              <a:gd name="connsiteY21" fmla="*/ 42672 h 213360"/>
              <a:gd name="connsiteX22" fmla="*/ 853821 w 1786509"/>
              <a:gd name="connsiteY22" fmla="*/ 85344 h 213360"/>
              <a:gd name="connsiteX23" fmla="*/ 884301 w 1786509"/>
              <a:gd name="connsiteY23" fmla="*/ 121920 h 213360"/>
              <a:gd name="connsiteX24" fmla="*/ 908685 w 1786509"/>
              <a:gd name="connsiteY24" fmla="*/ 158496 h 213360"/>
              <a:gd name="connsiteX25" fmla="*/ 920877 w 1786509"/>
              <a:gd name="connsiteY25" fmla="*/ 176784 h 213360"/>
              <a:gd name="connsiteX26" fmla="*/ 1085469 w 1786509"/>
              <a:gd name="connsiteY26" fmla="*/ 170688 h 213360"/>
              <a:gd name="connsiteX27" fmla="*/ 1109853 w 1786509"/>
              <a:gd name="connsiteY27" fmla="*/ 158496 h 213360"/>
              <a:gd name="connsiteX28" fmla="*/ 1128141 w 1786509"/>
              <a:gd name="connsiteY28" fmla="*/ 152400 h 213360"/>
              <a:gd name="connsiteX29" fmla="*/ 1189101 w 1786509"/>
              <a:gd name="connsiteY29" fmla="*/ 134112 h 213360"/>
              <a:gd name="connsiteX30" fmla="*/ 1207389 w 1786509"/>
              <a:gd name="connsiteY30" fmla="*/ 128016 h 213360"/>
              <a:gd name="connsiteX31" fmla="*/ 1225677 w 1786509"/>
              <a:gd name="connsiteY31" fmla="*/ 115824 h 213360"/>
              <a:gd name="connsiteX32" fmla="*/ 1250061 w 1786509"/>
              <a:gd name="connsiteY32" fmla="*/ 103632 h 213360"/>
              <a:gd name="connsiteX33" fmla="*/ 1268349 w 1786509"/>
              <a:gd name="connsiteY33" fmla="*/ 85344 h 213360"/>
              <a:gd name="connsiteX34" fmla="*/ 1371981 w 1786509"/>
              <a:gd name="connsiteY34" fmla="*/ 18288 h 213360"/>
              <a:gd name="connsiteX35" fmla="*/ 1408557 w 1786509"/>
              <a:gd name="connsiteY35" fmla="*/ 0 h 213360"/>
              <a:gd name="connsiteX36" fmla="*/ 1463421 w 1786509"/>
              <a:gd name="connsiteY36" fmla="*/ 6096 h 213360"/>
              <a:gd name="connsiteX37" fmla="*/ 1487805 w 1786509"/>
              <a:gd name="connsiteY37" fmla="*/ 18288 h 213360"/>
              <a:gd name="connsiteX38" fmla="*/ 1512189 w 1786509"/>
              <a:gd name="connsiteY38" fmla="*/ 24384 h 213360"/>
              <a:gd name="connsiteX39" fmla="*/ 1554861 w 1786509"/>
              <a:gd name="connsiteY39" fmla="*/ 42672 h 213360"/>
              <a:gd name="connsiteX40" fmla="*/ 1609725 w 1786509"/>
              <a:gd name="connsiteY40" fmla="*/ 60960 h 213360"/>
              <a:gd name="connsiteX41" fmla="*/ 1652397 w 1786509"/>
              <a:gd name="connsiteY41" fmla="*/ 91440 h 213360"/>
              <a:gd name="connsiteX42" fmla="*/ 1670685 w 1786509"/>
              <a:gd name="connsiteY42" fmla="*/ 97536 h 213360"/>
              <a:gd name="connsiteX43" fmla="*/ 1786509 w 1786509"/>
              <a:gd name="connsiteY43" fmla="*/ 85344 h 213360"/>
              <a:gd name="connsiteX0" fmla="*/ 0 w 1670685"/>
              <a:gd name="connsiteY0" fmla="*/ 78867 h 213360"/>
              <a:gd name="connsiteX1" fmla="*/ 91821 w 1670685"/>
              <a:gd name="connsiteY1" fmla="*/ 158496 h 213360"/>
              <a:gd name="connsiteX2" fmla="*/ 110109 w 1670685"/>
              <a:gd name="connsiteY2" fmla="*/ 170688 h 213360"/>
              <a:gd name="connsiteX3" fmla="*/ 128397 w 1670685"/>
              <a:gd name="connsiteY3" fmla="*/ 188976 h 213360"/>
              <a:gd name="connsiteX4" fmla="*/ 152781 w 1670685"/>
              <a:gd name="connsiteY4" fmla="*/ 201168 h 213360"/>
              <a:gd name="connsiteX5" fmla="*/ 171069 w 1670685"/>
              <a:gd name="connsiteY5" fmla="*/ 213360 h 213360"/>
              <a:gd name="connsiteX6" fmla="*/ 250317 w 1670685"/>
              <a:gd name="connsiteY6" fmla="*/ 201168 h 213360"/>
              <a:gd name="connsiteX7" fmla="*/ 286893 w 1670685"/>
              <a:gd name="connsiteY7" fmla="*/ 188976 h 213360"/>
              <a:gd name="connsiteX8" fmla="*/ 329565 w 1670685"/>
              <a:gd name="connsiteY8" fmla="*/ 152400 h 213360"/>
              <a:gd name="connsiteX9" fmla="*/ 378333 w 1670685"/>
              <a:gd name="connsiteY9" fmla="*/ 140208 h 213360"/>
              <a:gd name="connsiteX10" fmla="*/ 396621 w 1670685"/>
              <a:gd name="connsiteY10" fmla="*/ 134112 h 213360"/>
              <a:gd name="connsiteX11" fmla="*/ 421005 w 1670685"/>
              <a:gd name="connsiteY11" fmla="*/ 128016 h 213360"/>
              <a:gd name="connsiteX12" fmla="*/ 439293 w 1670685"/>
              <a:gd name="connsiteY12" fmla="*/ 121920 h 213360"/>
              <a:gd name="connsiteX13" fmla="*/ 530733 w 1670685"/>
              <a:gd name="connsiteY13" fmla="*/ 115824 h 213360"/>
              <a:gd name="connsiteX14" fmla="*/ 549021 w 1670685"/>
              <a:gd name="connsiteY14" fmla="*/ 109728 h 213360"/>
              <a:gd name="connsiteX15" fmla="*/ 585597 w 1670685"/>
              <a:gd name="connsiteY15" fmla="*/ 85344 h 213360"/>
              <a:gd name="connsiteX16" fmla="*/ 603885 w 1670685"/>
              <a:gd name="connsiteY16" fmla="*/ 79248 h 213360"/>
              <a:gd name="connsiteX17" fmla="*/ 646557 w 1670685"/>
              <a:gd name="connsiteY17" fmla="*/ 48768 h 213360"/>
              <a:gd name="connsiteX18" fmla="*/ 677037 w 1670685"/>
              <a:gd name="connsiteY18" fmla="*/ 42672 h 213360"/>
              <a:gd name="connsiteX19" fmla="*/ 731901 w 1670685"/>
              <a:gd name="connsiteY19" fmla="*/ 24384 h 213360"/>
              <a:gd name="connsiteX20" fmla="*/ 780669 w 1670685"/>
              <a:gd name="connsiteY20" fmla="*/ 30480 h 213360"/>
              <a:gd name="connsiteX21" fmla="*/ 798957 w 1670685"/>
              <a:gd name="connsiteY21" fmla="*/ 42672 h 213360"/>
              <a:gd name="connsiteX22" fmla="*/ 853821 w 1670685"/>
              <a:gd name="connsiteY22" fmla="*/ 85344 h 213360"/>
              <a:gd name="connsiteX23" fmla="*/ 884301 w 1670685"/>
              <a:gd name="connsiteY23" fmla="*/ 121920 h 213360"/>
              <a:gd name="connsiteX24" fmla="*/ 908685 w 1670685"/>
              <a:gd name="connsiteY24" fmla="*/ 158496 h 213360"/>
              <a:gd name="connsiteX25" fmla="*/ 920877 w 1670685"/>
              <a:gd name="connsiteY25" fmla="*/ 176784 h 213360"/>
              <a:gd name="connsiteX26" fmla="*/ 1085469 w 1670685"/>
              <a:gd name="connsiteY26" fmla="*/ 170688 h 213360"/>
              <a:gd name="connsiteX27" fmla="*/ 1109853 w 1670685"/>
              <a:gd name="connsiteY27" fmla="*/ 158496 h 213360"/>
              <a:gd name="connsiteX28" fmla="*/ 1128141 w 1670685"/>
              <a:gd name="connsiteY28" fmla="*/ 152400 h 213360"/>
              <a:gd name="connsiteX29" fmla="*/ 1189101 w 1670685"/>
              <a:gd name="connsiteY29" fmla="*/ 134112 h 213360"/>
              <a:gd name="connsiteX30" fmla="*/ 1207389 w 1670685"/>
              <a:gd name="connsiteY30" fmla="*/ 128016 h 213360"/>
              <a:gd name="connsiteX31" fmla="*/ 1225677 w 1670685"/>
              <a:gd name="connsiteY31" fmla="*/ 115824 h 213360"/>
              <a:gd name="connsiteX32" fmla="*/ 1250061 w 1670685"/>
              <a:gd name="connsiteY32" fmla="*/ 103632 h 213360"/>
              <a:gd name="connsiteX33" fmla="*/ 1268349 w 1670685"/>
              <a:gd name="connsiteY33" fmla="*/ 85344 h 213360"/>
              <a:gd name="connsiteX34" fmla="*/ 1371981 w 1670685"/>
              <a:gd name="connsiteY34" fmla="*/ 18288 h 213360"/>
              <a:gd name="connsiteX35" fmla="*/ 1408557 w 1670685"/>
              <a:gd name="connsiteY35" fmla="*/ 0 h 213360"/>
              <a:gd name="connsiteX36" fmla="*/ 1463421 w 1670685"/>
              <a:gd name="connsiteY36" fmla="*/ 6096 h 213360"/>
              <a:gd name="connsiteX37" fmla="*/ 1487805 w 1670685"/>
              <a:gd name="connsiteY37" fmla="*/ 18288 h 213360"/>
              <a:gd name="connsiteX38" fmla="*/ 1512189 w 1670685"/>
              <a:gd name="connsiteY38" fmla="*/ 24384 h 213360"/>
              <a:gd name="connsiteX39" fmla="*/ 1554861 w 1670685"/>
              <a:gd name="connsiteY39" fmla="*/ 42672 h 213360"/>
              <a:gd name="connsiteX40" fmla="*/ 1609725 w 1670685"/>
              <a:gd name="connsiteY40" fmla="*/ 60960 h 213360"/>
              <a:gd name="connsiteX41" fmla="*/ 1652397 w 1670685"/>
              <a:gd name="connsiteY41" fmla="*/ 91440 h 213360"/>
              <a:gd name="connsiteX42" fmla="*/ 1670685 w 1670685"/>
              <a:gd name="connsiteY42" fmla="*/ 97536 h 213360"/>
              <a:gd name="connsiteX0" fmla="*/ 0 w 1652397"/>
              <a:gd name="connsiteY0" fmla="*/ 78867 h 213360"/>
              <a:gd name="connsiteX1" fmla="*/ 91821 w 1652397"/>
              <a:gd name="connsiteY1" fmla="*/ 158496 h 213360"/>
              <a:gd name="connsiteX2" fmla="*/ 110109 w 1652397"/>
              <a:gd name="connsiteY2" fmla="*/ 170688 h 213360"/>
              <a:gd name="connsiteX3" fmla="*/ 128397 w 1652397"/>
              <a:gd name="connsiteY3" fmla="*/ 188976 h 213360"/>
              <a:gd name="connsiteX4" fmla="*/ 152781 w 1652397"/>
              <a:gd name="connsiteY4" fmla="*/ 201168 h 213360"/>
              <a:gd name="connsiteX5" fmla="*/ 171069 w 1652397"/>
              <a:gd name="connsiteY5" fmla="*/ 213360 h 213360"/>
              <a:gd name="connsiteX6" fmla="*/ 250317 w 1652397"/>
              <a:gd name="connsiteY6" fmla="*/ 201168 h 213360"/>
              <a:gd name="connsiteX7" fmla="*/ 286893 w 1652397"/>
              <a:gd name="connsiteY7" fmla="*/ 188976 h 213360"/>
              <a:gd name="connsiteX8" fmla="*/ 329565 w 1652397"/>
              <a:gd name="connsiteY8" fmla="*/ 152400 h 213360"/>
              <a:gd name="connsiteX9" fmla="*/ 378333 w 1652397"/>
              <a:gd name="connsiteY9" fmla="*/ 140208 h 213360"/>
              <a:gd name="connsiteX10" fmla="*/ 396621 w 1652397"/>
              <a:gd name="connsiteY10" fmla="*/ 134112 h 213360"/>
              <a:gd name="connsiteX11" fmla="*/ 421005 w 1652397"/>
              <a:gd name="connsiteY11" fmla="*/ 128016 h 213360"/>
              <a:gd name="connsiteX12" fmla="*/ 439293 w 1652397"/>
              <a:gd name="connsiteY12" fmla="*/ 121920 h 213360"/>
              <a:gd name="connsiteX13" fmla="*/ 530733 w 1652397"/>
              <a:gd name="connsiteY13" fmla="*/ 115824 h 213360"/>
              <a:gd name="connsiteX14" fmla="*/ 549021 w 1652397"/>
              <a:gd name="connsiteY14" fmla="*/ 109728 h 213360"/>
              <a:gd name="connsiteX15" fmla="*/ 585597 w 1652397"/>
              <a:gd name="connsiteY15" fmla="*/ 85344 h 213360"/>
              <a:gd name="connsiteX16" fmla="*/ 603885 w 1652397"/>
              <a:gd name="connsiteY16" fmla="*/ 79248 h 213360"/>
              <a:gd name="connsiteX17" fmla="*/ 646557 w 1652397"/>
              <a:gd name="connsiteY17" fmla="*/ 48768 h 213360"/>
              <a:gd name="connsiteX18" fmla="*/ 677037 w 1652397"/>
              <a:gd name="connsiteY18" fmla="*/ 42672 h 213360"/>
              <a:gd name="connsiteX19" fmla="*/ 731901 w 1652397"/>
              <a:gd name="connsiteY19" fmla="*/ 24384 h 213360"/>
              <a:gd name="connsiteX20" fmla="*/ 780669 w 1652397"/>
              <a:gd name="connsiteY20" fmla="*/ 30480 h 213360"/>
              <a:gd name="connsiteX21" fmla="*/ 798957 w 1652397"/>
              <a:gd name="connsiteY21" fmla="*/ 42672 h 213360"/>
              <a:gd name="connsiteX22" fmla="*/ 853821 w 1652397"/>
              <a:gd name="connsiteY22" fmla="*/ 85344 h 213360"/>
              <a:gd name="connsiteX23" fmla="*/ 884301 w 1652397"/>
              <a:gd name="connsiteY23" fmla="*/ 121920 h 213360"/>
              <a:gd name="connsiteX24" fmla="*/ 908685 w 1652397"/>
              <a:gd name="connsiteY24" fmla="*/ 158496 h 213360"/>
              <a:gd name="connsiteX25" fmla="*/ 920877 w 1652397"/>
              <a:gd name="connsiteY25" fmla="*/ 176784 h 213360"/>
              <a:gd name="connsiteX26" fmla="*/ 1085469 w 1652397"/>
              <a:gd name="connsiteY26" fmla="*/ 170688 h 213360"/>
              <a:gd name="connsiteX27" fmla="*/ 1109853 w 1652397"/>
              <a:gd name="connsiteY27" fmla="*/ 158496 h 213360"/>
              <a:gd name="connsiteX28" fmla="*/ 1128141 w 1652397"/>
              <a:gd name="connsiteY28" fmla="*/ 152400 h 213360"/>
              <a:gd name="connsiteX29" fmla="*/ 1189101 w 1652397"/>
              <a:gd name="connsiteY29" fmla="*/ 134112 h 213360"/>
              <a:gd name="connsiteX30" fmla="*/ 1207389 w 1652397"/>
              <a:gd name="connsiteY30" fmla="*/ 128016 h 213360"/>
              <a:gd name="connsiteX31" fmla="*/ 1225677 w 1652397"/>
              <a:gd name="connsiteY31" fmla="*/ 115824 h 213360"/>
              <a:gd name="connsiteX32" fmla="*/ 1250061 w 1652397"/>
              <a:gd name="connsiteY32" fmla="*/ 103632 h 213360"/>
              <a:gd name="connsiteX33" fmla="*/ 1268349 w 1652397"/>
              <a:gd name="connsiteY33" fmla="*/ 85344 h 213360"/>
              <a:gd name="connsiteX34" fmla="*/ 1371981 w 1652397"/>
              <a:gd name="connsiteY34" fmla="*/ 18288 h 213360"/>
              <a:gd name="connsiteX35" fmla="*/ 1408557 w 1652397"/>
              <a:gd name="connsiteY35" fmla="*/ 0 h 213360"/>
              <a:gd name="connsiteX36" fmla="*/ 1463421 w 1652397"/>
              <a:gd name="connsiteY36" fmla="*/ 6096 h 213360"/>
              <a:gd name="connsiteX37" fmla="*/ 1487805 w 1652397"/>
              <a:gd name="connsiteY37" fmla="*/ 18288 h 213360"/>
              <a:gd name="connsiteX38" fmla="*/ 1512189 w 1652397"/>
              <a:gd name="connsiteY38" fmla="*/ 24384 h 213360"/>
              <a:gd name="connsiteX39" fmla="*/ 1554861 w 1652397"/>
              <a:gd name="connsiteY39" fmla="*/ 42672 h 213360"/>
              <a:gd name="connsiteX40" fmla="*/ 1609725 w 1652397"/>
              <a:gd name="connsiteY40" fmla="*/ 60960 h 213360"/>
              <a:gd name="connsiteX41" fmla="*/ 1652397 w 1652397"/>
              <a:gd name="connsiteY41" fmla="*/ 91440 h 213360"/>
              <a:gd name="connsiteX0" fmla="*/ 0 w 1609725"/>
              <a:gd name="connsiteY0" fmla="*/ 78867 h 213360"/>
              <a:gd name="connsiteX1" fmla="*/ 91821 w 1609725"/>
              <a:gd name="connsiteY1" fmla="*/ 158496 h 213360"/>
              <a:gd name="connsiteX2" fmla="*/ 110109 w 1609725"/>
              <a:gd name="connsiteY2" fmla="*/ 170688 h 213360"/>
              <a:gd name="connsiteX3" fmla="*/ 128397 w 1609725"/>
              <a:gd name="connsiteY3" fmla="*/ 188976 h 213360"/>
              <a:gd name="connsiteX4" fmla="*/ 152781 w 1609725"/>
              <a:gd name="connsiteY4" fmla="*/ 201168 h 213360"/>
              <a:gd name="connsiteX5" fmla="*/ 171069 w 1609725"/>
              <a:gd name="connsiteY5" fmla="*/ 213360 h 213360"/>
              <a:gd name="connsiteX6" fmla="*/ 250317 w 1609725"/>
              <a:gd name="connsiteY6" fmla="*/ 201168 h 213360"/>
              <a:gd name="connsiteX7" fmla="*/ 286893 w 1609725"/>
              <a:gd name="connsiteY7" fmla="*/ 188976 h 213360"/>
              <a:gd name="connsiteX8" fmla="*/ 329565 w 1609725"/>
              <a:gd name="connsiteY8" fmla="*/ 152400 h 213360"/>
              <a:gd name="connsiteX9" fmla="*/ 378333 w 1609725"/>
              <a:gd name="connsiteY9" fmla="*/ 140208 h 213360"/>
              <a:gd name="connsiteX10" fmla="*/ 396621 w 1609725"/>
              <a:gd name="connsiteY10" fmla="*/ 134112 h 213360"/>
              <a:gd name="connsiteX11" fmla="*/ 421005 w 1609725"/>
              <a:gd name="connsiteY11" fmla="*/ 128016 h 213360"/>
              <a:gd name="connsiteX12" fmla="*/ 439293 w 1609725"/>
              <a:gd name="connsiteY12" fmla="*/ 121920 h 213360"/>
              <a:gd name="connsiteX13" fmla="*/ 530733 w 1609725"/>
              <a:gd name="connsiteY13" fmla="*/ 115824 h 213360"/>
              <a:gd name="connsiteX14" fmla="*/ 549021 w 1609725"/>
              <a:gd name="connsiteY14" fmla="*/ 109728 h 213360"/>
              <a:gd name="connsiteX15" fmla="*/ 585597 w 1609725"/>
              <a:gd name="connsiteY15" fmla="*/ 85344 h 213360"/>
              <a:gd name="connsiteX16" fmla="*/ 603885 w 1609725"/>
              <a:gd name="connsiteY16" fmla="*/ 79248 h 213360"/>
              <a:gd name="connsiteX17" fmla="*/ 646557 w 1609725"/>
              <a:gd name="connsiteY17" fmla="*/ 48768 h 213360"/>
              <a:gd name="connsiteX18" fmla="*/ 677037 w 1609725"/>
              <a:gd name="connsiteY18" fmla="*/ 42672 h 213360"/>
              <a:gd name="connsiteX19" fmla="*/ 731901 w 1609725"/>
              <a:gd name="connsiteY19" fmla="*/ 24384 h 213360"/>
              <a:gd name="connsiteX20" fmla="*/ 780669 w 1609725"/>
              <a:gd name="connsiteY20" fmla="*/ 30480 h 213360"/>
              <a:gd name="connsiteX21" fmla="*/ 798957 w 1609725"/>
              <a:gd name="connsiteY21" fmla="*/ 42672 h 213360"/>
              <a:gd name="connsiteX22" fmla="*/ 853821 w 1609725"/>
              <a:gd name="connsiteY22" fmla="*/ 85344 h 213360"/>
              <a:gd name="connsiteX23" fmla="*/ 884301 w 1609725"/>
              <a:gd name="connsiteY23" fmla="*/ 121920 h 213360"/>
              <a:gd name="connsiteX24" fmla="*/ 908685 w 1609725"/>
              <a:gd name="connsiteY24" fmla="*/ 158496 h 213360"/>
              <a:gd name="connsiteX25" fmla="*/ 920877 w 1609725"/>
              <a:gd name="connsiteY25" fmla="*/ 176784 h 213360"/>
              <a:gd name="connsiteX26" fmla="*/ 1085469 w 1609725"/>
              <a:gd name="connsiteY26" fmla="*/ 170688 h 213360"/>
              <a:gd name="connsiteX27" fmla="*/ 1109853 w 1609725"/>
              <a:gd name="connsiteY27" fmla="*/ 158496 h 213360"/>
              <a:gd name="connsiteX28" fmla="*/ 1128141 w 1609725"/>
              <a:gd name="connsiteY28" fmla="*/ 152400 h 213360"/>
              <a:gd name="connsiteX29" fmla="*/ 1189101 w 1609725"/>
              <a:gd name="connsiteY29" fmla="*/ 134112 h 213360"/>
              <a:gd name="connsiteX30" fmla="*/ 1207389 w 1609725"/>
              <a:gd name="connsiteY30" fmla="*/ 128016 h 213360"/>
              <a:gd name="connsiteX31" fmla="*/ 1225677 w 1609725"/>
              <a:gd name="connsiteY31" fmla="*/ 115824 h 213360"/>
              <a:gd name="connsiteX32" fmla="*/ 1250061 w 1609725"/>
              <a:gd name="connsiteY32" fmla="*/ 103632 h 213360"/>
              <a:gd name="connsiteX33" fmla="*/ 1268349 w 1609725"/>
              <a:gd name="connsiteY33" fmla="*/ 85344 h 213360"/>
              <a:gd name="connsiteX34" fmla="*/ 1371981 w 1609725"/>
              <a:gd name="connsiteY34" fmla="*/ 18288 h 213360"/>
              <a:gd name="connsiteX35" fmla="*/ 1408557 w 1609725"/>
              <a:gd name="connsiteY35" fmla="*/ 0 h 213360"/>
              <a:gd name="connsiteX36" fmla="*/ 1463421 w 1609725"/>
              <a:gd name="connsiteY36" fmla="*/ 6096 h 213360"/>
              <a:gd name="connsiteX37" fmla="*/ 1487805 w 1609725"/>
              <a:gd name="connsiteY37" fmla="*/ 18288 h 213360"/>
              <a:gd name="connsiteX38" fmla="*/ 1512189 w 1609725"/>
              <a:gd name="connsiteY38" fmla="*/ 24384 h 213360"/>
              <a:gd name="connsiteX39" fmla="*/ 1554861 w 1609725"/>
              <a:gd name="connsiteY39" fmla="*/ 42672 h 213360"/>
              <a:gd name="connsiteX40" fmla="*/ 1609725 w 1609725"/>
              <a:gd name="connsiteY40" fmla="*/ 60960 h 213360"/>
              <a:gd name="connsiteX0" fmla="*/ 0 w 1554861"/>
              <a:gd name="connsiteY0" fmla="*/ 78867 h 213360"/>
              <a:gd name="connsiteX1" fmla="*/ 91821 w 1554861"/>
              <a:gd name="connsiteY1" fmla="*/ 158496 h 213360"/>
              <a:gd name="connsiteX2" fmla="*/ 110109 w 1554861"/>
              <a:gd name="connsiteY2" fmla="*/ 170688 h 213360"/>
              <a:gd name="connsiteX3" fmla="*/ 128397 w 1554861"/>
              <a:gd name="connsiteY3" fmla="*/ 188976 h 213360"/>
              <a:gd name="connsiteX4" fmla="*/ 152781 w 1554861"/>
              <a:gd name="connsiteY4" fmla="*/ 201168 h 213360"/>
              <a:gd name="connsiteX5" fmla="*/ 171069 w 1554861"/>
              <a:gd name="connsiteY5" fmla="*/ 213360 h 213360"/>
              <a:gd name="connsiteX6" fmla="*/ 250317 w 1554861"/>
              <a:gd name="connsiteY6" fmla="*/ 201168 h 213360"/>
              <a:gd name="connsiteX7" fmla="*/ 286893 w 1554861"/>
              <a:gd name="connsiteY7" fmla="*/ 188976 h 213360"/>
              <a:gd name="connsiteX8" fmla="*/ 329565 w 1554861"/>
              <a:gd name="connsiteY8" fmla="*/ 152400 h 213360"/>
              <a:gd name="connsiteX9" fmla="*/ 378333 w 1554861"/>
              <a:gd name="connsiteY9" fmla="*/ 140208 h 213360"/>
              <a:gd name="connsiteX10" fmla="*/ 396621 w 1554861"/>
              <a:gd name="connsiteY10" fmla="*/ 134112 h 213360"/>
              <a:gd name="connsiteX11" fmla="*/ 421005 w 1554861"/>
              <a:gd name="connsiteY11" fmla="*/ 128016 h 213360"/>
              <a:gd name="connsiteX12" fmla="*/ 439293 w 1554861"/>
              <a:gd name="connsiteY12" fmla="*/ 121920 h 213360"/>
              <a:gd name="connsiteX13" fmla="*/ 530733 w 1554861"/>
              <a:gd name="connsiteY13" fmla="*/ 115824 h 213360"/>
              <a:gd name="connsiteX14" fmla="*/ 549021 w 1554861"/>
              <a:gd name="connsiteY14" fmla="*/ 109728 h 213360"/>
              <a:gd name="connsiteX15" fmla="*/ 585597 w 1554861"/>
              <a:gd name="connsiteY15" fmla="*/ 85344 h 213360"/>
              <a:gd name="connsiteX16" fmla="*/ 603885 w 1554861"/>
              <a:gd name="connsiteY16" fmla="*/ 79248 h 213360"/>
              <a:gd name="connsiteX17" fmla="*/ 646557 w 1554861"/>
              <a:gd name="connsiteY17" fmla="*/ 48768 h 213360"/>
              <a:gd name="connsiteX18" fmla="*/ 677037 w 1554861"/>
              <a:gd name="connsiteY18" fmla="*/ 42672 h 213360"/>
              <a:gd name="connsiteX19" fmla="*/ 731901 w 1554861"/>
              <a:gd name="connsiteY19" fmla="*/ 24384 h 213360"/>
              <a:gd name="connsiteX20" fmla="*/ 780669 w 1554861"/>
              <a:gd name="connsiteY20" fmla="*/ 30480 h 213360"/>
              <a:gd name="connsiteX21" fmla="*/ 798957 w 1554861"/>
              <a:gd name="connsiteY21" fmla="*/ 42672 h 213360"/>
              <a:gd name="connsiteX22" fmla="*/ 853821 w 1554861"/>
              <a:gd name="connsiteY22" fmla="*/ 85344 h 213360"/>
              <a:gd name="connsiteX23" fmla="*/ 884301 w 1554861"/>
              <a:gd name="connsiteY23" fmla="*/ 121920 h 213360"/>
              <a:gd name="connsiteX24" fmla="*/ 908685 w 1554861"/>
              <a:gd name="connsiteY24" fmla="*/ 158496 h 213360"/>
              <a:gd name="connsiteX25" fmla="*/ 920877 w 1554861"/>
              <a:gd name="connsiteY25" fmla="*/ 176784 h 213360"/>
              <a:gd name="connsiteX26" fmla="*/ 1085469 w 1554861"/>
              <a:gd name="connsiteY26" fmla="*/ 170688 h 213360"/>
              <a:gd name="connsiteX27" fmla="*/ 1109853 w 1554861"/>
              <a:gd name="connsiteY27" fmla="*/ 158496 h 213360"/>
              <a:gd name="connsiteX28" fmla="*/ 1128141 w 1554861"/>
              <a:gd name="connsiteY28" fmla="*/ 152400 h 213360"/>
              <a:gd name="connsiteX29" fmla="*/ 1189101 w 1554861"/>
              <a:gd name="connsiteY29" fmla="*/ 134112 h 213360"/>
              <a:gd name="connsiteX30" fmla="*/ 1207389 w 1554861"/>
              <a:gd name="connsiteY30" fmla="*/ 128016 h 213360"/>
              <a:gd name="connsiteX31" fmla="*/ 1225677 w 1554861"/>
              <a:gd name="connsiteY31" fmla="*/ 115824 h 213360"/>
              <a:gd name="connsiteX32" fmla="*/ 1250061 w 1554861"/>
              <a:gd name="connsiteY32" fmla="*/ 103632 h 213360"/>
              <a:gd name="connsiteX33" fmla="*/ 1268349 w 1554861"/>
              <a:gd name="connsiteY33" fmla="*/ 85344 h 213360"/>
              <a:gd name="connsiteX34" fmla="*/ 1371981 w 1554861"/>
              <a:gd name="connsiteY34" fmla="*/ 18288 h 213360"/>
              <a:gd name="connsiteX35" fmla="*/ 1408557 w 1554861"/>
              <a:gd name="connsiteY35" fmla="*/ 0 h 213360"/>
              <a:gd name="connsiteX36" fmla="*/ 1463421 w 1554861"/>
              <a:gd name="connsiteY36" fmla="*/ 6096 h 213360"/>
              <a:gd name="connsiteX37" fmla="*/ 1487805 w 1554861"/>
              <a:gd name="connsiteY37" fmla="*/ 18288 h 213360"/>
              <a:gd name="connsiteX38" fmla="*/ 1512189 w 1554861"/>
              <a:gd name="connsiteY38" fmla="*/ 24384 h 213360"/>
              <a:gd name="connsiteX39" fmla="*/ 1554861 w 1554861"/>
              <a:gd name="connsiteY39" fmla="*/ 42672 h 21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54861" h="213360">
                <a:moveTo>
                  <a:pt x="0" y="78867"/>
                </a:moveTo>
                <a:cubicBezTo>
                  <a:pt x="52832" y="127635"/>
                  <a:pt x="73470" y="143193"/>
                  <a:pt x="91821" y="158496"/>
                </a:cubicBezTo>
                <a:cubicBezTo>
                  <a:pt x="110173" y="173800"/>
                  <a:pt x="104481" y="165998"/>
                  <a:pt x="110109" y="170688"/>
                </a:cubicBezTo>
                <a:cubicBezTo>
                  <a:pt x="116732" y="176207"/>
                  <a:pt x="121382" y="183965"/>
                  <a:pt x="128397" y="188976"/>
                </a:cubicBezTo>
                <a:cubicBezTo>
                  <a:pt x="135792" y="194258"/>
                  <a:pt x="144891" y="196659"/>
                  <a:pt x="152781" y="201168"/>
                </a:cubicBezTo>
                <a:cubicBezTo>
                  <a:pt x="159142" y="204803"/>
                  <a:pt x="164973" y="209296"/>
                  <a:pt x="171069" y="213360"/>
                </a:cubicBezTo>
                <a:cubicBezTo>
                  <a:pt x="180092" y="212071"/>
                  <a:pt x="239039" y="203987"/>
                  <a:pt x="250317" y="201168"/>
                </a:cubicBezTo>
                <a:cubicBezTo>
                  <a:pt x="262785" y="198051"/>
                  <a:pt x="286893" y="188976"/>
                  <a:pt x="286893" y="188976"/>
                </a:cubicBezTo>
                <a:cubicBezTo>
                  <a:pt x="301306" y="174563"/>
                  <a:pt x="311318" y="162827"/>
                  <a:pt x="329565" y="152400"/>
                </a:cubicBezTo>
                <a:cubicBezTo>
                  <a:pt x="340403" y="146207"/>
                  <a:pt x="369414" y="142438"/>
                  <a:pt x="378333" y="140208"/>
                </a:cubicBezTo>
                <a:cubicBezTo>
                  <a:pt x="384567" y="138650"/>
                  <a:pt x="390442" y="135877"/>
                  <a:pt x="396621" y="134112"/>
                </a:cubicBezTo>
                <a:cubicBezTo>
                  <a:pt x="404677" y="131810"/>
                  <a:pt x="412949" y="130318"/>
                  <a:pt x="421005" y="128016"/>
                </a:cubicBezTo>
                <a:cubicBezTo>
                  <a:pt x="427184" y="126251"/>
                  <a:pt x="432907" y="122630"/>
                  <a:pt x="439293" y="121920"/>
                </a:cubicBezTo>
                <a:cubicBezTo>
                  <a:pt x="469654" y="118547"/>
                  <a:pt x="500253" y="117856"/>
                  <a:pt x="530733" y="115824"/>
                </a:cubicBezTo>
                <a:cubicBezTo>
                  <a:pt x="536829" y="113792"/>
                  <a:pt x="543404" y="112849"/>
                  <a:pt x="549021" y="109728"/>
                </a:cubicBezTo>
                <a:cubicBezTo>
                  <a:pt x="561830" y="102612"/>
                  <a:pt x="571696" y="89978"/>
                  <a:pt x="585597" y="85344"/>
                </a:cubicBezTo>
                <a:lnTo>
                  <a:pt x="603885" y="79248"/>
                </a:lnTo>
                <a:cubicBezTo>
                  <a:pt x="605287" y="78196"/>
                  <a:pt x="640614" y="50996"/>
                  <a:pt x="646557" y="48768"/>
                </a:cubicBezTo>
                <a:cubicBezTo>
                  <a:pt x="656259" y="45130"/>
                  <a:pt x="666877" y="44704"/>
                  <a:pt x="677037" y="42672"/>
                </a:cubicBezTo>
                <a:cubicBezTo>
                  <a:pt x="696869" y="32756"/>
                  <a:pt x="708266" y="24384"/>
                  <a:pt x="731901" y="24384"/>
                </a:cubicBezTo>
                <a:cubicBezTo>
                  <a:pt x="748284" y="24384"/>
                  <a:pt x="764413" y="28448"/>
                  <a:pt x="780669" y="30480"/>
                </a:cubicBezTo>
                <a:cubicBezTo>
                  <a:pt x="786765" y="34544"/>
                  <a:pt x="793096" y="38276"/>
                  <a:pt x="798957" y="42672"/>
                </a:cubicBezTo>
                <a:cubicBezTo>
                  <a:pt x="817492" y="56573"/>
                  <a:pt x="853821" y="85344"/>
                  <a:pt x="853821" y="85344"/>
                </a:cubicBezTo>
                <a:cubicBezTo>
                  <a:pt x="887102" y="151905"/>
                  <a:pt x="844091" y="75966"/>
                  <a:pt x="884301" y="121920"/>
                </a:cubicBezTo>
                <a:cubicBezTo>
                  <a:pt x="893950" y="132947"/>
                  <a:pt x="900557" y="146304"/>
                  <a:pt x="908685" y="158496"/>
                </a:cubicBezTo>
                <a:lnTo>
                  <a:pt x="920877" y="176784"/>
                </a:lnTo>
                <a:cubicBezTo>
                  <a:pt x="975741" y="174752"/>
                  <a:pt x="1030823" y="175976"/>
                  <a:pt x="1085469" y="170688"/>
                </a:cubicBezTo>
                <a:cubicBezTo>
                  <a:pt x="1094514" y="169813"/>
                  <a:pt x="1101500" y="162076"/>
                  <a:pt x="1109853" y="158496"/>
                </a:cubicBezTo>
                <a:cubicBezTo>
                  <a:pt x="1115759" y="155965"/>
                  <a:pt x="1121962" y="154165"/>
                  <a:pt x="1128141" y="152400"/>
                </a:cubicBezTo>
                <a:cubicBezTo>
                  <a:pt x="1192632" y="133974"/>
                  <a:pt x="1102181" y="163085"/>
                  <a:pt x="1189101" y="134112"/>
                </a:cubicBezTo>
                <a:cubicBezTo>
                  <a:pt x="1195197" y="132080"/>
                  <a:pt x="1202042" y="131580"/>
                  <a:pt x="1207389" y="128016"/>
                </a:cubicBezTo>
                <a:cubicBezTo>
                  <a:pt x="1213485" y="123952"/>
                  <a:pt x="1219316" y="119459"/>
                  <a:pt x="1225677" y="115824"/>
                </a:cubicBezTo>
                <a:cubicBezTo>
                  <a:pt x="1233567" y="111315"/>
                  <a:pt x="1242666" y="108914"/>
                  <a:pt x="1250061" y="103632"/>
                </a:cubicBezTo>
                <a:cubicBezTo>
                  <a:pt x="1257076" y="98621"/>
                  <a:pt x="1261286" y="90288"/>
                  <a:pt x="1268349" y="85344"/>
                </a:cubicBezTo>
                <a:cubicBezTo>
                  <a:pt x="1302056" y="61749"/>
                  <a:pt x="1337483" y="40711"/>
                  <a:pt x="1371981" y="18288"/>
                </a:cubicBezTo>
                <a:cubicBezTo>
                  <a:pt x="1396859" y="2117"/>
                  <a:pt x="1382227" y="8777"/>
                  <a:pt x="1408557" y="0"/>
                </a:cubicBezTo>
                <a:cubicBezTo>
                  <a:pt x="1426845" y="2032"/>
                  <a:pt x="1445492" y="1958"/>
                  <a:pt x="1463421" y="6096"/>
                </a:cubicBezTo>
                <a:cubicBezTo>
                  <a:pt x="1472276" y="8139"/>
                  <a:pt x="1479296" y="15097"/>
                  <a:pt x="1487805" y="18288"/>
                </a:cubicBezTo>
                <a:cubicBezTo>
                  <a:pt x="1495650" y="21230"/>
                  <a:pt x="1504061" y="22352"/>
                  <a:pt x="1512189" y="24384"/>
                </a:cubicBezTo>
                <a:cubicBezTo>
                  <a:pt x="1544333" y="45813"/>
                  <a:pt x="1515496" y="29550"/>
                  <a:pt x="1554861" y="42672"/>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D292C48E-5CD8-45E3-91B2-933195CEA698}"/>
                  </a:ext>
                </a:extLst>
              </p:cNvPr>
              <p:cNvSpPr txBox="1"/>
              <p:nvPr/>
            </p:nvSpPr>
            <p:spPr>
              <a:xfrm>
                <a:off x="10242810" y="3649289"/>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p:sp>
            <p:nvSpPr>
              <p:cNvPr id="18" name="TextBox 17">
                <a:extLst>
                  <a:ext uri="{FF2B5EF4-FFF2-40B4-BE49-F238E27FC236}">
                    <a16:creationId xmlns:a16="http://schemas.microsoft.com/office/drawing/2014/main" id="{D292C48E-5CD8-45E3-91B2-933195CEA698}"/>
                  </a:ext>
                </a:extLst>
              </p:cNvPr>
              <p:cNvSpPr txBox="1">
                <a:spLocks noRot="1" noChangeAspect="1" noMove="1" noResize="1" noEditPoints="1" noAdjustHandles="1" noChangeArrowheads="1" noChangeShapeType="1" noTextEdit="1"/>
              </p:cNvSpPr>
              <p:nvPr/>
            </p:nvSpPr>
            <p:spPr>
              <a:xfrm>
                <a:off x="10242810" y="3649289"/>
                <a:ext cx="367986" cy="369332"/>
              </a:xfrm>
              <a:prstGeom prst="rect">
                <a:avLst/>
              </a:prstGeom>
              <a:blipFill>
                <a:blip r:embed="rId4"/>
                <a:stretch>
                  <a:fillRect/>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E0672575-ACB7-49E1-9851-EFFAC66B095F}"/>
              </a:ext>
            </a:extLst>
          </p:cNvPr>
          <p:cNvSpPr/>
          <p:nvPr/>
        </p:nvSpPr>
        <p:spPr>
          <a:xfrm>
            <a:off x="10297317" y="3770876"/>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8689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BC79-E0A1-4E6E-AF12-131AEB85A1E3}"/>
              </a:ext>
            </a:extLst>
          </p:cNvPr>
          <p:cNvSpPr>
            <a:spLocks noGrp="1"/>
          </p:cNvSpPr>
          <p:nvPr>
            <p:ph type="title"/>
          </p:nvPr>
        </p:nvSpPr>
        <p:spPr/>
        <p:txBody>
          <a:bodyPr/>
          <a:lstStyle/>
          <a:p>
            <a:r>
              <a:rPr lang="en-US" dirty="0"/>
              <a:t>Classical phase space</a:t>
            </a:r>
          </a:p>
        </p:txBody>
      </p:sp>
      <p:sp>
        <p:nvSpPr>
          <p:cNvPr id="3" name="Content Placeholder 2">
            <a:extLst>
              <a:ext uri="{FF2B5EF4-FFF2-40B4-BE49-F238E27FC236}">
                <a16:creationId xmlns:a16="http://schemas.microsoft.com/office/drawing/2014/main" id="{6A8F6536-9407-40AB-A530-90D85744A3FD}"/>
              </a:ext>
            </a:extLst>
          </p:cNvPr>
          <p:cNvSpPr>
            <a:spLocks noGrp="1"/>
          </p:cNvSpPr>
          <p:nvPr>
            <p:ph idx="1"/>
          </p:nvPr>
        </p:nvSpPr>
        <p:spPr/>
        <p:txBody>
          <a:bodyPr/>
          <a:lstStyle/>
          <a:p>
            <a:r>
              <a:rPr lang="en-US" dirty="0"/>
              <a:t>The </a:t>
            </a:r>
            <a:r>
              <a:rPr lang="en-US" dirty="0" err="1"/>
              <a:t>symplectic</a:t>
            </a:r>
            <a:r>
              <a:rPr lang="en-US" dirty="0"/>
              <a:t> structure allows us to count evolution only under restrictive assumptions (i.e. </a:t>
            </a:r>
            <a:r>
              <a:rPr lang="en-US" dirty="0" err="1"/>
              <a:t>isoentropic</a:t>
            </a:r>
            <a:r>
              <a:rPr lang="en-US" dirty="0"/>
              <a:t>, deterministic and reversible evolution)</a:t>
            </a:r>
          </a:p>
          <a:p>
            <a:r>
              <a:rPr lang="en-US" dirty="0"/>
              <a:t>This does not work in general</a:t>
            </a:r>
          </a:p>
          <a:p>
            <a:r>
              <a:rPr lang="en-US" dirty="0"/>
              <a:t>Assume dissipative evolution</a:t>
            </a:r>
            <a:br>
              <a:rPr lang="en-US" dirty="0"/>
            </a:br>
            <a:r>
              <a:rPr lang="en-US" dirty="0"/>
              <a:t>(e.g. damped harmonic oscillator)</a:t>
            </a:r>
          </a:p>
          <a:p>
            <a:pPr lvl="1"/>
            <a:r>
              <a:rPr lang="en-US" dirty="0"/>
              <a:t>Evolution concentrate on fewer states</a:t>
            </a:r>
          </a:p>
          <a:p>
            <a:pPr lvl="1"/>
            <a:r>
              <a:rPr lang="en-US" dirty="0"/>
              <a:t>Count of states decreases</a:t>
            </a:r>
          </a:p>
          <a:p>
            <a:pPr lvl="2"/>
            <a:r>
              <a:rPr lang="en-US" dirty="0"/>
              <a:t>but entropy should increase for irreversible evolutions!</a:t>
            </a:r>
          </a:p>
          <a:p>
            <a:pPr lvl="1"/>
            <a:r>
              <a:rPr lang="en-US" dirty="0"/>
              <a:t>Count of evolutions per state increases</a:t>
            </a:r>
          </a:p>
          <a:p>
            <a:pPr lvl="2"/>
            <a:r>
              <a:rPr lang="en-US" dirty="0"/>
              <a:t>process entropy does increase</a:t>
            </a:r>
          </a:p>
          <a:p>
            <a:r>
              <a:rPr lang="en-US" dirty="0"/>
              <a:t>The geometry of phase space arises only under </a:t>
            </a:r>
            <a:r>
              <a:rPr lang="en-US" dirty="0" err="1"/>
              <a:t>spectial</a:t>
            </a:r>
            <a:r>
              <a:rPr lang="en-US" dirty="0"/>
              <a:t> conditions</a:t>
            </a:r>
          </a:p>
        </p:txBody>
      </p:sp>
      <p:sp>
        <p:nvSpPr>
          <p:cNvPr id="4" name="Footer Placeholder 3">
            <a:extLst>
              <a:ext uri="{FF2B5EF4-FFF2-40B4-BE49-F238E27FC236}">
                <a16:creationId xmlns:a16="http://schemas.microsoft.com/office/drawing/2014/main" id="{CC027F5C-5C61-4477-AED4-662FFBFDBC36}"/>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8E2291E7-FC62-4ED4-8ED9-CE05532482E9}"/>
              </a:ext>
            </a:extLst>
          </p:cNvPr>
          <p:cNvSpPr>
            <a:spLocks noGrp="1"/>
          </p:cNvSpPr>
          <p:nvPr>
            <p:ph type="sldNum" sz="quarter" idx="13"/>
          </p:nvPr>
        </p:nvSpPr>
        <p:spPr/>
        <p:txBody>
          <a:bodyPr/>
          <a:lstStyle/>
          <a:p>
            <a:fld id="{F47845EA-7733-40EE-B074-20032348B727}" type="slidenum">
              <a:rPr lang="en-US" smtClean="0"/>
              <a:t>131</a:t>
            </a:fld>
            <a:endParaRPr lang="en-US"/>
          </a:p>
        </p:txBody>
      </p:sp>
      <p:grpSp>
        <p:nvGrpSpPr>
          <p:cNvPr id="6" name="Group 5">
            <a:extLst>
              <a:ext uri="{FF2B5EF4-FFF2-40B4-BE49-F238E27FC236}">
                <a16:creationId xmlns:a16="http://schemas.microsoft.com/office/drawing/2014/main" id="{FF5F1273-48C4-4B63-9CBE-AFA1E39C6842}"/>
              </a:ext>
            </a:extLst>
          </p:cNvPr>
          <p:cNvGrpSpPr/>
          <p:nvPr/>
        </p:nvGrpSpPr>
        <p:grpSpPr>
          <a:xfrm>
            <a:off x="7322837" y="2859426"/>
            <a:ext cx="4340630" cy="1641162"/>
            <a:chOff x="665003" y="2291703"/>
            <a:chExt cx="7458656" cy="2820066"/>
          </a:xfrm>
        </p:grpSpPr>
        <p:sp>
          <p:nvSpPr>
            <p:cNvPr id="7" name="Oval 6">
              <a:extLst>
                <a:ext uri="{FF2B5EF4-FFF2-40B4-BE49-F238E27FC236}">
                  <a16:creationId xmlns:a16="http://schemas.microsoft.com/office/drawing/2014/main" id="{B007ABC4-679E-4506-9DEA-EECD6D77AD03}"/>
                </a:ext>
              </a:extLst>
            </p:cNvPr>
            <p:cNvSpPr/>
            <p:nvPr/>
          </p:nvSpPr>
          <p:spPr>
            <a:xfrm>
              <a:off x="665003" y="2304405"/>
              <a:ext cx="4809775" cy="2807364"/>
            </a:xfrm>
            <a:prstGeom prst="ellipse">
              <a:avLst/>
            </a:prstGeom>
            <a:noFill/>
            <a:ln w="3175">
              <a:solidFill>
                <a:schemeClr val="tx1"/>
              </a:solidFill>
              <a:prstDash val="lgDash"/>
            </a:ln>
            <a:scene3d>
              <a:camera prst="isometricRightUp">
                <a:rot lat="1200000" lon="1889999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a:extLst>
                <a:ext uri="{FF2B5EF4-FFF2-40B4-BE49-F238E27FC236}">
                  <a16:creationId xmlns:a16="http://schemas.microsoft.com/office/drawing/2014/main" id="{5C9CF095-5CA2-4FBD-9458-271E35A02418}"/>
                </a:ext>
              </a:extLst>
            </p:cNvPr>
            <p:cNvSpPr/>
            <p:nvPr/>
          </p:nvSpPr>
          <p:spPr>
            <a:xfrm>
              <a:off x="7787161" y="4105910"/>
              <a:ext cx="336498" cy="229314"/>
            </a:xfrm>
            <a:prstGeom prst="ellipse">
              <a:avLst/>
            </a:prstGeom>
            <a:noFill/>
            <a:ln w="3175">
              <a:solidFill>
                <a:schemeClr val="tx1"/>
              </a:solidFill>
              <a:prstDash val="lgDash"/>
            </a:ln>
            <a:scene3d>
              <a:camera prst="isometricRightUp">
                <a:rot lat="1200000" lon="1889999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Freeform: Shape 8">
              <a:extLst>
                <a:ext uri="{FF2B5EF4-FFF2-40B4-BE49-F238E27FC236}">
                  <a16:creationId xmlns:a16="http://schemas.microsoft.com/office/drawing/2014/main" id="{0515F594-F768-4C87-9900-6917A856AA5C}"/>
                </a:ext>
              </a:extLst>
            </p:cNvPr>
            <p:cNvSpPr/>
            <p:nvPr/>
          </p:nvSpPr>
          <p:spPr>
            <a:xfrm>
              <a:off x="1361211" y="3023611"/>
              <a:ext cx="6553602" cy="1489148"/>
            </a:xfrm>
            <a:custGeom>
              <a:avLst/>
              <a:gdLst>
                <a:gd name="connsiteX0" fmla="*/ 0 w 9093200"/>
                <a:gd name="connsiteY0" fmla="*/ 1758150 h 2014037"/>
                <a:gd name="connsiteX1" fmla="*/ 2702560 w 9093200"/>
                <a:gd name="connsiteY1" fmla="*/ 61430 h 2014037"/>
                <a:gd name="connsiteX2" fmla="*/ 5638800 w 9093200"/>
                <a:gd name="connsiteY2" fmla="*/ 518630 h 2014037"/>
                <a:gd name="connsiteX3" fmla="*/ 5425440 w 9093200"/>
                <a:gd name="connsiteY3" fmla="*/ 1910550 h 2014037"/>
                <a:gd name="connsiteX4" fmla="*/ 3992880 w 9093200"/>
                <a:gd name="connsiteY4" fmla="*/ 1463510 h 2014037"/>
                <a:gd name="connsiteX5" fmla="*/ 6725920 w 9093200"/>
                <a:gd name="connsiteY5" fmla="*/ 610070 h 2014037"/>
                <a:gd name="connsiteX6" fmla="*/ 8016240 w 9093200"/>
                <a:gd name="connsiteY6" fmla="*/ 1382230 h 2014037"/>
                <a:gd name="connsiteX7" fmla="*/ 7061200 w 9093200"/>
                <a:gd name="connsiteY7" fmla="*/ 2012150 h 2014037"/>
                <a:gd name="connsiteX8" fmla="*/ 7345680 w 9093200"/>
                <a:gd name="connsiteY8" fmla="*/ 1179030 h 2014037"/>
                <a:gd name="connsiteX9" fmla="*/ 8839200 w 9093200"/>
                <a:gd name="connsiteY9" fmla="*/ 1392390 h 2014037"/>
                <a:gd name="connsiteX10" fmla="*/ 8717280 w 9093200"/>
                <a:gd name="connsiteY10" fmla="*/ 1727670 h 2014037"/>
                <a:gd name="connsiteX11" fmla="*/ 8595360 w 9093200"/>
                <a:gd name="connsiteY11" fmla="*/ 1554950 h 2014037"/>
                <a:gd name="connsiteX12" fmla="*/ 9093200 w 9093200"/>
                <a:gd name="connsiteY12" fmla="*/ 1514310 h 2014037"/>
                <a:gd name="connsiteX0" fmla="*/ 0 w 9093200"/>
                <a:gd name="connsiteY0" fmla="*/ 1758150 h 2014037"/>
                <a:gd name="connsiteX1" fmla="*/ 2702560 w 9093200"/>
                <a:gd name="connsiteY1" fmla="*/ 61430 h 2014037"/>
                <a:gd name="connsiteX2" fmla="*/ 5638800 w 9093200"/>
                <a:gd name="connsiteY2" fmla="*/ 518630 h 2014037"/>
                <a:gd name="connsiteX3" fmla="*/ 5425440 w 9093200"/>
                <a:gd name="connsiteY3" fmla="*/ 1910550 h 2014037"/>
                <a:gd name="connsiteX4" fmla="*/ 3992880 w 9093200"/>
                <a:gd name="connsiteY4" fmla="*/ 1463510 h 2014037"/>
                <a:gd name="connsiteX5" fmla="*/ 6725920 w 9093200"/>
                <a:gd name="connsiteY5" fmla="*/ 610070 h 2014037"/>
                <a:gd name="connsiteX6" fmla="*/ 8016240 w 9093200"/>
                <a:gd name="connsiteY6" fmla="*/ 1382230 h 2014037"/>
                <a:gd name="connsiteX7" fmla="*/ 7061200 w 9093200"/>
                <a:gd name="connsiteY7" fmla="*/ 2012150 h 2014037"/>
                <a:gd name="connsiteX8" fmla="*/ 7345680 w 9093200"/>
                <a:gd name="connsiteY8" fmla="*/ 1179030 h 2014037"/>
                <a:gd name="connsiteX9" fmla="*/ 8839200 w 9093200"/>
                <a:gd name="connsiteY9" fmla="*/ 1392390 h 2014037"/>
                <a:gd name="connsiteX10" fmla="*/ 8717280 w 9093200"/>
                <a:gd name="connsiteY10" fmla="*/ 1727670 h 2014037"/>
                <a:gd name="connsiteX11" fmla="*/ 8595360 w 9093200"/>
                <a:gd name="connsiteY11" fmla="*/ 1554950 h 2014037"/>
                <a:gd name="connsiteX12" fmla="*/ 9093200 w 9093200"/>
                <a:gd name="connsiteY12" fmla="*/ 1514310 h 2014037"/>
                <a:gd name="connsiteX0" fmla="*/ 0 w 9093200"/>
                <a:gd name="connsiteY0" fmla="*/ 1758150 h 2034766"/>
                <a:gd name="connsiteX1" fmla="*/ 2702560 w 9093200"/>
                <a:gd name="connsiteY1" fmla="*/ 61430 h 2034766"/>
                <a:gd name="connsiteX2" fmla="*/ 5638800 w 9093200"/>
                <a:gd name="connsiteY2" fmla="*/ 518630 h 2034766"/>
                <a:gd name="connsiteX3" fmla="*/ 5425440 w 9093200"/>
                <a:gd name="connsiteY3" fmla="*/ 1910550 h 2034766"/>
                <a:gd name="connsiteX4" fmla="*/ 3992880 w 9093200"/>
                <a:gd name="connsiteY4" fmla="*/ 1463510 h 2034766"/>
                <a:gd name="connsiteX5" fmla="*/ 6725920 w 9093200"/>
                <a:gd name="connsiteY5" fmla="*/ 610070 h 2034766"/>
                <a:gd name="connsiteX6" fmla="*/ 8016240 w 9093200"/>
                <a:gd name="connsiteY6" fmla="*/ 1382230 h 2034766"/>
                <a:gd name="connsiteX7" fmla="*/ 7061200 w 9093200"/>
                <a:gd name="connsiteY7" fmla="*/ 2012150 h 2034766"/>
                <a:gd name="connsiteX8" fmla="*/ 7345680 w 9093200"/>
                <a:gd name="connsiteY8" fmla="*/ 1179030 h 2034766"/>
                <a:gd name="connsiteX9" fmla="*/ 8839200 w 9093200"/>
                <a:gd name="connsiteY9" fmla="*/ 1392390 h 2034766"/>
                <a:gd name="connsiteX10" fmla="*/ 8717280 w 9093200"/>
                <a:gd name="connsiteY10" fmla="*/ 1727670 h 2034766"/>
                <a:gd name="connsiteX11" fmla="*/ 8595360 w 9093200"/>
                <a:gd name="connsiteY11" fmla="*/ 1554950 h 2034766"/>
                <a:gd name="connsiteX12" fmla="*/ 9093200 w 9093200"/>
                <a:gd name="connsiteY12" fmla="*/ 1514310 h 2034766"/>
                <a:gd name="connsiteX0" fmla="*/ 0 w 9093200"/>
                <a:gd name="connsiteY0" fmla="*/ 1758150 h 2034766"/>
                <a:gd name="connsiteX1" fmla="*/ 2702560 w 9093200"/>
                <a:gd name="connsiteY1" fmla="*/ 61430 h 2034766"/>
                <a:gd name="connsiteX2" fmla="*/ 5638800 w 9093200"/>
                <a:gd name="connsiteY2" fmla="*/ 518630 h 2034766"/>
                <a:gd name="connsiteX3" fmla="*/ 5425440 w 9093200"/>
                <a:gd name="connsiteY3" fmla="*/ 1910550 h 2034766"/>
                <a:gd name="connsiteX4" fmla="*/ 3992880 w 9093200"/>
                <a:gd name="connsiteY4" fmla="*/ 1463510 h 2034766"/>
                <a:gd name="connsiteX5" fmla="*/ 6725920 w 9093200"/>
                <a:gd name="connsiteY5" fmla="*/ 610070 h 2034766"/>
                <a:gd name="connsiteX6" fmla="*/ 8016240 w 9093200"/>
                <a:gd name="connsiteY6" fmla="*/ 1382230 h 2034766"/>
                <a:gd name="connsiteX7" fmla="*/ 7061200 w 9093200"/>
                <a:gd name="connsiteY7" fmla="*/ 2012150 h 2034766"/>
                <a:gd name="connsiteX8" fmla="*/ 7345680 w 9093200"/>
                <a:gd name="connsiteY8" fmla="*/ 1179030 h 2034766"/>
                <a:gd name="connsiteX9" fmla="*/ 8839200 w 9093200"/>
                <a:gd name="connsiteY9" fmla="*/ 1392390 h 2034766"/>
                <a:gd name="connsiteX10" fmla="*/ 8717280 w 9093200"/>
                <a:gd name="connsiteY10" fmla="*/ 1727670 h 2034766"/>
                <a:gd name="connsiteX11" fmla="*/ 8595360 w 9093200"/>
                <a:gd name="connsiteY11" fmla="*/ 1554950 h 2034766"/>
                <a:gd name="connsiteX12" fmla="*/ 9093200 w 9093200"/>
                <a:gd name="connsiteY12" fmla="*/ 1514310 h 2034766"/>
                <a:gd name="connsiteX0" fmla="*/ 0 w 9093200"/>
                <a:gd name="connsiteY0" fmla="*/ 1758150 h 2057788"/>
                <a:gd name="connsiteX1" fmla="*/ 2702560 w 9093200"/>
                <a:gd name="connsiteY1" fmla="*/ 61430 h 2057788"/>
                <a:gd name="connsiteX2" fmla="*/ 5638800 w 9093200"/>
                <a:gd name="connsiteY2" fmla="*/ 518630 h 2057788"/>
                <a:gd name="connsiteX3" fmla="*/ 5425440 w 9093200"/>
                <a:gd name="connsiteY3" fmla="*/ 1910550 h 2057788"/>
                <a:gd name="connsiteX4" fmla="*/ 3992880 w 9093200"/>
                <a:gd name="connsiteY4" fmla="*/ 1463510 h 2057788"/>
                <a:gd name="connsiteX5" fmla="*/ 6725920 w 9093200"/>
                <a:gd name="connsiteY5" fmla="*/ 610070 h 2057788"/>
                <a:gd name="connsiteX6" fmla="*/ 8016240 w 9093200"/>
                <a:gd name="connsiteY6" fmla="*/ 1382230 h 2057788"/>
                <a:gd name="connsiteX7" fmla="*/ 7061200 w 9093200"/>
                <a:gd name="connsiteY7" fmla="*/ 2012150 h 2057788"/>
                <a:gd name="connsiteX8" fmla="*/ 7345680 w 9093200"/>
                <a:gd name="connsiteY8" fmla="*/ 1179030 h 2057788"/>
                <a:gd name="connsiteX9" fmla="*/ 8839200 w 9093200"/>
                <a:gd name="connsiteY9" fmla="*/ 1392390 h 2057788"/>
                <a:gd name="connsiteX10" fmla="*/ 8717280 w 9093200"/>
                <a:gd name="connsiteY10" fmla="*/ 1727670 h 2057788"/>
                <a:gd name="connsiteX11" fmla="*/ 8595360 w 9093200"/>
                <a:gd name="connsiteY11" fmla="*/ 1554950 h 2057788"/>
                <a:gd name="connsiteX12" fmla="*/ 9093200 w 9093200"/>
                <a:gd name="connsiteY12" fmla="*/ 1514310 h 2057788"/>
                <a:gd name="connsiteX0" fmla="*/ 0 w 9093200"/>
                <a:gd name="connsiteY0" fmla="*/ 1758150 h 2066210"/>
                <a:gd name="connsiteX1" fmla="*/ 2702560 w 9093200"/>
                <a:gd name="connsiteY1" fmla="*/ 61430 h 2066210"/>
                <a:gd name="connsiteX2" fmla="*/ 5638800 w 9093200"/>
                <a:gd name="connsiteY2" fmla="*/ 518630 h 2066210"/>
                <a:gd name="connsiteX3" fmla="*/ 5425440 w 9093200"/>
                <a:gd name="connsiteY3" fmla="*/ 1910550 h 2066210"/>
                <a:gd name="connsiteX4" fmla="*/ 3992880 w 9093200"/>
                <a:gd name="connsiteY4" fmla="*/ 1463510 h 2066210"/>
                <a:gd name="connsiteX5" fmla="*/ 6725920 w 9093200"/>
                <a:gd name="connsiteY5" fmla="*/ 610070 h 2066210"/>
                <a:gd name="connsiteX6" fmla="*/ 8016240 w 9093200"/>
                <a:gd name="connsiteY6" fmla="*/ 1382230 h 2066210"/>
                <a:gd name="connsiteX7" fmla="*/ 7061200 w 9093200"/>
                <a:gd name="connsiteY7" fmla="*/ 2012150 h 2066210"/>
                <a:gd name="connsiteX8" fmla="*/ 7345680 w 9093200"/>
                <a:gd name="connsiteY8" fmla="*/ 1179030 h 2066210"/>
                <a:gd name="connsiteX9" fmla="*/ 8839200 w 9093200"/>
                <a:gd name="connsiteY9" fmla="*/ 1392390 h 2066210"/>
                <a:gd name="connsiteX10" fmla="*/ 8717280 w 9093200"/>
                <a:gd name="connsiteY10" fmla="*/ 1727670 h 2066210"/>
                <a:gd name="connsiteX11" fmla="*/ 8595360 w 9093200"/>
                <a:gd name="connsiteY11" fmla="*/ 1554950 h 2066210"/>
                <a:gd name="connsiteX12" fmla="*/ 9093200 w 9093200"/>
                <a:gd name="connsiteY12" fmla="*/ 1514310 h 2066210"/>
                <a:gd name="connsiteX0" fmla="*/ 0 w 9093200"/>
                <a:gd name="connsiteY0" fmla="*/ 1758150 h 2066210"/>
                <a:gd name="connsiteX1" fmla="*/ 2702560 w 9093200"/>
                <a:gd name="connsiteY1" fmla="*/ 61430 h 2066210"/>
                <a:gd name="connsiteX2" fmla="*/ 5638800 w 9093200"/>
                <a:gd name="connsiteY2" fmla="*/ 518630 h 2066210"/>
                <a:gd name="connsiteX3" fmla="*/ 5425440 w 9093200"/>
                <a:gd name="connsiteY3" fmla="*/ 1910550 h 2066210"/>
                <a:gd name="connsiteX4" fmla="*/ 3992880 w 9093200"/>
                <a:gd name="connsiteY4" fmla="*/ 1463510 h 2066210"/>
                <a:gd name="connsiteX5" fmla="*/ 6725920 w 9093200"/>
                <a:gd name="connsiteY5" fmla="*/ 610070 h 2066210"/>
                <a:gd name="connsiteX6" fmla="*/ 8016240 w 9093200"/>
                <a:gd name="connsiteY6" fmla="*/ 1382230 h 2066210"/>
                <a:gd name="connsiteX7" fmla="*/ 7061200 w 9093200"/>
                <a:gd name="connsiteY7" fmla="*/ 2012150 h 2066210"/>
                <a:gd name="connsiteX8" fmla="*/ 7345680 w 9093200"/>
                <a:gd name="connsiteY8" fmla="*/ 1179030 h 2066210"/>
                <a:gd name="connsiteX9" fmla="*/ 8839200 w 9093200"/>
                <a:gd name="connsiteY9" fmla="*/ 1392390 h 2066210"/>
                <a:gd name="connsiteX10" fmla="*/ 8717280 w 9093200"/>
                <a:gd name="connsiteY10" fmla="*/ 1727670 h 2066210"/>
                <a:gd name="connsiteX11" fmla="*/ 8564880 w 9093200"/>
                <a:gd name="connsiteY11" fmla="*/ 1544790 h 2066210"/>
                <a:gd name="connsiteX12" fmla="*/ 9093200 w 9093200"/>
                <a:gd name="connsiteY12" fmla="*/ 1514310 h 2066210"/>
                <a:gd name="connsiteX0" fmla="*/ 0 w 9093200"/>
                <a:gd name="connsiteY0" fmla="*/ 1758150 h 2066210"/>
                <a:gd name="connsiteX1" fmla="*/ 2702560 w 9093200"/>
                <a:gd name="connsiteY1" fmla="*/ 61430 h 2066210"/>
                <a:gd name="connsiteX2" fmla="*/ 5638800 w 9093200"/>
                <a:gd name="connsiteY2" fmla="*/ 518630 h 2066210"/>
                <a:gd name="connsiteX3" fmla="*/ 5425440 w 9093200"/>
                <a:gd name="connsiteY3" fmla="*/ 1910550 h 2066210"/>
                <a:gd name="connsiteX4" fmla="*/ 3992880 w 9093200"/>
                <a:gd name="connsiteY4" fmla="*/ 1463510 h 2066210"/>
                <a:gd name="connsiteX5" fmla="*/ 6725920 w 9093200"/>
                <a:gd name="connsiteY5" fmla="*/ 610070 h 2066210"/>
                <a:gd name="connsiteX6" fmla="*/ 8016240 w 9093200"/>
                <a:gd name="connsiteY6" fmla="*/ 1382230 h 2066210"/>
                <a:gd name="connsiteX7" fmla="*/ 7061200 w 9093200"/>
                <a:gd name="connsiteY7" fmla="*/ 2012150 h 2066210"/>
                <a:gd name="connsiteX8" fmla="*/ 7345680 w 9093200"/>
                <a:gd name="connsiteY8" fmla="*/ 1179030 h 2066210"/>
                <a:gd name="connsiteX9" fmla="*/ 8839200 w 9093200"/>
                <a:gd name="connsiteY9" fmla="*/ 1392390 h 2066210"/>
                <a:gd name="connsiteX10" fmla="*/ 8717280 w 9093200"/>
                <a:gd name="connsiteY10" fmla="*/ 1727670 h 2066210"/>
                <a:gd name="connsiteX11" fmla="*/ 8564880 w 9093200"/>
                <a:gd name="connsiteY11" fmla="*/ 1544790 h 2066210"/>
                <a:gd name="connsiteX12" fmla="*/ 9093200 w 9093200"/>
                <a:gd name="connsiteY12" fmla="*/ 1514310 h 2066210"/>
                <a:gd name="connsiteX0" fmla="*/ 0 w 9093200"/>
                <a:gd name="connsiteY0" fmla="*/ 1758150 h 2066210"/>
                <a:gd name="connsiteX1" fmla="*/ 2702560 w 9093200"/>
                <a:gd name="connsiteY1" fmla="*/ 61430 h 2066210"/>
                <a:gd name="connsiteX2" fmla="*/ 5638800 w 9093200"/>
                <a:gd name="connsiteY2" fmla="*/ 518630 h 2066210"/>
                <a:gd name="connsiteX3" fmla="*/ 5425440 w 9093200"/>
                <a:gd name="connsiteY3" fmla="*/ 1910550 h 2066210"/>
                <a:gd name="connsiteX4" fmla="*/ 3992880 w 9093200"/>
                <a:gd name="connsiteY4" fmla="*/ 1463510 h 2066210"/>
                <a:gd name="connsiteX5" fmla="*/ 6725920 w 9093200"/>
                <a:gd name="connsiteY5" fmla="*/ 610070 h 2066210"/>
                <a:gd name="connsiteX6" fmla="*/ 8016240 w 9093200"/>
                <a:gd name="connsiteY6" fmla="*/ 1382230 h 2066210"/>
                <a:gd name="connsiteX7" fmla="*/ 7061200 w 9093200"/>
                <a:gd name="connsiteY7" fmla="*/ 2012150 h 2066210"/>
                <a:gd name="connsiteX8" fmla="*/ 7345680 w 9093200"/>
                <a:gd name="connsiteY8" fmla="*/ 1179030 h 2066210"/>
                <a:gd name="connsiteX9" fmla="*/ 8839200 w 9093200"/>
                <a:gd name="connsiteY9" fmla="*/ 1392390 h 2066210"/>
                <a:gd name="connsiteX10" fmla="*/ 8717280 w 9093200"/>
                <a:gd name="connsiteY10" fmla="*/ 1727670 h 2066210"/>
                <a:gd name="connsiteX11" fmla="*/ 8564880 w 9093200"/>
                <a:gd name="connsiteY11" fmla="*/ 1544790 h 2066210"/>
                <a:gd name="connsiteX12" fmla="*/ 9093200 w 9093200"/>
                <a:gd name="connsiteY12" fmla="*/ 1514310 h 2066210"/>
                <a:gd name="connsiteX0" fmla="*/ 0 w 9093200"/>
                <a:gd name="connsiteY0" fmla="*/ 1758150 h 2066210"/>
                <a:gd name="connsiteX1" fmla="*/ 2702560 w 9093200"/>
                <a:gd name="connsiteY1" fmla="*/ 61430 h 2066210"/>
                <a:gd name="connsiteX2" fmla="*/ 5638800 w 9093200"/>
                <a:gd name="connsiteY2" fmla="*/ 518630 h 2066210"/>
                <a:gd name="connsiteX3" fmla="*/ 5425440 w 9093200"/>
                <a:gd name="connsiteY3" fmla="*/ 1910550 h 2066210"/>
                <a:gd name="connsiteX4" fmla="*/ 3992880 w 9093200"/>
                <a:gd name="connsiteY4" fmla="*/ 1463510 h 2066210"/>
                <a:gd name="connsiteX5" fmla="*/ 6725920 w 9093200"/>
                <a:gd name="connsiteY5" fmla="*/ 610070 h 2066210"/>
                <a:gd name="connsiteX6" fmla="*/ 8016240 w 9093200"/>
                <a:gd name="connsiteY6" fmla="*/ 1382230 h 2066210"/>
                <a:gd name="connsiteX7" fmla="*/ 7061200 w 9093200"/>
                <a:gd name="connsiteY7" fmla="*/ 2012150 h 2066210"/>
                <a:gd name="connsiteX8" fmla="*/ 7345680 w 9093200"/>
                <a:gd name="connsiteY8" fmla="*/ 1179030 h 2066210"/>
                <a:gd name="connsiteX9" fmla="*/ 8839200 w 9093200"/>
                <a:gd name="connsiteY9" fmla="*/ 1392390 h 2066210"/>
                <a:gd name="connsiteX10" fmla="*/ 8717280 w 9093200"/>
                <a:gd name="connsiteY10" fmla="*/ 1727670 h 2066210"/>
                <a:gd name="connsiteX11" fmla="*/ 8564880 w 9093200"/>
                <a:gd name="connsiteY11" fmla="*/ 1544790 h 2066210"/>
                <a:gd name="connsiteX12" fmla="*/ 9093200 w 9093200"/>
                <a:gd name="connsiteY12" fmla="*/ 1514310 h 206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93200" h="2066210">
                  <a:moveTo>
                    <a:pt x="0" y="1758150"/>
                  </a:moveTo>
                  <a:cubicBezTo>
                    <a:pt x="881380" y="1013083"/>
                    <a:pt x="1762760" y="268017"/>
                    <a:pt x="2702560" y="61430"/>
                  </a:cubicBezTo>
                  <a:cubicBezTo>
                    <a:pt x="3642360" y="-145157"/>
                    <a:pt x="5184987" y="210443"/>
                    <a:pt x="5638800" y="518630"/>
                  </a:cubicBezTo>
                  <a:cubicBezTo>
                    <a:pt x="6092613" y="826817"/>
                    <a:pt x="5984240" y="1661630"/>
                    <a:pt x="5425440" y="1910550"/>
                  </a:cubicBezTo>
                  <a:cubicBezTo>
                    <a:pt x="4866640" y="2159470"/>
                    <a:pt x="3969173" y="2046017"/>
                    <a:pt x="3992880" y="1463510"/>
                  </a:cubicBezTo>
                  <a:cubicBezTo>
                    <a:pt x="4016587" y="881003"/>
                    <a:pt x="5913120" y="552497"/>
                    <a:pt x="6725920" y="610070"/>
                  </a:cubicBezTo>
                  <a:cubicBezTo>
                    <a:pt x="7538720" y="667643"/>
                    <a:pt x="7990840" y="1016470"/>
                    <a:pt x="8016240" y="1382230"/>
                  </a:cubicBezTo>
                  <a:cubicBezTo>
                    <a:pt x="8041640" y="1747990"/>
                    <a:pt x="7447280" y="2228897"/>
                    <a:pt x="7061200" y="2012150"/>
                  </a:cubicBezTo>
                  <a:cubicBezTo>
                    <a:pt x="6675120" y="1795403"/>
                    <a:pt x="7049347" y="1282323"/>
                    <a:pt x="7345680" y="1179030"/>
                  </a:cubicBezTo>
                  <a:cubicBezTo>
                    <a:pt x="7642013" y="1075737"/>
                    <a:pt x="8610600" y="1300950"/>
                    <a:pt x="8839200" y="1392390"/>
                  </a:cubicBezTo>
                  <a:cubicBezTo>
                    <a:pt x="9067800" y="1483830"/>
                    <a:pt x="8884920" y="1712430"/>
                    <a:pt x="8717280" y="1727670"/>
                  </a:cubicBezTo>
                  <a:cubicBezTo>
                    <a:pt x="8549640" y="1742910"/>
                    <a:pt x="8400627" y="1702270"/>
                    <a:pt x="8564880" y="1544790"/>
                  </a:cubicBezTo>
                  <a:cubicBezTo>
                    <a:pt x="8678333" y="1438110"/>
                    <a:pt x="8875606" y="1516850"/>
                    <a:pt x="9093200" y="15143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376FFF8-9ED3-49A0-9FC1-59990955C214}"/>
                </a:ext>
              </a:extLst>
            </p:cNvPr>
            <p:cNvSpPr/>
            <p:nvPr/>
          </p:nvSpPr>
          <p:spPr>
            <a:xfrm>
              <a:off x="3821557" y="2840887"/>
              <a:ext cx="4085933" cy="1523463"/>
            </a:xfrm>
            <a:custGeom>
              <a:avLst/>
              <a:gdLst>
                <a:gd name="connsiteX0" fmla="*/ 0 w 5669280"/>
                <a:gd name="connsiteY0" fmla="*/ 0 h 2042595"/>
                <a:gd name="connsiteX1" fmla="*/ 1463040 w 5669280"/>
                <a:gd name="connsiteY1" fmla="*/ 873760 h 2042595"/>
                <a:gd name="connsiteX2" fmla="*/ 1148080 w 5669280"/>
                <a:gd name="connsiteY2" fmla="*/ 1686560 h 2042595"/>
                <a:gd name="connsiteX3" fmla="*/ 508000 w 5669280"/>
                <a:gd name="connsiteY3" fmla="*/ 1229360 h 2042595"/>
                <a:gd name="connsiteX4" fmla="*/ 2286000 w 5669280"/>
                <a:gd name="connsiteY4" fmla="*/ 995680 h 2042595"/>
                <a:gd name="connsiteX5" fmla="*/ 3129280 w 5669280"/>
                <a:gd name="connsiteY5" fmla="*/ 1615440 h 2042595"/>
                <a:gd name="connsiteX6" fmla="*/ 2489200 w 5669280"/>
                <a:gd name="connsiteY6" fmla="*/ 1788160 h 2042595"/>
                <a:gd name="connsiteX7" fmla="*/ 2661920 w 5669280"/>
                <a:gd name="connsiteY7" fmla="*/ 1391920 h 2042595"/>
                <a:gd name="connsiteX8" fmla="*/ 3647440 w 5669280"/>
                <a:gd name="connsiteY8" fmla="*/ 1270000 h 2042595"/>
                <a:gd name="connsiteX9" fmla="*/ 4490720 w 5669280"/>
                <a:gd name="connsiteY9" fmla="*/ 1686560 h 2042595"/>
                <a:gd name="connsiteX10" fmla="*/ 4033520 w 5669280"/>
                <a:gd name="connsiteY10" fmla="*/ 1899920 h 2042595"/>
                <a:gd name="connsiteX11" fmla="*/ 4368800 w 5669280"/>
                <a:gd name="connsiteY11" fmla="*/ 1503680 h 2042595"/>
                <a:gd name="connsiteX12" fmla="*/ 5130800 w 5669280"/>
                <a:gd name="connsiteY12" fmla="*/ 1645920 h 2042595"/>
                <a:gd name="connsiteX13" fmla="*/ 5069840 w 5669280"/>
                <a:gd name="connsiteY13" fmla="*/ 2042160 h 2042595"/>
                <a:gd name="connsiteX14" fmla="*/ 5283200 w 5669280"/>
                <a:gd name="connsiteY14" fmla="*/ 1727200 h 2042595"/>
                <a:gd name="connsiteX15" fmla="*/ 5445760 w 5669280"/>
                <a:gd name="connsiteY15" fmla="*/ 1910080 h 2042595"/>
                <a:gd name="connsiteX16" fmla="*/ 5476240 w 5669280"/>
                <a:gd name="connsiteY16" fmla="*/ 1798320 h 2042595"/>
                <a:gd name="connsiteX17" fmla="*/ 5669280 w 5669280"/>
                <a:gd name="connsiteY17" fmla="*/ 1849120 h 2042595"/>
                <a:gd name="connsiteX0" fmla="*/ 0 w 5669280"/>
                <a:gd name="connsiteY0" fmla="*/ 0 h 2042595"/>
                <a:gd name="connsiteX1" fmla="*/ 1463040 w 5669280"/>
                <a:gd name="connsiteY1" fmla="*/ 873760 h 2042595"/>
                <a:gd name="connsiteX2" fmla="*/ 1148080 w 5669280"/>
                <a:gd name="connsiteY2" fmla="*/ 1686560 h 2042595"/>
                <a:gd name="connsiteX3" fmla="*/ 508000 w 5669280"/>
                <a:gd name="connsiteY3" fmla="*/ 1229360 h 2042595"/>
                <a:gd name="connsiteX4" fmla="*/ 2286000 w 5669280"/>
                <a:gd name="connsiteY4" fmla="*/ 995680 h 2042595"/>
                <a:gd name="connsiteX5" fmla="*/ 3129280 w 5669280"/>
                <a:gd name="connsiteY5" fmla="*/ 1615440 h 2042595"/>
                <a:gd name="connsiteX6" fmla="*/ 2489200 w 5669280"/>
                <a:gd name="connsiteY6" fmla="*/ 1788160 h 2042595"/>
                <a:gd name="connsiteX7" fmla="*/ 2661920 w 5669280"/>
                <a:gd name="connsiteY7" fmla="*/ 1391920 h 2042595"/>
                <a:gd name="connsiteX8" fmla="*/ 3647440 w 5669280"/>
                <a:gd name="connsiteY8" fmla="*/ 1270000 h 2042595"/>
                <a:gd name="connsiteX9" fmla="*/ 4490720 w 5669280"/>
                <a:gd name="connsiteY9" fmla="*/ 1686560 h 2042595"/>
                <a:gd name="connsiteX10" fmla="*/ 4033520 w 5669280"/>
                <a:gd name="connsiteY10" fmla="*/ 1899920 h 2042595"/>
                <a:gd name="connsiteX11" fmla="*/ 4368800 w 5669280"/>
                <a:gd name="connsiteY11" fmla="*/ 1503680 h 2042595"/>
                <a:gd name="connsiteX12" fmla="*/ 5130800 w 5669280"/>
                <a:gd name="connsiteY12" fmla="*/ 1645920 h 2042595"/>
                <a:gd name="connsiteX13" fmla="*/ 5069840 w 5669280"/>
                <a:gd name="connsiteY13" fmla="*/ 2042160 h 2042595"/>
                <a:gd name="connsiteX14" fmla="*/ 5283200 w 5669280"/>
                <a:gd name="connsiteY14" fmla="*/ 1727200 h 2042595"/>
                <a:gd name="connsiteX15" fmla="*/ 5445760 w 5669280"/>
                <a:gd name="connsiteY15" fmla="*/ 1910080 h 2042595"/>
                <a:gd name="connsiteX16" fmla="*/ 5476240 w 5669280"/>
                <a:gd name="connsiteY16" fmla="*/ 1798320 h 2042595"/>
                <a:gd name="connsiteX17" fmla="*/ 5669280 w 5669280"/>
                <a:gd name="connsiteY17" fmla="*/ 1849120 h 2042595"/>
                <a:gd name="connsiteX0" fmla="*/ 0 w 5669280"/>
                <a:gd name="connsiteY0" fmla="*/ 0 h 2042595"/>
                <a:gd name="connsiteX1" fmla="*/ 1463040 w 5669280"/>
                <a:gd name="connsiteY1" fmla="*/ 873760 h 2042595"/>
                <a:gd name="connsiteX2" fmla="*/ 1148080 w 5669280"/>
                <a:gd name="connsiteY2" fmla="*/ 1686560 h 2042595"/>
                <a:gd name="connsiteX3" fmla="*/ 508000 w 5669280"/>
                <a:gd name="connsiteY3" fmla="*/ 1229360 h 2042595"/>
                <a:gd name="connsiteX4" fmla="*/ 2286000 w 5669280"/>
                <a:gd name="connsiteY4" fmla="*/ 995680 h 2042595"/>
                <a:gd name="connsiteX5" fmla="*/ 3129280 w 5669280"/>
                <a:gd name="connsiteY5" fmla="*/ 1615440 h 2042595"/>
                <a:gd name="connsiteX6" fmla="*/ 2489200 w 5669280"/>
                <a:gd name="connsiteY6" fmla="*/ 1788160 h 2042595"/>
                <a:gd name="connsiteX7" fmla="*/ 2661920 w 5669280"/>
                <a:gd name="connsiteY7" fmla="*/ 1391920 h 2042595"/>
                <a:gd name="connsiteX8" fmla="*/ 3647440 w 5669280"/>
                <a:gd name="connsiteY8" fmla="*/ 1270000 h 2042595"/>
                <a:gd name="connsiteX9" fmla="*/ 4490720 w 5669280"/>
                <a:gd name="connsiteY9" fmla="*/ 1686560 h 2042595"/>
                <a:gd name="connsiteX10" fmla="*/ 4033520 w 5669280"/>
                <a:gd name="connsiteY10" fmla="*/ 1899920 h 2042595"/>
                <a:gd name="connsiteX11" fmla="*/ 4368800 w 5669280"/>
                <a:gd name="connsiteY11" fmla="*/ 1503680 h 2042595"/>
                <a:gd name="connsiteX12" fmla="*/ 5130800 w 5669280"/>
                <a:gd name="connsiteY12" fmla="*/ 1645920 h 2042595"/>
                <a:gd name="connsiteX13" fmla="*/ 5069840 w 5669280"/>
                <a:gd name="connsiteY13" fmla="*/ 2042160 h 2042595"/>
                <a:gd name="connsiteX14" fmla="*/ 5283200 w 5669280"/>
                <a:gd name="connsiteY14" fmla="*/ 1727200 h 2042595"/>
                <a:gd name="connsiteX15" fmla="*/ 5445760 w 5669280"/>
                <a:gd name="connsiteY15" fmla="*/ 1910080 h 2042595"/>
                <a:gd name="connsiteX16" fmla="*/ 5476240 w 5669280"/>
                <a:gd name="connsiteY16" fmla="*/ 1798320 h 2042595"/>
                <a:gd name="connsiteX17" fmla="*/ 5669280 w 5669280"/>
                <a:gd name="connsiteY17" fmla="*/ 1849120 h 2042595"/>
                <a:gd name="connsiteX0" fmla="*/ 0 w 5669280"/>
                <a:gd name="connsiteY0" fmla="*/ 0 h 2042595"/>
                <a:gd name="connsiteX1" fmla="*/ 1463040 w 5669280"/>
                <a:gd name="connsiteY1" fmla="*/ 873760 h 2042595"/>
                <a:gd name="connsiteX2" fmla="*/ 1148080 w 5669280"/>
                <a:gd name="connsiteY2" fmla="*/ 1686560 h 2042595"/>
                <a:gd name="connsiteX3" fmla="*/ 508000 w 5669280"/>
                <a:gd name="connsiteY3" fmla="*/ 1229360 h 2042595"/>
                <a:gd name="connsiteX4" fmla="*/ 2286000 w 5669280"/>
                <a:gd name="connsiteY4" fmla="*/ 995680 h 2042595"/>
                <a:gd name="connsiteX5" fmla="*/ 3129280 w 5669280"/>
                <a:gd name="connsiteY5" fmla="*/ 1615440 h 2042595"/>
                <a:gd name="connsiteX6" fmla="*/ 2489200 w 5669280"/>
                <a:gd name="connsiteY6" fmla="*/ 1788160 h 2042595"/>
                <a:gd name="connsiteX7" fmla="*/ 2661920 w 5669280"/>
                <a:gd name="connsiteY7" fmla="*/ 1391920 h 2042595"/>
                <a:gd name="connsiteX8" fmla="*/ 3647440 w 5669280"/>
                <a:gd name="connsiteY8" fmla="*/ 1270000 h 2042595"/>
                <a:gd name="connsiteX9" fmla="*/ 4490720 w 5669280"/>
                <a:gd name="connsiteY9" fmla="*/ 1686560 h 2042595"/>
                <a:gd name="connsiteX10" fmla="*/ 4033520 w 5669280"/>
                <a:gd name="connsiteY10" fmla="*/ 1899920 h 2042595"/>
                <a:gd name="connsiteX11" fmla="*/ 4368800 w 5669280"/>
                <a:gd name="connsiteY11" fmla="*/ 1503680 h 2042595"/>
                <a:gd name="connsiteX12" fmla="*/ 5130800 w 5669280"/>
                <a:gd name="connsiteY12" fmla="*/ 1645920 h 2042595"/>
                <a:gd name="connsiteX13" fmla="*/ 5069840 w 5669280"/>
                <a:gd name="connsiteY13" fmla="*/ 2042160 h 2042595"/>
                <a:gd name="connsiteX14" fmla="*/ 5283200 w 5669280"/>
                <a:gd name="connsiteY14" fmla="*/ 1727200 h 2042595"/>
                <a:gd name="connsiteX15" fmla="*/ 5445760 w 5669280"/>
                <a:gd name="connsiteY15" fmla="*/ 1910080 h 2042595"/>
                <a:gd name="connsiteX16" fmla="*/ 5476240 w 5669280"/>
                <a:gd name="connsiteY16" fmla="*/ 1798320 h 2042595"/>
                <a:gd name="connsiteX17" fmla="*/ 5669280 w 5669280"/>
                <a:gd name="connsiteY17" fmla="*/ 1849120 h 2042595"/>
                <a:gd name="connsiteX0" fmla="*/ 0 w 5669280"/>
                <a:gd name="connsiteY0" fmla="*/ 0 h 2042595"/>
                <a:gd name="connsiteX1" fmla="*/ 1463040 w 5669280"/>
                <a:gd name="connsiteY1" fmla="*/ 873760 h 2042595"/>
                <a:gd name="connsiteX2" fmla="*/ 1148080 w 5669280"/>
                <a:gd name="connsiteY2" fmla="*/ 1686560 h 2042595"/>
                <a:gd name="connsiteX3" fmla="*/ 508000 w 5669280"/>
                <a:gd name="connsiteY3" fmla="*/ 1229360 h 2042595"/>
                <a:gd name="connsiteX4" fmla="*/ 2286000 w 5669280"/>
                <a:gd name="connsiteY4" fmla="*/ 995680 h 2042595"/>
                <a:gd name="connsiteX5" fmla="*/ 3129280 w 5669280"/>
                <a:gd name="connsiteY5" fmla="*/ 1615440 h 2042595"/>
                <a:gd name="connsiteX6" fmla="*/ 2489200 w 5669280"/>
                <a:gd name="connsiteY6" fmla="*/ 1788160 h 2042595"/>
                <a:gd name="connsiteX7" fmla="*/ 2661920 w 5669280"/>
                <a:gd name="connsiteY7" fmla="*/ 1391920 h 2042595"/>
                <a:gd name="connsiteX8" fmla="*/ 3647440 w 5669280"/>
                <a:gd name="connsiteY8" fmla="*/ 1270000 h 2042595"/>
                <a:gd name="connsiteX9" fmla="*/ 4490720 w 5669280"/>
                <a:gd name="connsiteY9" fmla="*/ 1686560 h 2042595"/>
                <a:gd name="connsiteX10" fmla="*/ 4033520 w 5669280"/>
                <a:gd name="connsiteY10" fmla="*/ 1899920 h 2042595"/>
                <a:gd name="connsiteX11" fmla="*/ 4368800 w 5669280"/>
                <a:gd name="connsiteY11" fmla="*/ 1503680 h 2042595"/>
                <a:gd name="connsiteX12" fmla="*/ 5130800 w 5669280"/>
                <a:gd name="connsiteY12" fmla="*/ 1645920 h 2042595"/>
                <a:gd name="connsiteX13" fmla="*/ 5069840 w 5669280"/>
                <a:gd name="connsiteY13" fmla="*/ 2042160 h 2042595"/>
                <a:gd name="connsiteX14" fmla="*/ 5283200 w 5669280"/>
                <a:gd name="connsiteY14" fmla="*/ 1727200 h 2042595"/>
                <a:gd name="connsiteX15" fmla="*/ 5445760 w 5669280"/>
                <a:gd name="connsiteY15" fmla="*/ 1910080 h 2042595"/>
                <a:gd name="connsiteX16" fmla="*/ 5476240 w 5669280"/>
                <a:gd name="connsiteY16" fmla="*/ 1798320 h 2042595"/>
                <a:gd name="connsiteX17" fmla="*/ 5669280 w 5669280"/>
                <a:gd name="connsiteY17" fmla="*/ 1849120 h 2042595"/>
                <a:gd name="connsiteX0" fmla="*/ 0 w 5669280"/>
                <a:gd name="connsiteY0" fmla="*/ 0 h 2042595"/>
                <a:gd name="connsiteX1" fmla="*/ 1463040 w 5669280"/>
                <a:gd name="connsiteY1" fmla="*/ 873760 h 2042595"/>
                <a:gd name="connsiteX2" fmla="*/ 1148080 w 5669280"/>
                <a:gd name="connsiteY2" fmla="*/ 1686560 h 2042595"/>
                <a:gd name="connsiteX3" fmla="*/ 508000 w 5669280"/>
                <a:gd name="connsiteY3" fmla="*/ 1229360 h 2042595"/>
                <a:gd name="connsiteX4" fmla="*/ 2286000 w 5669280"/>
                <a:gd name="connsiteY4" fmla="*/ 995680 h 2042595"/>
                <a:gd name="connsiteX5" fmla="*/ 3129280 w 5669280"/>
                <a:gd name="connsiteY5" fmla="*/ 1615440 h 2042595"/>
                <a:gd name="connsiteX6" fmla="*/ 2489200 w 5669280"/>
                <a:gd name="connsiteY6" fmla="*/ 1788160 h 2042595"/>
                <a:gd name="connsiteX7" fmla="*/ 2661920 w 5669280"/>
                <a:gd name="connsiteY7" fmla="*/ 1391920 h 2042595"/>
                <a:gd name="connsiteX8" fmla="*/ 3647440 w 5669280"/>
                <a:gd name="connsiteY8" fmla="*/ 1270000 h 2042595"/>
                <a:gd name="connsiteX9" fmla="*/ 4490720 w 5669280"/>
                <a:gd name="connsiteY9" fmla="*/ 1686560 h 2042595"/>
                <a:gd name="connsiteX10" fmla="*/ 4033520 w 5669280"/>
                <a:gd name="connsiteY10" fmla="*/ 1899920 h 2042595"/>
                <a:gd name="connsiteX11" fmla="*/ 4368800 w 5669280"/>
                <a:gd name="connsiteY11" fmla="*/ 1503680 h 2042595"/>
                <a:gd name="connsiteX12" fmla="*/ 5130800 w 5669280"/>
                <a:gd name="connsiteY12" fmla="*/ 1645920 h 2042595"/>
                <a:gd name="connsiteX13" fmla="*/ 5069840 w 5669280"/>
                <a:gd name="connsiteY13" fmla="*/ 2042160 h 2042595"/>
                <a:gd name="connsiteX14" fmla="*/ 5283200 w 5669280"/>
                <a:gd name="connsiteY14" fmla="*/ 1727200 h 2042595"/>
                <a:gd name="connsiteX15" fmla="*/ 5445760 w 5669280"/>
                <a:gd name="connsiteY15" fmla="*/ 1910080 h 2042595"/>
                <a:gd name="connsiteX16" fmla="*/ 5476240 w 5669280"/>
                <a:gd name="connsiteY16" fmla="*/ 1798320 h 2042595"/>
                <a:gd name="connsiteX17" fmla="*/ 5669280 w 5669280"/>
                <a:gd name="connsiteY17" fmla="*/ 1849120 h 2042595"/>
                <a:gd name="connsiteX0" fmla="*/ 0 w 5669280"/>
                <a:gd name="connsiteY0" fmla="*/ 0 h 2073043"/>
                <a:gd name="connsiteX1" fmla="*/ 1463040 w 5669280"/>
                <a:gd name="connsiteY1" fmla="*/ 873760 h 2073043"/>
                <a:gd name="connsiteX2" fmla="*/ 1148080 w 5669280"/>
                <a:gd name="connsiteY2" fmla="*/ 1686560 h 2073043"/>
                <a:gd name="connsiteX3" fmla="*/ 508000 w 5669280"/>
                <a:gd name="connsiteY3" fmla="*/ 1229360 h 2073043"/>
                <a:gd name="connsiteX4" fmla="*/ 2286000 w 5669280"/>
                <a:gd name="connsiteY4" fmla="*/ 995680 h 2073043"/>
                <a:gd name="connsiteX5" fmla="*/ 3129280 w 5669280"/>
                <a:gd name="connsiteY5" fmla="*/ 1615440 h 2073043"/>
                <a:gd name="connsiteX6" fmla="*/ 2489200 w 5669280"/>
                <a:gd name="connsiteY6" fmla="*/ 1788160 h 2073043"/>
                <a:gd name="connsiteX7" fmla="*/ 2661920 w 5669280"/>
                <a:gd name="connsiteY7" fmla="*/ 1391920 h 2073043"/>
                <a:gd name="connsiteX8" fmla="*/ 3647440 w 5669280"/>
                <a:gd name="connsiteY8" fmla="*/ 1270000 h 2073043"/>
                <a:gd name="connsiteX9" fmla="*/ 4490720 w 5669280"/>
                <a:gd name="connsiteY9" fmla="*/ 1686560 h 2073043"/>
                <a:gd name="connsiteX10" fmla="*/ 4033520 w 5669280"/>
                <a:gd name="connsiteY10" fmla="*/ 1899920 h 2073043"/>
                <a:gd name="connsiteX11" fmla="*/ 4368800 w 5669280"/>
                <a:gd name="connsiteY11" fmla="*/ 1503680 h 2073043"/>
                <a:gd name="connsiteX12" fmla="*/ 5130800 w 5669280"/>
                <a:gd name="connsiteY12" fmla="*/ 1645920 h 2073043"/>
                <a:gd name="connsiteX13" fmla="*/ 5069840 w 5669280"/>
                <a:gd name="connsiteY13" fmla="*/ 2072640 h 2073043"/>
                <a:gd name="connsiteX14" fmla="*/ 5283200 w 5669280"/>
                <a:gd name="connsiteY14" fmla="*/ 1727200 h 2073043"/>
                <a:gd name="connsiteX15" fmla="*/ 5445760 w 5669280"/>
                <a:gd name="connsiteY15" fmla="*/ 1910080 h 2073043"/>
                <a:gd name="connsiteX16" fmla="*/ 5476240 w 5669280"/>
                <a:gd name="connsiteY16" fmla="*/ 1798320 h 2073043"/>
                <a:gd name="connsiteX17" fmla="*/ 5669280 w 5669280"/>
                <a:gd name="connsiteY17" fmla="*/ 1849120 h 2073043"/>
                <a:gd name="connsiteX0" fmla="*/ 0 w 5669280"/>
                <a:gd name="connsiteY0" fmla="*/ 0 h 2113823"/>
                <a:gd name="connsiteX1" fmla="*/ 1463040 w 5669280"/>
                <a:gd name="connsiteY1" fmla="*/ 873760 h 2113823"/>
                <a:gd name="connsiteX2" fmla="*/ 1148080 w 5669280"/>
                <a:gd name="connsiteY2" fmla="*/ 1686560 h 2113823"/>
                <a:gd name="connsiteX3" fmla="*/ 508000 w 5669280"/>
                <a:gd name="connsiteY3" fmla="*/ 1229360 h 2113823"/>
                <a:gd name="connsiteX4" fmla="*/ 2286000 w 5669280"/>
                <a:gd name="connsiteY4" fmla="*/ 995680 h 2113823"/>
                <a:gd name="connsiteX5" fmla="*/ 3129280 w 5669280"/>
                <a:gd name="connsiteY5" fmla="*/ 1615440 h 2113823"/>
                <a:gd name="connsiteX6" fmla="*/ 2489200 w 5669280"/>
                <a:gd name="connsiteY6" fmla="*/ 1788160 h 2113823"/>
                <a:gd name="connsiteX7" fmla="*/ 2661920 w 5669280"/>
                <a:gd name="connsiteY7" fmla="*/ 1391920 h 2113823"/>
                <a:gd name="connsiteX8" fmla="*/ 3647440 w 5669280"/>
                <a:gd name="connsiteY8" fmla="*/ 1270000 h 2113823"/>
                <a:gd name="connsiteX9" fmla="*/ 4490720 w 5669280"/>
                <a:gd name="connsiteY9" fmla="*/ 1686560 h 2113823"/>
                <a:gd name="connsiteX10" fmla="*/ 4033520 w 5669280"/>
                <a:gd name="connsiteY10" fmla="*/ 1899920 h 2113823"/>
                <a:gd name="connsiteX11" fmla="*/ 4368800 w 5669280"/>
                <a:gd name="connsiteY11" fmla="*/ 1503680 h 2113823"/>
                <a:gd name="connsiteX12" fmla="*/ 5130800 w 5669280"/>
                <a:gd name="connsiteY12" fmla="*/ 1645920 h 2113823"/>
                <a:gd name="connsiteX13" fmla="*/ 5069840 w 5669280"/>
                <a:gd name="connsiteY13" fmla="*/ 2072640 h 2113823"/>
                <a:gd name="connsiteX14" fmla="*/ 5283200 w 5669280"/>
                <a:gd name="connsiteY14" fmla="*/ 1727200 h 2113823"/>
                <a:gd name="connsiteX15" fmla="*/ 5445760 w 5669280"/>
                <a:gd name="connsiteY15" fmla="*/ 1910080 h 2113823"/>
                <a:gd name="connsiteX16" fmla="*/ 5476240 w 5669280"/>
                <a:gd name="connsiteY16" fmla="*/ 1798320 h 2113823"/>
                <a:gd name="connsiteX17" fmla="*/ 5669280 w 5669280"/>
                <a:gd name="connsiteY17" fmla="*/ 1849120 h 2113823"/>
                <a:gd name="connsiteX0" fmla="*/ 0 w 5669280"/>
                <a:gd name="connsiteY0" fmla="*/ 0 h 2113823"/>
                <a:gd name="connsiteX1" fmla="*/ 1463040 w 5669280"/>
                <a:gd name="connsiteY1" fmla="*/ 873760 h 2113823"/>
                <a:gd name="connsiteX2" fmla="*/ 1148080 w 5669280"/>
                <a:gd name="connsiteY2" fmla="*/ 1686560 h 2113823"/>
                <a:gd name="connsiteX3" fmla="*/ 508000 w 5669280"/>
                <a:gd name="connsiteY3" fmla="*/ 1229360 h 2113823"/>
                <a:gd name="connsiteX4" fmla="*/ 2286000 w 5669280"/>
                <a:gd name="connsiteY4" fmla="*/ 995680 h 2113823"/>
                <a:gd name="connsiteX5" fmla="*/ 3129280 w 5669280"/>
                <a:gd name="connsiteY5" fmla="*/ 1615440 h 2113823"/>
                <a:gd name="connsiteX6" fmla="*/ 2489200 w 5669280"/>
                <a:gd name="connsiteY6" fmla="*/ 1788160 h 2113823"/>
                <a:gd name="connsiteX7" fmla="*/ 2661920 w 5669280"/>
                <a:gd name="connsiteY7" fmla="*/ 1391920 h 2113823"/>
                <a:gd name="connsiteX8" fmla="*/ 3647440 w 5669280"/>
                <a:gd name="connsiteY8" fmla="*/ 1270000 h 2113823"/>
                <a:gd name="connsiteX9" fmla="*/ 4490720 w 5669280"/>
                <a:gd name="connsiteY9" fmla="*/ 1686560 h 2113823"/>
                <a:gd name="connsiteX10" fmla="*/ 4033520 w 5669280"/>
                <a:gd name="connsiteY10" fmla="*/ 1899920 h 2113823"/>
                <a:gd name="connsiteX11" fmla="*/ 4368800 w 5669280"/>
                <a:gd name="connsiteY11" fmla="*/ 1503680 h 2113823"/>
                <a:gd name="connsiteX12" fmla="*/ 5130800 w 5669280"/>
                <a:gd name="connsiteY12" fmla="*/ 1645920 h 2113823"/>
                <a:gd name="connsiteX13" fmla="*/ 5069840 w 5669280"/>
                <a:gd name="connsiteY13" fmla="*/ 2072640 h 2113823"/>
                <a:gd name="connsiteX14" fmla="*/ 5283200 w 5669280"/>
                <a:gd name="connsiteY14" fmla="*/ 1727200 h 2113823"/>
                <a:gd name="connsiteX15" fmla="*/ 5445760 w 5669280"/>
                <a:gd name="connsiteY15" fmla="*/ 1910080 h 2113823"/>
                <a:gd name="connsiteX16" fmla="*/ 5476240 w 5669280"/>
                <a:gd name="connsiteY16" fmla="*/ 1798320 h 2113823"/>
                <a:gd name="connsiteX17" fmla="*/ 5669280 w 5669280"/>
                <a:gd name="connsiteY17" fmla="*/ 1849120 h 2113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69280" h="2113823">
                  <a:moveTo>
                    <a:pt x="0" y="0"/>
                  </a:moveTo>
                  <a:cubicBezTo>
                    <a:pt x="635846" y="296333"/>
                    <a:pt x="1271693" y="592667"/>
                    <a:pt x="1463040" y="873760"/>
                  </a:cubicBezTo>
                  <a:cubicBezTo>
                    <a:pt x="1654387" y="1154853"/>
                    <a:pt x="1500293" y="1708573"/>
                    <a:pt x="1148080" y="1686560"/>
                  </a:cubicBezTo>
                  <a:cubicBezTo>
                    <a:pt x="795867" y="1664547"/>
                    <a:pt x="440267" y="1578187"/>
                    <a:pt x="508000" y="1229360"/>
                  </a:cubicBezTo>
                  <a:cubicBezTo>
                    <a:pt x="575733" y="880533"/>
                    <a:pt x="1849120" y="931333"/>
                    <a:pt x="2286000" y="995680"/>
                  </a:cubicBezTo>
                  <a:cubicBezTo>
                    <a:pt x="2722880" y="1060027"/>
                    <a:pt x="3095413" y="1483360"/>
                    <a:pt x="3129280" y="1615440"/>
                  </a:cubicBezTo>
                  <a:cubicBezTo>
                    <a:pt x="3163147" y="1747520"/>
                    <a:pt x="2648373" y="1927013"/>
                    <a:pt x="2489200" y="1788160"/>
                  </a:cubicBezTo>
                  <a:cubicBezTo>
                    <a:pt x="2330027" y="1649307"/>
                    <a:pt x="2468880" y="1478280"/>
                    <a:pt x="2661920" y="1391920"/>
                  </a:cubicBezTo>
                  <a:cubicBezTo>
                    <a:pt x="2854960" y="1305560"/>
                    <a:pt x="3342640" y="1220893"/>
                    <a:pt x="3647440" y="1270000"/>
                  </a:cubicBezTo>
                  <a:cubicBezTo>
                    <a:pt x="3952240" y="1319107"/>
                    <a:pt x="4426373" y="1581573"/>
                    <a:pt x="4490720" y="1686560"/>
                  </a:cubicBezTo>
                  <a:cubicBezTo>
                    <a:pt x="4555067" y="1791547"/>
                    <a:pt x="4175760" y="2092960"/>
                    <a:pt x="4033520" y="1899920"/>
                  </a:cubicBezTo>
                  <a:cubicBezTo>
                    <a:pt x="3891280" y="1706880"/>
                    <a:pt x="4185920" y="1546013"/>
                    <a:pt x="4368800" y="1503680"/>
                  </a:cubicBezTo>
                  <a:cubicBezTo>
                    <a:pt x="4551680" y="1461347"/>
                    <a:pt x="5013960" y="1551093"/>
                    <a:pt x="5130800" y="1645920"/>
                  </a:cubicBezTo>
                  <a:cubicBezTo>
                    <a:pt x="5247640" y="1740747"/>
                    <a:pt x="5339080" y="2262293"/>
                    <a:pt x="5069840" y="2072640"/>
                  </a:cubicBezTo>
                  <a:cubicBezTo>
                    <a:pt x="4800600" y="1882987"/>
                    <a:pt x="5220547" y="1754293"/>
                    <a:pt x="5283200" y="1727200"/>
                  </a:cubicBezTo>
                  <a:cubicBezTo>
                    <a:pt x="5345853" y="1700107"/>
                    <a:pt x="5604656" y="1952818"/>
                    <a:pt x="5445760" y="1910080"/>
                  </a:cubicBezTo>
                  <a:cubicBezTo>
                    <a:pt x="5286864" y="1867342"/>
                    <a:pt x="5438987" y="1808480"/>
                    <a:pt x="5476240" y="1798320"/>
                  </a:cubicBezTo>
                  <a:cubicBezTo>
                    <a:pt x="5513493" y="1788160"/>
                    <a:pt x="5591386" y="1818640"/>
                    <a:pt x="5669280" y="18491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4A7644E-C1C3-4A87-B171-51525AA538C0}"/>
                </a:ext>
              </a:extLst>
            </p:cNvPr>
            <p:cNvSpPr/>
            <p:nvPr/>
          </p:nvSpPr>
          <p:spPr>
            <a:xfrm>
              <a:off x="4121778" y="2291703"/>
              <a:ext cx="3873581" cy="1823293"/>
            </a:xfrm>
            <a:custGeom>
              <a:avLst/>
              <a:gdLst>
                <a:gd name="connsiteX0" fmla="*/ 0 w 5374640"/>
                <a:gd name="connsiteY0" fmla="*/ 0 h 2529840"/>
                <a:gd name="connsiteX1" fmla="*/ 2194560 w 5374640"/>
                <a:gd name="connsiteY1" fmla="*/ 1391920 h 2529840"/>
                <a:gd name="connsiteX2" fmla="*/ 5374640 w 5374640"/>
                <a:gd name="connsiteY2" fmla="*/ 2529840 h 2529840"/>
              </a:gdLst>
              <a:ahLst/>
              <a:cxnLst>
                <a:cxn ang="0">
                  <a:pos x="connsiteX0" y="connsiteY0"/>
                </a:cxn>
                <a:cxn ang="0">
                  <a:pos x="connsiteX1" y="connsiteY1"/>
                </a:cxn>
                <a:cxn ang="0">
                  <a:pos x="connsiteX2" y="connsiteY2"/>
                </a:cxn>
              </a:cxnLst>
              <a:rect l="l" t="t" r="r" b="b"/>
              <a:pathLst>
                <a:path w="5374640" h="2529840">
                  <a:moveTo>
                    <a:pt x="0" y="0"/>
                  </a:moveTo>
                  <a:cubicBezTo>
                    <a:pt x="649393" y="485140"/>
                    <a:pt x="1298787" y="970280"/>
                    <a:pt x="2194560" y="1391920"/>
                  </a:cubicBezTo>
                  <a:cubicBezTo>
                    <a:pt x="3090333" y="1813560"/>
                    <a:pt x="4232486" y="2171700"/>
                    <a:pt x="5374640" y="2529840"/>
                  </a:cubicBezTo>
                </a:path>
              </a:pathLst>
            </a:cu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F087DCC-66B6-4AF8-86B6-90BBE33CFD34}"/>
                </a:ext>
              </a:extLst>
            </p:cNvPr>
            <p:cNvSpPr/>
            <p:nvPr/>
          </p:nvSpPr>
          <p:spPr>
            <a:xfrm>
              <a:off x="1859138" y="4320024"/>
              <a:ext cx="6048352" cy="724924"/>
            </a:xfrm>
            <a:custGeom>
              <a:avLst/>
              <a:gdLst>
                <a:gd name="connsiteX0" fmla="*/ 0 w 8392160"/>
                <a:gd name="connsiteY0" fmla="*/ 1005840 h 1005840"/>
                <a:gd name="connsiteX1" fmla="*/ 3434080 w 8392160"/>
                <a:gd name="connsiteY1" fmla="*/ 558800 h 1005840"/>
                <a:gd name="connsiteX2" fmla="*/ 8392160 w 8392160"/>
                <a:gd name="connsiteY2" fmla="*/ 0 h 1005840"/>
              </a:gdLst>
              <a:ahLst/>
              <a:cxnLst>
                <a:cxn ang="0">
                  <a:pos x="connsiteX0" y="connsiteY0"/>
                </a:cxn>
                <a:cxn ang="0">
                  <a:pos x="connsiteX1" y="connsiteY1"/>
                </a:cxn>
                <a:cxn ang="0">
                  <a:pos x="connsiteX2" y="connsiteY2"/>
                </a:cxn>
              </a:cxnLst>
              <a:rect l="l" t="t" r="r" b="b"/>
              <a:pathLst>
                <a:path w="8392160" h="1005840">
                  <a:moveTo>
                    <a:pt x="0" y="1005840"/>
                  </a:moveTo>
                  <a:lnTo>
                    <a:pt x="3434080" y="558800"/>
                  </a:lnTo>
                  <a:lnTo>
                    <a:pt x="8392160" y="0"/>
                  </a:lnTo>
                </a:path>
              </a:pathLst>
            </a:cu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52818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1044-CB3A-4452-BC16-5A04BEE96504}"/>
              </a:ext>
            </a:extLst>
          </p:cNvPr>
          <p:cNvSpPr>
            <a:spLocks noGrp="1"/>
          </p:cNvSpPr>
          <p:nvPr>
            <p:ph type="title"/>
          </p:nvPr>
        </p:nvSpPr>
        <p:spPr/>
        <p:txBody>
          <a:bodyPr>
            <a:normAutofit/>
          </a:bodyPr>
          <a:lstStyle/>
          <a:p>
            <a:r>
              <a:rPr lang="en-US" dirty="0"/>
              <a:t>Classical phase space</a:t>
            </a:r>
          </a:p>
        </p:txBody>
      </p:sp>
      <p:sp>
        <p:nvSpPr>
          <p:cNvPr id="3" name="Content Placeholder 2">
            <a:extLst>
              <a:ext uri="{FF2B5EF4-FFF2-40B4-BE49-F238E27FC236}">
                <a16:creationId xmlns:a16="http://schemas.microsoft.com/office/drawing/2014/main" id="{86EC6482-2E97-4C05-ACBE-CD2524196A5A}"/>
              </a:ext>
            </a:extLst>
          </p:cNvPr>
          <p:cNvSpPr>
            <a:spLocks noGrp="1"/>
          </p:cNvSpPr>
          <p:nvPr>
            <p:ph idx="1"/>
          </p:nvPr>
        </p:nvSpPr>
        <p:spPr>
          <a:xfrm>
            <a:off x="838200" y="1825625"/>
            <a:ext cx="10515600" cy="4667250"/>
          </a:xfrm>
        </p:spPr>
        <p:txBody>
          <a:bodyPr>
            <a:normAutofit lnSpcReduction="10000"/>
          </a:bodyPr>
          <a:lstStyle/>
          <a:p>
            <a:r>
              <a:rPr lang="en-US" dirty="0"/>
              <a:t>The </a:t>
            </a:r>
            <a:r>
              <a:rPr lang="en-US" dirty="0" err="1"/>
              <a:t>symplectic</a:t>
            </a:r>
            <a:r>
              <a:rPr lang="en-US" dirty="0"/>
              <a:t> structure allows us to count evolution only under Hamiltonian evolution (i.e. </a:t>
            </a:r>
            <a:r>
              <a:rPr lang="en-US" dirty="0" err="1"/>
              <a:t>isoentropic</a:t>
            </a:r>
            <a:r>
              <a:rPr lang="en-US" dirty="0"/>
              <a:t>, deterministic and reversible evolution)</a:t>
            </a:r>
          </a:p>
          <a:p>
            <a:pPr lvl="1"/>
            <a:r>
              <a:rPr lang="en-US" dirty="0"/>
              <a:t>Count of states = count of evolutions</a:t>
            </a:r>
          </a:p>
          <a:p>
            <a:r>
              <a:rPr lang="en-US" dirty="0"/>
              <a:t>This does not work in general</a:t>
            </a:r>
          </a:p>
          <a:p>
            <a:r>
              <a:rPr lang="en-US" dirty="0"/>
              <a:t>Assume dissipative evolution</a:t>
            </a:r>
            <a:br>
              <a:rPr lang="en-US" dirty="0"/>
            </a:br>
            <a:r>
              <a:rPr lang="en-US" dirty="0"/>
              <a:t>(e.g. damped harmonic oscillator)</a:t>
            </a:r>
          </a:p>
          <a:p>
            <a:pPr lvl="1"/>
            <a:r>
              <a:rPr lang="en-US" dirty="0"/>
              <a:t>Evolution concentrate on fewer states</a:t>
            </a:r>
          </a:p>
          <a:p>
            <a:pPr lvl="1"/>
            <a:r>
              <a:rPr lang="en-US" dirty="0"/>
              <a:t>Count of states decreases</a:t>
            </a:r>
          </a:p>
          <a:p>
            <a:pPr lvl="2"/>
            <a:r>
              <a:rPr lang="en-US" dirty="0"/>
              <a:t>but entropy should increase for irreversible evolutions!</a:t>
            </a:r>
          </a:p>
          <a:p>
            <a:pPr lvl="1"/>
            <a:r>
              <a:rPr lang="en-US" dirty="0"/>
              <a:t>Count of evolutions per state increases</a:t>
            </a:r>
          </a:p>
          <a:p>
            <a:pPr lvl="2"/>
            <a:r>
              <a:rPr lang="en-US" dirty="0"/>
              <a:t>process entropy does increase</a:t>
            </a:r>
          </a:p>
        </p:txBody>
      </p:sp>
      <p:sp>
        <p:nvSpPr>
          <p:cNvPr id="11" name="Slide Number Placeholder 4">
            <a:extLst>
              <a:ext uri="{FF2B5EF4-FFF2-40B4-BE49-F238E27FC236}">
                <a16:creationId xmlns:a16="http://schemas.microsoft.com/office/drawing/2014/main" id="{26B4393A-7F79-42C5-9884-DFFB15D41F6B}"/>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132</a:t>
            </a:fld>
            <a:endParaRPr lang="en-US" dirty="0"/>
          </a:p>
        </p:txBody>
      </p:sp>
    </p:spTree>
    <p:extLst>
      <p:ext uri="{BB962C8B-B14F-4D97-AF65-F5344CB8AC3E}">
        <p14:creationId xmlns:p14="http://schemas.microsoft.com/office/powerpoint/2010/main" val="13679944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E36B-ADD4-4688-B815-0222D7D03F18}"/>
              </a:ext>
            </a:extLst>
          </p:cNvPr>
          <p:cNvSpPr>
            <a:spLocks noGrp="1"/>
          </p:cNvSpPr>
          <p:nvPr>
            <p:ph type="title"/>
          </p:nvPr>
        </p:nvSpPr>
        <p:spPr/>
        <p:txBody>
          <a:bodyPr/>
          <a:lstStyle/>
          <a:p>
            <a:r>
              <a:rPr lang="en-US" dirty="0"/>
              <a:t>Status - outline</a:t>
            </a:r>
          </a:p>
        </p:txBody>
      </p:sp>
      <p:sp>
        <p:nvSpPr>
          <p:cNvPr id="3" name="Content Placeholder 2">
            <a:extLst>
              <a:ext uri="{FF2B5EF4-FFF2-40B4-BE49-F238E27FC236}">
                <a16:creationId xmlns:a16="http://schemas.microsoft.com/office/drawing/2014/main" id="{3A1B203C-F678-4B78-A38E-DEE35BFD3D97}"/>
              </a:ext>
            </a:extLst>
          </p:cNvPr>
          <p:cNvSpPr>
            <a:spLocks noGrp="1"/>
          </p:cNvSpPr>
          <p:nvPr>
            <p:ph idx="1"/>
          </p:nvPr>
        </p:nvSpPr>
        <p:spPr/>
        <p:txBody>
          <a:bodyPr/>
          <a:lstStyle/>
          <a:p>
            <a:r>
              <a:rPr lang="en-US" dirty="0"/>
              <a:t>As in thermodynamics, the overall picture is solid and the arguments are simple/clear enough. There may be other more subtle details that need to be uncovered, especially in the quantum case.</a:t>
            </a:r>
          </a:p>
          <a:p>
            <a:r>
              <a:rPr lang="en-US" dirty="0"/>
              <a:t>Two main directions of improvement: clean up what we have and start the formalization processes</a:t>
            </a:r>
          </a:p>
          <a:p>
            <a:pPr lvl="1"/>
            <a:r>
              <a:rPr lang="en-US" dirty="0"/>
              <a:t>A full write-up, teaching material, videos, … are all things we need to do</a:t>
            </a:r>
          </a:p>
          <a:p>
            <a:pPr lvl="1"/>
            <a:r>
              <a:rPr lang="en-US" dirty="0"/>
              <a:t>For the classical case, the formalization would be connected to the formalization of classical mechanics</a:t>
            </a:r>
          </a:p>
        </p:txBody>
      </p:sp>
      <p:sp>
        <p:nvSpPr>
          <p:cNvPr id="4" name="Footer Placeholder 3">
            <a:extLst>
              <a:ext uri="{FF2B5EF4-FFF2-40B4-BE49-F238E27FC236}">
                <a16:creationId xmlns:a16="http://schemas.microsoft.com/office/drawing/2014/main" id="{8AB652D3-2B5E-480D-BD2A-98E12EFC4751}"/>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658F5C90-69D9-4A4D-B3DB-60CC325ABCAA}"/>
              </a:ext>
            </a:extLst>
          </p:cNvPr>
          <p:cNvSpPr>
            <a:spLocks noGrp="1"/>
          </p:cNvSpPr>
          <p:nvPr>
            <p:ph type="sldNum" sz="quarter" idx="13"/>
          </p:nvPr>
        </p:nvSpPr>
        <p:spPr/>
        <p:txBody>
          <a:bodyPr/>
          <a:lstStyle/>
          <a:p>
            <a:fld id="{F47845EA-7733-40EE-B074-20032348B727}" type="slidenum">
              <a:rPr lang="en-US" smtClean="0"/>
              <a:t>133</a:t>
            </a:fld>
            <a:endParaRPr lang="en-US"/>
          </a:p>
        </p:txBody>
      </p:sp>
    </p:spTree>
    <p:extLst>
      <p:ext uri="{BB962C8B-B14F-4D97-AF65-F5344CB8AC3E}">
        <p14:creationId xmlns:p14="http://schemas.microsoft.com/office/powerpoint/2010/main" val="11252791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77D2-5E9B-4523-82FD-C9BD2C52122B}"/>
              </a:ext>
            </a:extLst>
          </p:cNvPr>
          <p:cNvSpPr>
            <a:spLocks noGrp="1"/>
          </p:cNvSpPr>
          <p:nvPr>
            <p:ph type="title"/>
          </p:nvPr>
        </p:nvSpPr>
        <p:spPr/>
        <p:txBody>
          <a:bodyPr/>
          <a:lstStyle/>
          <a:p>
            <a:r>
              <a:rPr lang="en-US" dirty="0"/>
              <a:t>Status - conventions</a:t>
            </a:r>
          </a:p>
        </p:txBody>
      </p:sp>
      <p:sp>
        <p:nvSpPr>
          <p:cNvPr id="3" name="Content Placeholder 2">
            <a:extLst>
              <a:ext uri="{FF2B5EF4-FFF2-40B4-BE49-F238E27FC236}">
                <a16:creationId xmlns:a16="http://schemas.microsoft.com/office/drawing/2014/main" id="{F038D348-7F13-4EAA-A1F8-45365A8C2C79}"/>
              </a:ext>
            </a:extLst>
          </p:cNvPr>
          <p:cNvSpPr>
            <a:spLocks noGrp="1"/>
          </p:cNvSpPr>
          <p:nvPr>
            <p:ph idx="1"/>
          </p:nvPr>
        </p:nvSpPr>
        <p:spPr/>
        <p:txBody>
          <a:bodyPr/>
          <a:lstStyle/>
          <a:p>
            <a:r>
              <a:rPr lang="en-US" dirty="0"/>
              <a:t>Pre-Conceptual - we are identifying the pieces</a:t>
            </a:r>
          </a:p>
          <a:p>
            <a:r>
              <a:rPr lang="en-US" dirty="0"/>
              <a:t>Conceptual - we have identified all the pieces</a:t>
            </a:r>
          </a:p>
          <a:p>
            <a:r>
              <a:rPr lang="en-US" dirty="0"/>
              <a:t>Pre-outline - we are understanding how they fit</a:t>
            </a:r>
          </a:p>
          <a:p>
            <a:r>
              <a:rPr lang="en-US" dirty="0"/>
              <a:t>Outline - we have understood how they fit</a:t>
            </a:r>
          </a:p>
          <a:p>
            <a:r>
              <a:rPr lang="en-US" dirty="0"/>
              <a:t>Pre-formal - we are making the framework as rigorous as possible</a:t>
            </a:r>
          </a:p>
          <a:p>
            <a:r>
              <a:rPr lang="en-US" dirty="0"/>
              <a:t>Formal - we framework satisfy mathematical rigor</a:t>
            </a:r>
          </a:p>
        </p:txBody>
      </p:sp>
      <p:sp>
        <p:nvSpPr>
          <p:cNvPr id="4" name="Footer Placeholder 3">
            <a:extLst>
              <a:ext uri="{FF2B5EF4-FFF2-40B4-BE49-F238E27FC236}">
                <a16:creationId xmlns:a16="http://schemas.microsoft.com/office/drawing/2014/main" id="{06BBEF6A-1431-427D-A535-367DCDF258D4}"/>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78DF382E-9583-4AE1-885C-46BBF444A51F}"/>
              </a:ext>
            </a:extLst>
          </p:cNvPr>
          <p:cNvSpPr>
            <a:spLocks noGrp="1"/>
          </p:cNvSpPr>
          <p:nvPr>
            <p:ph type="sldNum" sz="quarter" idx="13"/>
          </p:nvPr>
        </p:nvSpPr>
        <p:spPr/>
        <p:txBody>
          <a:bodyPr/>
          <a:lstStyle/>
          <a:p>
            <a:fld id="{F47845EA-7733-40EE-B074-20032348B727}" type="slidenum">
              <a:rPr lang="en-US" smtClean="0"/>
              <a:t>134</a:t>
            </a:fld>
            <a:endParaRPr lang="en-US" dirty="0"/>
          </a:p>
        </p:txBody>
      </p:sp>
    </p:spTree>
    <p:extLst>
      <p:ext uri="{BB962C8B-B14F-4D97-AF65-F5344CB8AC3E}">
        <p14:creationId xmlns:p14="http://schemas.microsoft.com/office/powerpoint/2010/main" val="1789961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8BF472-5D30-4CB4-BAB9-076944B4387D}"/>
                  </a:ext>
                </a:extLst>
              </p:cNvPr>
              <p:cNvSpPr txBox="1"/>
              <p:nvPr/>
            </p:nvSpPr>
            <p:spPr>
              <a:xfrm>
                <a:off x="193431" y="1030383"/>
                <a:ext cx="11843238" cy="1200329"/>
              </a:xfrm>
              <a:prstGeom prst="rect">
                <a:avLst/>
              </a:prstGeom>
              <a:noFill/>
            </p:spPr>
            <p:txBody>
              <a:bodyPr wrap="square" rtlCol="0">
                <a:spAutoFit/>
              </a:bodyPr>
              <a:lstStyle/>
              <a:p>
                <a:r>
                  <a:rPr lang="en-US" sz="2400" dirty="0"/>
                  <a:t>Science deals with well-posed sets of assertions (non-contradictory) that have a single truth value (universal) that can be defined/ascertained experimentally (evidence based)</a:t>
                </a:r>
                <a:br>
                  <a:rPr lang="en-US" sz="2400" dirty="0"/>
                </a:br>
                <a14:m>
                  <m:oMath xmlns:m="http://schemas.openxmlformats.org/officeDocument/2006/math">
                    <m:r>
                      <a:rPr lang="en-US" sz="2400" b="0" i="1" smtClean="0">
                        <a:latin typeface="Cambria Math" panose="02040503050406030204" pitchFamily="18" charset="0"/>
                      </a:rPr>
                      <m:t>⇒</m:t>
                    </m:r>
                  </m:oMath>
                </a14:m>
                <a:r>
                  <a:rPr lang="en-US" sz="2400" dirty="0"/>
                  <a:t> </a:t>
                </a:r>
                <a:r>
                  <a:rPr lang="en-US" sz="2400" b="1" dirty="0"/>
                  <a:t>Verifiable statements</a:t>
                </a:r>
                <a:r>
                  <a:rPr lang="en-US" sz="2400" dirty="0"/>
                  <a:t>: assertions that can be experimentally verified in a finite time</a:t>
                </a:r>
              </a:p>
            </p:txBody>
          </p:sp>
        </mc:Choice>
        <mc:Fallback xmlns="">
          <p:sp>
            <p:nvSpPr>
              <p:cNvPr id="4" name="TextBox 3">
                <a:extLst>
                  <a:ext uri="{FF2B5EF4-FFF2-40B4-BE49-F238E27FC236}">
                    <a16:creationId xmlns:a16="http://schemas.microsoft.com/office/drawing/2014/main" id="{608BF472-5D30-4CB4-BAB9-076944B4387D}"/>
                  </a:ext>
                </a:extLst>
              </p:cNvPr>
              <p:cNvSpPr txBox="1">
                <a:spLocks noRot="1" noChangeAspect="1" noMove="1" noResize="1" noEditPoints="1" noAdjustHandles="1" noChangeArrowheads="1" noChangeShapeType="1" noTextEdit="1"/>
              </p:cNvSpPr>
              <p:nvPr/>
            </p:nvSpPr>
            <p:spPr>
              <a:xfrm>
                <a:off x="193431" y="1030383"/>
                <a:ext cx="11843238" cy="1200329"/>
              </a:xfrm>
              <a:prstGeom prst="rect">
                <a:avLst/>
              </a:prstGeom>
              <a:blipFill>
                <a:blip r:embed="rId2"/>
                <a:stretch>
                  <a:fillRect l="-823"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9C4B64F-F44B-4E27-9170-00919202EEC3}"/>
                  </a:ext>
                </a:extLst>
              </p:cNvPr>
              <p:cNvSpPr/>
              <p:nvPr/>
            </p:nvSpPr>
            <p:spPr>
              <a:xfrm>
                <a:off x="193431" y="2335094"/>
                <a:ext cx="6096000" cy="2031325"/>
              </a:xfrm>
              <a:prstGeom prst="rect">
                <a:avLst/>
              </a:prstGeom>
            </p:spPr>
            <p:txBody>
              <a:bodyPr>
                <a:spAutoFit/>
              </a:bodyPr>
              <a:lstStyle/>
              <a:p>
                <a:r>
                  <a:rPr lang="en-US" dirty="0"/>
                  <a:t>Examples:</a:t>
                </a:r>
              </a:p>
              <a:p>
                <a:pPr lvl="1"/>
                <a:r>
                  <a:rPr lang="en-US" dirty="0"/>
                  <a:t>The mass of the photon is less than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−13</m:t>
                        </m:r>
                      </m:sup>
                    </m:sSup>
                  </m:oMath>
                </a14:m>
                <a:r>
                  <a:rPr lang="en-US" dirty="0"/>
                  <a:t> eV</a:t>
                </a:r>
              </a:p>
              <a:p>
                <a:pPr lvl="1"/>
                <a:r>
                  <a:rPr lang="en-US" dirty="0"/>
                  <a:t>If the height of the mercury column is between 24 and 25 millimeters then its temperature is between 24 and 25 Celsius</a:t>
                </a:r>
              </a:p>
              <a:p>
                <a:pPr lvl="1"/>
                <a:r>
                  <a:rPr lang="en-US" dirty="0"/>
                  <a:t>If I take </a:t>
                </a:r>
                <a14:m>
                  <m:oMath xmlns:m="http://schemas.openxmlformats.org/officeDocument/2006/math">
                    <m:r>
                      <a:rPr lang="en-US">
                        <a:latin typeface="Cambria Math" panose="02040503050406030204" pitchFamily="18" charset="0"/>
                      </a:rPr>
                      <m:t>2</m:t>
                    </m:r>
                    <m:r>
                      <a:rPr lang="en-US" i="1">
                        <a:latin typeface="Cambria Math" panose="02040503050406030204" pitchFamily="18" charset="0"/>
                      </a:rPr>
                      <m:t>±0.01</m:t>
                    </m:r>
                  </m:oMath>
                </a14:m>
                <a:r>
                  <a:rPr lang="en-US" dirty="0"/>
                  <a:t> Kg of Sodium-24 and wait </a:t>
                </a:r>
                <a14:m>
                  <m:oMath xmlns:m="http://schemas.openxmlformats.org/officeDocument/2006/math">
                    <m:r>
                      <a:rPr lang="en-US" i="1">
                        <a:latin typeface="Cambria Math" panose="02040503050406030204" pitchFamily="18" charset="0"/>
                      </a:rPr>
                      <m:t>15±0.01</m:t>
                    </m:r>
                  </m:oMath>
                </a14:m>
                <a:r>
                  <a:rPr lang="en-US" dirty="0"/>
                  <a:t> hours there will be only </a:t>
                </a:r>
                <a14:m>
                  <m:oMath xmlns:m="http://schemas.openxmlformats.org/officeDocument/2006/math">
                    <m:r>
                      <a:rPr lang="en-US" dirty="0">
                        <a:latin typeface="Cambria Math" panose="02040503050406030204" pitchFamily="18" charset="0"/>
                      </a:rPr>
                      <m:t>1</m:t>
                    </m:r>
                    <m:r>
                      <a:rPr lang="en-US" i="1">
                        <a:latin typeface="Cambria Math" panose="02040503050406030204" pitchFamily="18" charset="0"/>
                      </a:rPr>
                      <m:t>±0.01</m:t>
                    </m:r>
                  </m:oMath>
                </a14:m>
                <a:r>
                  <a:rPr lang="en-US" dirty="0"/>
                  <a:t> Kg left</a:t>
                </a:r>
              </a:p>
            </p:txBody>
          </p:sp>
        </mc:Choice>
        <mc:Fallback xmlns="">
          <p:sp>
            <p:nvSpPr>
              <p:cNvPr id="7" name="Rectangle 6">
                <a:extLst>
                  <a:ext uri="{FF2B5EF4-FFF2-40B4-BE49-F238E27FC236}">
                    <a16:creationId xmlns:a16="http://schemas.microsoft.com/office/drawing/2014/main" id="{E9C4B64F-F44B-4E27-9170-00919202EEC3}"/>
                  </a:ext>
                </a:extLst>
              </p:cNvPr>
              <p:cNvSpPr>
                <a:spLocks noRot="1" noChangeAspect="1" noMove="1" noResize="1" noEditPoints="1" noAdjustHandles="1" noChangeArrowheads="1" noChangeShapeType="1" noTextEdit="1"/>
              </p:cNvSpPr>
              <p:nvPr/>
            </p:nvSpPr>
            <p:spPr>
              <a:xfrm>
                <a:off x="193431" y="2335094"/>
                <a:ext cx="6096000" cy="2031325"/>
              </a:xfrm>
              <a:prstGeom prst="rect">
                <a:avLst/>
              </a:prstGeom>
              <a:blipFill>
                <a:blip r:embed="rId3"/>
                <a:stretch>
                  <a:fillRect l="-900" t="-1502" b="-39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54DF49D-6CA5-4663-9919-A032351B40E9}"/>
                  </a:ext>
                </a:extLst>
              </p:cNvPr>
              <p:cNvSpPr/>
              <p:nvPr/>
            </p:nvSpPr>
            <p:spPr>
              <a:xfrm>
                <a:off x="5940669" y="2277934"/>
                <a:ext cx="6096000" cy="2308324"/>
              </a:xfrm>
              <a:prstGeom prst="rect">
                <a:avLst/>
              </a:prstGeom>
            </p:spPr>
            <p:txBody>
              <a:bodyPr>
                <a:spAutoFit/>
              </a:bodyPr>
              <a:lstStyle/>
              <a:p>
                <a:r>
                  <a:rPr lang="en-US" dirty="0"/>
                  <a:t>Counterexamples:</a:t>
                </a:r>
              </a:p>
              <a:p>
                <a:pPr lvl="1"/>
                <a:r>
                  <a:rPr lang="en-US" dirty="0"/>
                  <a:t>Chocolate tastes good (not universal)</a:t>
                </a:r>
              </a:p>
              <a:p>
                <a:pPr lvl="1"/>
                <a:r>
                  <a:rPr lang="en-US" dirty="0"/>
                  <a:t>It is immoral to kill one person to save ten (not universal and/or evidence-based)</a:t>
                </a:r>
              </a:p>
              <a:p>
                <a:pPr lvl="1"/>
                <a:r>
                  <a:rPr lang="en-US" dirty="0"/>
                  <a:t>The number 4 is prime (not evidence-based)</a:t>
                </a:r>
              </a:p>
              <a:p>
                <a:pPr lvl="1"/>
                <a:r>
                  <a:rPr lang="en-US" dirty="0"/>
                  <a:t>This statement is false (not non-contradictory)</a:t>
                </a:r>
              </a:p>
              <a:p>
                <a:pPr lvl="1"/>
                <a:r>
                  <a:rPr lang="en-US" dirty="0"/>
                  <a:t>The mass of the photon is exactly </a:t>
                </a:r>
                <a14:m>
                  <m:oMath xmlns:m="http://schemas.openxmlformats.org/officeDocument/2006/math">
                    <m:r>
                      <a:rPr lang="en-US" i="1">
                        <a:latin typeface="Cambria Math" panose="02040503050406030204" pitchFamily="18" charset="0"/>
                      </a:rPr>
                      <m:t>0</m:t>
                    </m:r>
                  </m:oMath>
                </a14:m>
                <a:r>
                  <a:rPr lang="en-US" dirty="0"/>
                  <a:t> eV (not verifiable due to infinite precision)</a:t>
                </a:r>
              </a:p>
            </p:txBody>
          </p:sp>
        </mc:Choice>
        <mc:Fallback xmlns="">
          <p:sp>
            <p:nvSpPr>
              <p:cNvPr id="8" name="Rectangle 7">
                <a:extLst>
                  <a:ext uri="{FF2B5EF4-FFF2-40B4-BE49-F238E27FC236}">
                    <a16:creationId xmlns:a16="http://schemas.microsoft.com/office/drawing/2014/main" id="{454DF49D-6CA5-4663-9919-A032351B40E9}"/>
                  </a:ext>
                </a:extLst>
              </p:cNvPr>
              <p:cNvSpPr>
                <a:spLocks noRot="1" noChangeAspect="1" noMove="1" noResize="1" noEditPoints="1" noAdjustHandles="1" noChangeArrowheads="1" noChangeShapeType="1" noTextEdit="1"/>
              </p:cNvSpPr>
              <p:nvPr/>
            </p:nvSpPr>
            <p:spPr>
              <a:xfrm>
                <a:off x="5940669" y="2277934"/>
                <a:ext cx="6096000" cy="2308324"/>
              </a:xfrm>
              <a:prstGeom prst="rect">
                <a:avLst/>
              </a:prstGeom>
              <a:blipFill>
                <a:blip r:embed="rId4"/>
                <a:stretch>
                  <a:fillRect l="-900" t="-1587" b="-343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D173E78-1D07-49B5-8577-783567B06B76}"/>
              </a:ext>
            </a:extLst>
          </p:cNvPr>
          <p:cNvSpPr txBox="1"/>
          <p:nvPr/>
        </p:nvSpPr>
        <p:spPr>
          <a:xfrm>
            <a:off x="193431" y="4605676"/>
            <a:ext cx="11843238" cy="830997"/>
          </a:xfrm>
          <a:prstGeom prst="rect">
            <a:avLst/>
          </a:prstGeom>
          <a:noFill/>
        </p:spPr>
        <p:txBody>
          <a:bodyPr wrap="square" rtlCol="0">
            <a:spAutoFit/>
          </a:bodyPr>
          <a:lstStyle/>
          <a:p>
            <a:r>
              <a:rPr lang="en-US" sz="2400" dirty="0"/>
              <a:t>We have to keep in mind that the meaning of the statements, their relationships and what truth values are allowed depends on context (e.g. premise, theory, </a:t>
            </a:r>
            <a:r>
              <a:rPr lang="en-US" sz="2400" dirty="0" err="1"/>
              <a:t>etc</a:t>
            </a:r>
            <a:r>
              <a:rPr lang="en-US" sz="2400" dirty="0"/>
              <a: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0851F5A-BDBD-4D48-8DEB-166881CDEAEA}"/>
                  </a:ext>
                </a:extLst>
              </p:cNvPr>
              <p:cNvSpPr txBox="1"/>
              <p:nvPr/>
            </p:nvSpPr>
            <p:spPr>
              <a:xfrm>
                <a:off x="4403503" y="5562979"/>
                <a:ext cx="4649927" cy="400110"/>
              </a:xfrm>
              <a:prstGeom prst="rect">
                <a:avLst/>
              </a:prstGeom>
              <a:noFill/>
            </p:spPr>
            <p:txBody>
              <a:bodyPr wrap="none" rtlCol="0">
                <a:spAutoFit/>
              </a:bodyPr>
              <a:lstStyle/>
              <a:p>
                <a:r>
                  <a:rPr lang="en-US" sz="2000" dirty="0"/>
                  <a:t>The mass of the electron is 511 </a:t>
                </a:r>
                <a14:m>
                  <m:oMath xmlns:m="http://schemas.openxmlformats.org/officeDocument/2006/math">
                    <m:r>
                      <a:rPr lang="en-US" sz="2000" i="1">
                        <a:latin typeface="Cambria Math" panose="02040503050406030204" pitchFamily="18" charset="0"/>
                      </a:rPr>
                      <m:t>±</m:t>
                    </m:r>
                  </m:oMath>
                </a14:m>
                <a:r>
                  <a:rPr lang="en-US" sz="2000" dirty="0"/>
                  <a:t> 0.5 KeV</a:t>
                </a:r>
              </a:p>
            </p:txBody>
          </p:sp>
        </mc:Choice>
        <mc:Fallback xmlns="">
          <p:sp>
            <p:nvSpPr>
              <p:cNvPr id="10" name="TextBox 9">
                <a:extLst>
                  <a:ext uri="{FF2B5EF4-FFF2-40B4-BE49-F238E27FC236}">
                    <a16:creationId xmlns:a16="http://schemas.microsoft.com/office/drawing/2014/main" id="{B0851F5A-BDBD-4D48-8DEB-166881CDEAEA}"/>
                  </a:ext>
                </a:extLst>
              </p:cNvPr>
              <p:cNvSpPr txBox="1">
                <a:spLocks noRot="1" noChangeAspect="1" noMove="1" noResize="1" noEditPoints="1" noAdjustHandles="1" noChangeArrowheads="1" noChangeShapeType="1" noTextEdit="1"/>
              </p:cNvSpPr>
              <p:nvPr/>
            </p:nvSpPr>
            <p:spPr>
              <a:xfrm>
                <a:off x="4403503" y="5562979"/>
                <a:ext cx="4649927" cy="400110"/>
              </a:xfrm>
              <a:prstGeom prst="rect">
                <a:avLst/>
              </a:prstGeom>
              <a:blipFill>
                <a:blip r:embed="rId5"/>
                <a:stretch>
                  <a:fillRect l="-1311" t="-9231" b="-2769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16256B37-E425-4F82-BCE2-7187C6D91144}"/>
              </a:ext>
            </a:extLst>
          </p:cNvPr>
          <p:cNvSpPr txBox="1"/>
          <p:nvPr/>
        </p:nvSpPr>
        <p:spPr>
          <a:xfrm>
            <a:off x="193431" y="6106889"/>
            <a:ext cx="5326971" cy="369332"/>
          </a:xfrm>
          <a:prstGeom prst="rect">
            <a:avLst/>
          </a:prstGeom>
          <a:noFill/>
        </p:spPr>
        <p:txBody>
          <a:bodyPr wrap="none" rtlCol="0">
            <a:spAutoFit/>
          </a:bodyPr>
          <a:lstStyle/>
          <a:p>
            <a:r>
              <a:rPr lang="en-US" dirty="0"/>
              <a:t>When measuring the mass, it is a verifiable hypothesis </a:t>
            </a:r>
          </a:p>
        </p:txBody>
      </p:sp>
      <p:sp>
        <p:nvSpPr>
          <p:cNvPr id="12" name="TextBox 11">
            <a:extLst>
              <a:ext uri="{FF2B5EF4-FFF2-40B4-BE49-F238E27FC236}">
                <a16:creationId xmlns:a16="http://schemas.microsoft.com/office/drawing/2014/main" id="{434ADEE5-CD4E-4FA4-A01F-5700480BEAE4}"/>
              </a:ext>
            </a:extLst>
          </p:cNvPr>
          <p:cNvSpPr txBox="1"/>
          <p:nvPr/>
        </p:nvSpPr>
        <p:spPr>
          <a:xfrm>
            <a:off x="5765800" y="6106889"/>
            <a:ext cx="6232769" cy="369332"/>
          </a:xfrm>
          <a:prstGeom prst="rect">
            <a:avLst/>
          </a:prstGeom>
          <a:noFill/>
        </p:spPr>
        <p:txBody>
          <a:bodyPr wrap="square" rtlCol="0">
            <a:spAutoFit/>
          </a:bodyPr>
          <a:lstStyle/>
          <a:p>
            <a:r>
              <a:rPr lang="en-US" dirty="0"/>
              <a:t>When performing particle identification, it is assumed to be true</a:t>
            </a:r>
          </a:p>
        </p:txBody>
      </p:sp>
      <p:cxnSp>
        <p:nvCxnSpPr>
          <p:cNvPr id="14" name="Straight Arrow Connector 13">
            <a:extLst>
              <a:ext uri="{FF2B5EF4-FFF2-40B4-BE49-F238E27FC236}">
                <a16:creationId xmlns:a16="http://schemas.microsoft.com/office/drawing/2014/main" id="{0C18E04C-17CB-4711-AA45-ABFDBCEF5872}"/>
              </a:ext>
            </a:extLst>
          </p:cNvPr>
          <p:cNvCxnSpPr/>
          <p:nvPr/>
        </p:nvCxnSpPr>
        <p:spPr>
          <a:xfrm flipH="1">
            <a:off x="4989250" y="5960997"/>
            <a:ext cx="284086" cy="17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448CF80-A534-4754-84D3-108C3801C717}"/>
              </a:ext>
            </a:extLst>
          </p:cNvPr>
          <p:cNvCxnSpPr>
            <a:cxnSpLocks/>
          </p:cNvCxnSpPr>
          <p:nvPr/>
        </p:nvCxnSpPr>
        <p:spPr>
          <a:xfrm>
            <a:off x="8415640" y="5960997"/>
            <a:ext cx="284086" cy="177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802EA70-6D7A-4DB2-93E6-DC22D2A9DD0D}"/>
              </a:ext>
            </a:extLst>
          </p:cNvPr>
          <p:cNvPicPr>
            <a:picLocks noChangeAspect="1"/>
          </p:cNvPicPr>
          <p:nvPr/>
        </p:nvPicPr>
        <p:blipFill>
          <a:blip r:embed="rId6"/>
          <a:stretch>
            <a:fillRect/>
          </a:stretch>
        </p:blipFill>
        <p:spPr>
          <a:xfrm>
            <a:off x="1128019" y="169040"/>
            <a:ext cx="9935962" cy="771633"/>
          </a:xfrm>
          <a:prstGeom prst="rect">
            <a:avLst/>
          </a:prstGeom>
        </p:spPr>
      </p:pic>
      <p:sp>
        <p:nvSpPr>
          <p:cNvPr id="5" name="Footer Placeholder 4">
            <a:extLst>
              <a:ext uri="{FF2B5EF4-FFF2-40B4-BE49-F238E27FC236}">
                <a16:creationId xmlns:a16="http://schemas.microsoft.com/office/drawing/2014/main" id="{933CDA25-F28F-4ED5-8ED3-B1CABE26E35D}"/>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6A977894-4F9E-438B-ACA5-C8E64DE2290D}"/>
              </a:ext>
            </a:extLst>
          </p:cNvPr>
          <p:cNvSpPr>
            <a:spLocks noGrp="1"/>
          </p:cNvSpPr>
          <p:nvPr>
            <p:ph type="sldNum" sz="quarter" idx="13"/>
          </p:nvPr>
        </p:nvSpPr>
        <p:spPr/>
        <p:txBody>
          <a:bodyPr/>
          <a:lstStyle/>
          <a:p>
            <a:fld id="{F47845EA-7733-40EE-B074-20032348B727}" type="slidenum">
              <a:rPr lang="en-US" smtClean="0"/>
              <a:t>14</a:t>
            </a:fld>
            <a:endParaRPr lang="en-US"/>
          </a:p>
        </p:txBody>
      </p:sp>
    </p:spTree>
    <p:extLst>
      <p:ext uri="{BB962C8B-B14F-4D97-AF65-F5344CB8AC3E}">
        <p14:creationId xmlns:p14="http://schemas.microsoft.com/office/powerpoint/2010/main" val="14336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3DA532-55A8-44C3-B21F-8B4B0E0A103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4300" y="5394999"/>
            <a:ext cx="5949585" cy="760130"/>
          </a:xfrm>
          <a:prstGeom prst="rect">
            <a:avLst/>
          </a:prstGeom>
        </p:spPr>
      </p:pic>
      <p:pic>
        <p:nvPicPr>
          <p:cNvPr id="34" name="Picture 33">
            <a:extLst>
              <a:ext uri="{FF2B5EF4-FFF2-40B4-BE49-F238E27FC236}">
                <a16:creationId xmlns:a16="http://schemas.microsoft.com/office/drawing/2014/main" id="{A9982558-973F-4BBF-97E3-274D6B7E2543}"/>
              </a:ext>
            </a:extLst>
          </p:cNvPr>
          <p:cNvPicPr>
            <a:picLocks noChangeAspect="1"/>
          </p:cNvPicPr>
          <p:nvPr/>
        </p:nvPicPr>
        <p:blipFill>
          <a:blip r:embed="rId3"/>
          <a:stretch>
            <a:fillRect/>
          </a:stretch>
        </p:blipFill>
        <p:spPr>
          <a:xfrm>
            <a:off x="5921421" y="3518027"/>
            <a:ext cx="5956917" cy="747446"/>
          </a:xfrm>
          <a:prstGeom prst="rect">
            <a:avLst/>
          </a:prstGeom>
        </p:spPr>
      </p:pic>
      <p:pic>
        <p:nvPicPr>
          <p:cNvPr id="33" name="Picture 32">
            <a:extLst>
              <a:ext uri="{FF2B5EF4-FFF2-40B4-BE49-F238E27FC236}">
                <a16:creationId xmlns:a16="http://schemas.microsoft.com/office/drawing/2014/main" id="{6914F630-81F1-40CD-852B-A2D402FB628F}"/>
              </a:ext>
            </a:extLst>
          </p:cNvPr>
          <p:cNvPicPr>
            <a:picLocks noChangeAspect="1"/>
          </p:cNvPicPr>
          <p:nvPr/>
        </p:nvPicPr>
        <p:blipFill>
          <a:blip r:embed="rId4"/>
          <a:stretch>
            <a:fillRect/>
          </a:stretch>
        </p:blipFill>
        <p:spPr>
          <a:xfrm>
            <a:off x="342638" y="1846464"/>
            <a:ext cx="5949585" cy="760130"/>
          </a:xfrm>
          <a:prstGeom prst="rect">
            <a:avLst/>
          </a:prstGeom>
        </p:spPr>
      </p:pic>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AF611E1B-06E5-4C23-AE8C-2059AE0AF3EC}"/>
                  </a:ext>
                </a:extLst>
              </p:cNvPr>
              <p:cNvGraphicFramePr>
                <a:graphicFrameLocks noGrp="1"/>
              </p:cNvGraphicFramePr>
              <p:nvPr/>
            </p:nvGraphicFramePr>
            <p:xfrm>
              <a:off x="1034466" y="3174363"/>
              <a:ext cx="2412732" cy="1483360"/>
            </p:xfrm>
            <a:graphic>
              <a:graphicData uri="http://schemas.openxmlformats.org/drawingml/2006/table">
                <a:tbl>
                  <a:tblPr firstRow="1" bandRow="1">
                    <a:tableStyleId>{5C22544A-7EE6-4342-B048-85BDC9FD1C3A}</a:tableStyleId>
                  </a:tblPr>
                  <a:tblGrid>
                    <a:gridCol w="603183">
                      <a:extLst>
                        <a:ext uri="{9D8B030D-6E8A-4147-A177-3AD203B41FA5}">
                          <a16:colId xmlns:a16="http://schemas.microsoft.com/office/drawing/2014/main" val="1259558155"/>
                        </a:ext>
                      </a:extLst>
                    </a:gridCol>
                    <a:gridCol w="603183">
                      <a:extLst>
                        <a:ext uri="{9D8B030D-6E8A-4147-A177-3AD203B41FA5}">
                          <a16:colId xmlns:a16="http://schemas.microsoft.com/office/drawing/2014/main" val="125835019"/>
                        </a:ext>
                      </a:extLst>
                    </a:gridCol>
                    <a:gridCol w="603183">
                      <a:extLst>
                        <a:ext uri="{9D8B030D-6E8A-4147-A177-3AD203B41FA5}">
                          <a16:colId xmlns:a16="http://schemas.microsoft.com/office/drawing/2014/main" val="3453478938"/>
                        </a:ext>
                      </a:extLst>
                    </a:gridCol>
                    <a:gridCol w="603183">
                      <a:extLst>
                        <a:ext uri="{9D8B030D-6E8A-4147-A177-3AD203B41FA5}">
                          <a16:colId xmlns:a16="http://schemas.microsoft.com/office/drawing/2014/main" val="187036029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93298398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609171580"/>
                      </a:ext>
                    </a:extLst>
                  </a:tr>
                </a:tbl>
              </a:graphicData>
            </a:graphic>
          </p:graphicFrame>
        </mc:Choice>
        <mc:Fallback xmlns="">
          <p:graphicFrame>
            <p:nvGraphicFramePr>
              <p:cNvPr id="8" name="Table 8">
                <a:extLst>
                  <a:ext uri="{FF2B5EF4-FFF2-40B4-BE49-F238E27FC236}">
                    <a16:creationId xmlns:a16="http://schemas.microsoft.com/office/drawing/2014/main" id="{AF611E1B-06E5-4C23-AE8C-2059AE0AF3EC}"/>
                  </a:ext>
                </a:extLst>
              </p:cNvPr>
              <p:cNvGraphicFramePr>
                <a:graphicFrameLocks noGrp="1"/>
              </p:cNvGraphicFramePr>
              <p:nvPr>
                <p:extLst>
                  <p:ext uri="{D42A27DB-BD31-4B8C-83A1-F6EECF244321}">
                    <p14:modId xmlns:p14="http://schemas.microsoft.com/office/powerpoint/2010/main" val="3358809910"/>
                  </p:ext>
                </p:extLst>
              </p:nvPr>
            </p:nvGraphicFramePr>
            <p:xfrm>
              <a:off x="1034466" y="3174363"/>
              <a:ext cx="2412732" cy="1483360"/>
            </p:xfrm>
            <a:graphic>
              <a:graphicData uri="http://schemas.openxmlformats.org/drawingml/2006/table">
                <a:tbl>
                  <a:tblPr firstRow="1" bandRow="1">
                    <a:tableStyleId>{5C22544A-7EE6-4342-B048-85BDC9FD1C3A}</a:tableStyleId>
                  </a:tblPr>
                  <a:tblGrid>
                    <a:gridCol w="603183">
                      <a:extLst>
                        <a:ext uri="{9D8B030D-6E8A-4147-A177-3AD203B41FA5}">
                          <a16:colId xmlns:a16="http://schemas.microsoft.com/office/drawing/2014/main" val="1259558155"/>
                        </a:ext>
                      </a:extLst>
                    </a:gridCol>
                    <a:gridCol w="603183">
                      <a:extLst>
                        <a:ext uri="{9D8B030D-6E8A-4147-A177-3AD203B41FA5}">
                          <a16:colId xmlns:a16="http://schemas.microsoft.com/office/drawing/2014/main" val="125835019"/>
                        </a:ext>
                      </a:extLst>
                    </a:gridCol>
                    <a:gridCol w="603183">
                      <a:extLst>
                        <a:ext uri="{9D8B030D-6E8A-4147-A177-3AD203B41FA5}">
                          <a16:colId xmlns:a16="http://schemas.microsoft.com/office/drawing/2014/main" val="3453478938"/>
                        </a:ext>
                      </a:extLst>
                    </a:gridCol>
                    <a:gridCol w="603183">
                      <a:extLst>
                        <a:ext uri="{9D8B030D-6E8A-4147-A177-3AD203B41FA5}">
                          <a16:colId xmlns:a16="http://schemas.microsoft.com/office/drawing/2014/main" val="1870360299"/>
                        </a:ext>
                      </a:extLst>
                    </a:gridCol>
                  </a:tblGrid>
                  <a:tr h="370840">
                    <a:tc>
                      <a:txBody>
                        <a:bodyPr/>
                        <a:lstStyle/>
                        <a:p>
                          <a:endParaRPr lang="en-US"/>
                        </a:p>
                      </a:txBody>
                      <a:tcPr>
                        <a:blipFill>
                          <a:blip r:embed="rId6"/>
                          <a:stretch>
                            <a:fillRect l="-1010" t="-1639" r="-305051" b="-324590"/>
                          </a:stretch>
                        </a:blipFill>
                      </a:tcPr>
                    </a:tc>
                    <a:tc>
                      <a:txBody>
                        <a:bodyPr/>
                        <a:lstStyle/>
                        <a:p>
                          <a:endParaRPr lang="en-US"/>
                        </a:p>
                      </a:txBody>
                      <a:tcPr>
                        <a:blipFill>
                          <a:blip r:embed="rId6"/>
                          <a:stretch>
                            <a:fillRect l="-100000" t="-1639" r="-202000" b="-324590"/>
                          </a:stretch>
                        </a:blipFill>
                      </a:tcPr>
                    </a:tc>
                    <a:tc>
                      <a:txBody>
                        <a:bodyPr/>
                        <a:lstStyle/>
                        <a:p>
                          <a:endParaRPr lang="en-US"/>
                        </a:p>
                      </a:txBody>
                      <a:tcPr>
                        <a:blipFill>
                          <a:blip r:embed="rId6"/>
                          <a:stretch>
                            <a:fillRect l="-202020" t="-1639" r="-104040" b="-324590"/>
                          </a:stretch>
                        </a:blipFill>
                      </a:tcPr>
                    </a:tc>
                    <a:tc>
                      <a:txBody>
                        <a:bodyPr/>
                        <a:lstStyle/>
                        <a:p>
                          <a:endParaRPr lang="en-US"/>
                        </a:p>
                      </a:txBody>
                      <a:tcPr>
                        <a:blipFill>
                          <a:blip r:embed="rId6"/>
                          <a:stretch>
                            <a:fillRect l="-302020" t="-1639" r="-4040" b="-324590"/>
                          </a:stretch>
                        </a:blipFill>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93298398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609171580"/>
                      </a:ext>
                    </a:extLst>
                  </a:tr>
                </a:tbl>
              </a:graphicData>
            </a:graphic>
          </p:graphicFrame>
        </mc:Fallback>
      </mc:AlternateContent>
      <p:grpSp>
        <p:nvGrpSpPr>
          <p:cNvPr id="56" name="Group 55">
            <a:extLst>
              <a:ext uri="{FF2B5EF4-FFF2-40B4-BE49-F238E27FC236}">
                <a16:creationId xmlns:a16="http://schemas.microsoft.com/office/drawing/2014/main" id="{E15C07CC-63C3-4218-AD34-94817B8C55B8}"/>
              </a:ext>
            </a:extLst>
          </p:cNvPr>
          <p:cNvGrpSpPr/>
          <p:nvPr/>
        </p:nvGrpSpPr>
        <p:grpSpPr>
          <a:xfrm>
            <a:off x="7683803" y="1294923"/>
            <a:ext cx="3815947" cy="1707449"/>
            <a:chOff x="7683803" y="1294923"/>
            <a:chExt cx="3815947" cy="1707449"/>
          </a:xfrm>
        </p:grpSpPr>
        <p:sp>
          <p:nvSpPr>
            <p:cNvPr id="40" name="Oval 39">
              <a:extLst>
                <a:ext uri="{FF2B5EF4-FFF2-40B4-BE49-F238E27FC236}">
                  <a16:creationId xmlns:a16="http://schemas.microsoft.com/office/drawing/2014/main" id="{18C88B54-44A7-4144-89BF-F7C3D2BC6BF7}"/>
                </a:ext>
              </a:extLst>
            </p:cNvPr>
            <p:cNvSpPr/>
            <p:nvPr/>
          </p:nvSpPr>
          <p:spPr>
            <a:xfrm>
              <a:off x="7683803" y="1294923"/>
              <a:ext cx="3815947" cy="1707449"/>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31F06A49-027B-48F5-85B6-4E1B1472209C}"/>
                </a:ext>
              </a:extLst>
            </p:cNvPr>
            <p:cNvSpPr/>
            <p:nvPr/>
          </p:nvSpPr>
          <p:spPr>
            <a:xfrm>
              <a:off x="8740999" y="2704051"/>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C06125D-768E-4769-B964-815EE0FFC623}"/>
                </a:ext>
              </a:extLst>
            </p:cNvPr>
            <p:cNvSpPr/>
            <p:nvPr/>
          </p:nvSpPr>
          <p:spPr>
            <a:xfrm>
              <a:off x="10406680" y="2366618"/>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D617D0D-C3A4-4E6D-9755-CE2F3FDB56C4}"/>
                </a:ext>
              </a:extLst>
            </p:cNvPr>
            <p:cNvSpPr/>
            <p:nvPr/>
          </p:nvSpPr>
          <p:spPr>
            <a:xfrm>
              <a:off x="9187842" y="179260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44CFD78-4B54-4D69-AEF1-793625FEF7C3}"/>
                </a:ext>
              </a:extLst>
            </p:cNvPr>
            <p:cNvSpPr/>
            <p:nvPr/>
          </p:nvSpPr>
          <p:spPr>
            <a:xfrm>
              <a:off x="9278098" y="2344502"/>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26FDC1D-44CB-427E-B9B0-D2E32DB88F64}"/>
                </a:ext>
              </a:extLst>
            </p:cNvPr>
            <p:cNvSpPr/>
            <p:nvPr/>
          </p:nvSpPr>
          <p:spPr>
            <a:xfrm>
              <a:off x="8773550" y="206189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3322C94-2A04-449B-813D-04A7D83C1D7C}"/>
                </a:ext>
              </a:extLst>
            </p:cNvPr>
            <p:cNvSpPr/>
            <p:nvPr/>
          </p:nvSpPr>
          <p:spPr>
            <a:xfrm>
              <a:off x="8269002" y="214327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1003F69-FD4B-4AC5-BDD7-5EA1377BAACD}"/>
                </a:ext>
              </a:extLst>
            </p:cNvPr>
            <p:cNvSpPr/>
            <p:nvPr/>
          </p:nvSpPr>
          <p:spPr>
            <a:xfrm>
              <a:off x="10048429" y="2599886"/>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4D74A68-BF30-4763-811D-F776A61946C5}"/>
                </a:ext>
              </a:extLst>
            </p:cNvPr>
            <p:cNvSpPr/>
            <p:nvPr/>
          </p:nvSpPr>
          <p:spPr>
            <a:xfrm>
              <a:off x="10477701" y="1907215"/>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3459BD4-B66D-4CF0-AE65-E47AC81E2F20}"/>
                </a:ext>
              </a:extLst>
            </p:cNvPr>
            <p:cNvSpPr/>
            <p:nvPr/>
          </p:nvSpPr>
          <p:spPr>
            <a:xfrm>
              <a:off x="8482612" y="1660719"/>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2E3F496-83B7-46C6-B99A-DF617AD19FAC}"/>
                </a:ext>
              </a:extLst>
            </p:cNvPr>
            <p:cNvSpPr/>
            <p:nvPr/>
          </p:nvSpPr>
          <p:spPr>
            <a:xfrm>
              <a:off x="9538302" y="1505505"/>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3A57D72-1F15-4206-9BFF-03253EBC0A4C}"/>
                </a:ext>
              </a:extLst>
            </p:cNvPr>
            <p:cNvSpPr/>
            <p:nvPr/>
          </p:nvSpPr>
          <p:spPr>
            <a:xfrm>
              <a:off x="9972038" y="1625209"/>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3798F66-6B45-4B0E-8A25-11FEDC348ADA}"/>
                </a:ext>
              </a:extLst>
            </p:cNvPr>
            <p:cNvSpPr/>
            <p:nvPr/>
          </p:nvSpPr>
          <p:spPr>
            <a:xfrm>
              <a:off x="10914552" y="1978236"/>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658D733-1600-45EC-8EF3-402E6D0CD410}"/>
                </a:ext>
              </a:extLst>
            </p:cNvPr>
            <p:cNvSpPr/>
            <p:nvPr/>
          </p:nvSpPr>
          <p:spPr>
            <a:xfrm>
              <a:off x="9744177" y="2340064"/>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8C13F5D-34F4-4DCA-8D46-916A52D37475}"/>
                </a:ext>
              </a:extLst>
            </p:cNvPr>
            <p:cNvSpPr/>
            <p:nvPr/>
          </p:nvSpPr>
          <p:spPr>
            <a:xfrm>
              <a:off x="9504582" y="2693010"/>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035E6F4-04A5-4FB5-9F70-670B9B718BDD}"/>
                  </a:ext>
                </a:extLst>
              </p:cNvPr>
              <p:cNvSpPr txBox="1"/>
              <p:nvPr/>
            </p:nvSpPr>
            <p:spPr>
              <a:xfrm>
                <a:off x="11105622" y="2556162"/>
                <a:ext cx="4872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𝒮</m:t>
                      </m:r>
                    </m:oMath>
                  </m:oMathPara>
                </a14:m>
                <a:endParaRPr lang="en-US" sz="2800" dirty="0"/>
              </a:p>
            </p:txBody>
          </p:sp>
        </mc:Choice>
        <mc:Fallback xmlns="">
          <p:sp>
            <p:nvSpPr>
              <p:cNvPr id="57" name="TextBox 56">
                <a:extLst>
                  <a:ext uri="{FF2B5EF4-FFF2-40B4-BE49-F238E27FC236}">
                    <a16:creationId xmlns:a16="http://schemas.microsoft.com/office/drawing/2014/main" id="{B035E6F4-04A5-4FB5-9F70-670B9B718BDD}"/>
                  </a:ext>
                </a:extLst>
              </p:cNvPr>
              <p:cNvSpPr txBox="1">
                <a:spLocks noRot="1" noChangeAspect="1" noMove="1" noResize="1" noEditPoints="1" noAdjustHandles="1" noChangeArrowheads="1" noChangeShapeType="1" noTextEdit="1"/>
              </p:cNvSpPr>
              <p:nvPr/>
            </p:nvSpPr>
            <p:spPr>
              <a:xfrm>
                <a:off x="11105622" y="2556162"/>
                <a:ext cx="487249" cy="523220"/>
              </a:xfrm>
              <a:prstGeom prst="rect">
                <a:avLst/>
              </a:prstGeom>
              <a:blipFill>
                <a:blip r:embed="rId7"/>
                <a:stretch>
                  <a:fillRect/>
                </a:stretch>
              </a:blipFill>
            </p:spPr>
            <p:txBody>
              <a:bodyPr/>
              <a:lstStyle/>
              <a:p>
                <a:r>
                  <a:rPr lang="en-US">
                    <a:noFill/>
                  </a:rPr>
                  <a:t> </a:t>
                </a:r>
              </a:p>
            </p:txBody>
          </p:sp>
        </mc:Fallback>
      </mc:AlternateContent>
      <p:sp>
        <p:nvSpPr>
          <p:cNvPr id="58" name="Right Brace 57">
            <a:extLst>
              <a:ext uri="{FF2B5EF4-FFF2-40B4-BE49-F238E27FC236}">
                <a16:creationId xmlns:a16="http://schemas.microsoft.com/office/drawing/2014/main" id="{C85C66B0-FFBE-4F01-9135-4A1B527232F3}"/>
              </a:ext>
            </a:extLst>
          </p:cNvPr>
          <p:cNvSpPr/>
          <p:nvPr/>
        </p:nvSpPr>
        <p:spPr>
          <a:xfrm>
            <a:off x="3544221" y="3542190"/>
            <a:ext cx="285896" cy="11155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DFBA056-5A3E-4079-8648-96E63561011F}"/>
                  </a:ext>
                </a:extLst>
              </p:cNvPr>
              <p:cNvSpPr txBox="1"/>
              <p:nvPr/>
            </p:nvSpPr>
            <p:spPr>
              <a:xfrm>
                <a:off x="3841261" y="3838346"/>
                <a:ext cx="76803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𝒜</m:t>
                          </m:r>
                        </m:e>
                        <m:sub>
                          <m:r>
                            <a:rPr lang="en-US" sz="2800" b="0" i="1" smtClean="0">
                              <a:latin typeface="Cambria Math" panose="02040503050406030204" pitchFamily="18" charset="0"/>
                            </a:rPr>
                            <m:t>𝒮</m:t>
                          </m:r>
                        </m:sub>
                      </m:sSub>
                    </m:oMath>
                  </m:oMathPara>
                </a14:m>
                <a:endParaRPr lang="en-US" sz="2800" dirty="0"/>
              </a:p>
            </p:txBody>
          </p:sp>
        </mc:Choice>
        <mc:Fallback xmlns="">
          <p:sp>
            <p:nvSpPr>
              <p:cNvPr id="59" name="TextBox 58">
                <a:extLst>
                  <a:ext uri="{FF2B5EF4-FFF2-40B4-BE49-F238E27FC236}">
                    <a16:creationId xmlns:a16="http://schemas.microsoft.com/office/drawing/2014/main" id="{CDFBA056-5A3E-4079-8648-96E63561011F}"/>
                  </a:ext>
                </a:extLst>
              </p:cNvPr>
              <p:cNvSpPr txBox="1">
                <a:spLocks noRot="1" noChangeAspect="1" noMove="1" noResize="1" noEditPoints="1" noAdjustHandles="1" noChangeArrowheads="1" noChangeShapeType="1" noTextEdit="1"/>
              </p:cNvSpPr>
              <p:nvPr/>
            </p:nvSpPr>
            <p:spPr>
              <a:xfrm>
                <a:off x="3841261" y="3838346"/>
                <a:ext cx="768031"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9C03B3-DF12-484D-81A9-B96AEB5F8311}"/>
                  </a:ext>
                </a:extLst>
              </p:cNvPr>
              <p:cNvSpPr txBox="1"/>
              <p:nvPr/>
            </p:nvSpPr>
            <p:spPr>
              <a:xfrm>
                <a:off x="342638" y="3546711"/>
                <a:ext cx="3714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60" name="TextBox 59">
                <a:extLst>
                  <a:ext uri="{FF2B5EF4-FFF2-40B4-BE49-F238E27FC236}">
                    <a16:creationId xmlns:a16="http://schemas.microsoft.com/office/drawing/2014/main" id="{A29C03B3-DF12-484D-81A9-B96AEB5F8311}"/>
                  </a:ext>
                </a:extLst>
              </p:cNvPr>
              <p:cNvSpPr txBox="1">
                <a:spLocks noRot="1" noChangeAspect="1" noMove="1" noResize="1" noEditPoints="1" noAdjustHandles="1" noChangeArrowheads="1" noChangeShapeType="1" noTextEdit="1"/>
              </p:cNvSpPr>
              <p:nvPr/>
            </p:nvSpPr>
            <p:spPr>
              <a:xfrm>
                <a:off x="342638" y="3546711"/>
                <a:ext cx="371447" cy="369332"/>
              </a:xfrm>
              <a:prstGeom prst="rect">
                <a:avLst/>
              </a:prstGeom>
              <a:blipFill>
                <a:blip r:embed="rId9"/>
                <a:stretch>
                  <a:fillRect/>
                </a:stretch>
              </a:blipFill>
            </p:spPr>
            <p:txBody>
              <a:bodyPr/>
              <a:lstStyle/>
              <a:p>
                <a:r>
                  <a:rPr lang="en-US">
                    <a:noFill/>
                  </a:rPr>
                  <a:t> </a:t>
                </a:r>
              </a:p>
            </p:txBody>
          </p:sp>
        </mc:Fallback>
      </mc:AlternateContent>
      <p:cxnSp>
        <p:nvCxnSpPr>
          <p:cNvPr id="64" name="Straight Arrow Connector 63">
            <a:extLst>
              <a:ext uri="{FF2B5EF4-FFF2-40B4-BE49-F238E27FC236}">
                <a16:creationId xmlns:a16="http://schemas.microsoft.com/office/drawing/2014/main" id="{2CB2417C-E8B4-446B-94DF-B05BB99E6BCC}"/>
              </a:ext>
            </a:extLst>
          </p:cNvPr>
          <p:cNvCxnSpPr>
            <a:stCxn id="60" idx="3"/>
          </p:cNvCxnSpPr>
          <p:nvPr/>
        </p:nvCxnSpPr>
        <p:spPr>
          <a:xfrm>
            <a:off x="714085" y="3731377"/>
            <a:ext cx="213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5" name="Table 8">
                <a:extLst>
                  <a:ext uri="{FF2B5EF4-FFF2-40B4-BE49-F238E27FC236}">
                    <a16:creationId xmlns:a16="http://schemas.microsoft.com/office/drawing/2014/main" id="{824F8C12-78EC-4532-A105-CE653EF2C03F}"/>
                  </a:ext>
                </a:extLst>
              </p:cNvPr>
              <p:cNvGraphicFramePr>
                <a:graphicFrameLocks noGrp="1"/>
              </p:cNvGraphicFramePr>
              <p:nvPr/>
            </p:nvGraphicFramePr>
            <p:xfrm>
              <a:off x="6491920" y="5038001"/>
              <a:ext cx="2412732" cy="1478280"/>
            </p:xfrm>
            <a:graphic>
              <a:graphicData uri="http://schemas.openxmlformats.org/drawingml/2006/table">
                <a:tbl>
                  <a:tblPr firstRow="1" bandRow="1">
                    <a:tableStyleId>{5C22544A-7EE6-4342-B048-85BDC9FD1C3A}</a:tableStyleId>
                  </a:tblPr>
                  <a:tblGrid>
                    <a:gridCol w="603183">
                      <a:extLst>
                        <a:ext uri="{9D8B030D-6E8A-4147-A177-3AD203B41FA5}">
                          <a16:colId xmlns:a16="http://schemas.microsoft.com/office/drawing/2014/main" val="1259558155"/>
                        </a:ext>
                      </a:extLst>
                    </a:gridCol>
                    <a:gridCol w="603183">
                      <a:extLst>
                        <a:ext uri="{9D8B030D-6E8A-4147-A177-3AD203B41FA5}">
                          <a16:colId xmlns:a16="http://schemas.microsoft.com/office/drawing/2014/main" val="125835019"/>
                        </a:ext>
                      </a:extLst>
                    </a:gridCol>
                    <a:gridCol w="603183">
                      <a:extLst>
                        <a:ext uri="{9D8B030D-6E8A-4147-A177-3AD203B41FA5}">
                          <a16:colId xmlns:a16="http://schemas.microsoft.com/office/drawing/2014/main" val="3453478938"/>
                        </a:ext>
                      </a:extLst>
                    </a:gridCol>
                    <a:gridCol w="603183">
                      <a:extLst>
                        <a:ext uri="{9D8B030D-6E8A-4147-A177-3AD203B41FA5}">
                          <a16:colId xmlns:a16="http://schemas.microsoft.com/office/drawing/2014/main" val="1870360299"/>
                        </a:ext>
                      </a:extLst>
                    </a:gridCol>
                  </a:tblGrid>
                  <a:tr h="0">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93298398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609171580"/>
                      </a:ext>
                    </a:extLst>
                  </a:tr>
                </a:tbl>
              </a:graphicData>
            </a:graphic>
          </p:graphicFrame>
        </mc:Choice>
        <mc:Fallback xmlns="">
          <p:graphicFrame>
            <p:nvGraphicFramePr>
              <p:cNvPr id="65" name="Table 8">
                <a:extLst>
                  <a:ext uri="{FF2B5EF4-FFF2-40B4-BE49-F238E27FC236}">
                    <a16:creationId xmlns:a16="http://schemas.microsoft.com/office/drawing/2014/main" id="{824F8C12-78EC-4532-A105-CE653EF2C03F}"/>
                  </a:ext>
                </a:extLst>
              </p:cNvPr>
              <p:cNvGraphicFramePr>
                <a:graphicFrameLocks noGrp="1"/>
              </p:cNvGraphicFramePr>
              <p:nvPr>
                <p:extLst>
                  <p:ext uri="{D42A27DB-BD31-4B8C-83A1-F6EECF244321}">
                    <p14:modId xmlns:p14="http://schemas.microsoft.com/office/powerpoint/2010/main" val="3115009137"/>
                  </p:ext>
                </p:extLst>
              </p:nvPr>
            </p:nvGraphicFramePr>
            <p:xfrm>
              <a:off x="6491920" y="5038001"/>
              <a:ext cx="2412732" cy="1478280"/>
            </p:xfrm>
            <a:graphic>
              <a:graphicData uri="http://schemas.openxmlformats.org/drawingml/2006/table">
                <a:tbl>
                  <a:tblPr firstRow="1" bandRow="1">
                    <a:tableStyleId>{5C22544A-7EE6-4342-B048-85BDC9FD1C3A}</a:tableStyleId>
                  </a:tblPr>
                  <a:tblGrid>
                    <a:gridCol w="603183">
                      <a:extLst>
                        <a:ext uri="{9D8B030D-6E8A-4147-A177-3AD203B41FA5}">
                          <a16:colId xmlns:a16="http://schemas.microsoft.com/office/drawing/2014/main" val="1259558155"/>
                        </a:ext>
                      </a:extLst>
                    </a:gridCol>
                    <a:gridCol w="603183">
                      <a:extLst>
                        <a:ext uri="{9D8B030D-6E8A-4147-A177-3AD203B41FA5}">
                          <a16:colId xmlns:a16="http://schemas.microsoft.com/office/drawing/2014/main" val="125835019"/>
                        </a:ext>
                      </a:extLst>
                    </a:gridCol>
                    <a:gridCol w="603183">
                      <a:extLst>
                        <a:ext uri="{9D8B030D-6E8A-4147-A177-3AD203B41FA5}">
                          <a16:colId xmlns:a16="http://schemas.microsoft.com/office/drawing/2014/main" val="3453478938"/>
                        </a:ext>
                      </a:extLst>
                    </a:gridCol>
                    <a:gridCol w="603183">
                      <a:extLst>
                        <a:ext uri="{9D8B030D-6E8A-4147-A177-3AD203B41FA5}">
                          <a16:colId xmlns:a16="http://schemas.microsoft.com/office/drawing/2014/main" val="1870360299"/>
                        </a:ext>
                      </a:extLst>
                    </a:gridCol>
                  </a:tblGrid>
                  <a:tr h="365760">
                    <a:tc>
                      <a:txBody>
                        <a:bodyPr/>
                        <a:lstStyle/>
                        <a:p>
                          <a:endParaRPr lang="en-US"/>
                        </a:p>
                      </a:txBody>
                      <a:tcPr>
                        <a:blipFill>
                          <a:blip r:embed="rId10"/>
                          <a:stretch>
                            <a:fillRect l="-1010" t="-1667" r="-305051" b="-330000"/>
                          </a:stretch>
                        </a:blipFill>
                      </a:tcPr>
                    </a:tc>
                    <a:tc>
                      <a:txBody>
                        <a:bodyPr/>
                        <a:lstStyle/>
                        <a:p>
                          <a:endParaRPr lang="en-US"/>
                        </a:p>
                      </a:txBody>
                      <a:tcPr>
                        <a:blipFill>
                          <a:blip r:embed="rId10"/>
                          <a:stretch>
                            <a:fillRect l="-100000" t="-1667" r="-202000" b="-330000"/>
                          </a:stretch>
                        </a:blipFill>
                      </a:tcPr>
                    </a:tc>
                    <a:tc>
                      <a:txBody>
                        <a:bodyPr/>
                        <a:lstStyle/>
                        <a:p>
                          <a:endParaRPr lang="en-US"/>
                        </a:p>
                      </a:txBody>
                      <a:tcPr>
                        <a:blipFill>
                          <a:blip r:embed="rId10"/>
                          <a:stretch>
                            <a:fillRect l="-202020" t="-1667" r="-104040" b="-330000"/>
                          </a:stretch>
                        </a:blipFill>
                      </a:tcPr>
                    </a:tc>
                    <a:tc>
                      <a:txBody>
                        <a:bodyPr/>
                        <a:lstStyle/>
                        <a:p>
                          <a:endParaRPr lang="en-US"/>
                        </a:p>
                      </a:txBody>
                      <a:tcPr>
                        <a:blipFill>
                          <a:blip r:embed="rId10"/>
                          <a:stretch>
                            <a:fillRect l="-302020" t="-1667" r="-4040" b="-330000"/>
                          </a:stretch>
                        </a:blipFill>
                      </a:tcPr>
                    </a:tc>
                    <a:extLst>
                      <a:ext uri="{0D108BD9-81ED-4DB2-BD59-A6C34878D82A}">
                        <a16:rowId xmlns:a16="http://schemas.microsoft.com/office/drawing/2014/main" val="385562087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1053487190"/>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a:t>
                          </a:r>
                        </a:p>
                      </a:txBody>
                      <a:tcPr/>
                    </a:tc>
                    <a:extLst>
                      <a:ext uri="{0D108BD9-81ED-4DB2-BD59-A6C34878D82A}">
                        <a16:rowId xmlns:a16="http://schemas.microsoft.com/office/drawing/2014/main" val="2932983986"/>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a:t>
                          </a:r>
                        </a:p>
                      </a:txBody>
                      <a:tcPr/>
                    </a:tc>
                    <a:extLst>
                      <a:ext uri="{0D108BD9-81ED-4DB2-BD59-A6C34878D82A}">
                        <a16:rowId xmlns:a16="http://schemas.microsoft.com/office/drawing/2014/main" val="609171580"/>
                      </a:ext>
                    </a:extLst>
                  </a:tr>
                </a:tbl>
              </a:graphicData>
            </a:graphic>
          </p:graphicFrame>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F85AEF99-D7F9-43B8-BDA8-7F9E475E7C65}"/>
                  </a:ext>
                </a:extLst>
              </p:cNvPr>
              <p:cNvSpPr/>
              <p:nvPr/>
            </p:nvSpPr>
            <p:spPr>
              <a:xfrm>
                <a:off x="9284457" y="5442413"/>
                <a:ext cx="795102" cy="669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𝔹</m:t>
                          </m:r>
                        </m:sub>
                      </m:sSub>
                    </m:oMath>
                  </m:oMathPara>
                </a14:m>
                <a:endParaRPr lang="en-US" dirty="0"/>
              </a:p>
            </p:txBody>
          </p:sp>
        </mc:Choice>
        <mc:Fallback xmlns="">
          <p:sp>
            <p:nvSpPr>
              <p:cNvPr id="66" name="Rectangle 65">
                <a:extLst>
                  <a:ext uri="{FF2B5EF4-FFF2-40B4-BE49-F238E27FC236}">
                    <a16:creationId xmlns:a16="http://schemas.microsoft.com/office/drawing/2014/main" id="{F85AEF99-D7F9-43B8-BDA8-7F9E475E7C65}"/>
                  </a:ext>
                </a:extLst>
              </p:cNvPr>
              <p:cNvSpPr>
                <a:spLocks noRot="1" noChangeAspect="1" noMove="1" noResize="1" noEditPoints="1" noAdjustHandles="1" noChangeArrowheads="1" noChangeShapeType="1" noTextEdit="1"/>
              </p:cNvSpPr>
              <p:nvPr/>
            </p:nvSpPr>
            <p:spPr>
              <a:xfrm>
                <a:off x="9284457" y="5442413"/>
                <a:ext cx="795102" cy="66945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7" name="Table 66">
                <a:extLst>
                  <a:ext uri="{FF2B5EF4-FFF2-40B4-BE49-F238E27FC236}">
                    <a16:creationId xmlns:a16="http://schemas.microsoft.com/office/drawing/2014/main" id="{850BB2A1-81DB-458F-B7C3-F033A6044A1D}"/>
                  </a:ext>
                </a:extLst>
              </p:cNvPr>
              <p:cNvGraphicFramePr>
                <a:graphicFrameLocks noGrp="1"/>
              </p:cNvGraphicFramePr>
              <p:nvPr/>
            </p:nvGraphicFramePr>
            <p:xfrm>
              <a:off x="10459364" y="4918855"/>
              <a:ext cx="1434483" cy="1716565"/>
            </p:xfrm>
            <a:graphic>
              <a:graphicData uri="http://schemas.openxmlformats.org/drawingml/2006/table">
                <a:tbl>
                  <a:tblPr firstRow="1" bandRow="1">
                    <a:tableStyleId>{5C22544A-7EE6-4342-B048-85BDC9FD1C3A}</a:tableStyleId>
                  </a:tblPr>
                  <a:tblGrid>
                    <a:gridCol w="1434483">
                      <a:extLst>
                        <a:ext uri="{9D8B030D-6E8A-4147-A177-3AD203B41FA5}">
                          <a16:colId xmlns:a16="http://schemas.microsoft.com/office/drawing/2014/main" val="1301492217"/>
                        </a:ext>
                      </a:extLst>
                    </a:gridCol>
                  </a:tblGrid>
                  <a:tr h="424717">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𝟑</m:t>
                                        </m:r>
                                      </m:sub>
                                    </m:sSub>
                                  </m:e>
                                </m:d>
                              </m:oMath>
                            </m:oMathPara>
                          </a14:m>
                          <a:endParaRPr lang="en-US" dirty="0"/>
                        </a:p>
                      </a:txBody>
                      <a:tcPr/>
                    </a:tc>
                    <a:extLst>
                      <a:ext uri="{0D108BD9-81ED-4DB2-BD59-A6C34878D82A}">
                        <a16:rowId xmlns:a16="http://schemas.microsoft.com/office/drawing/2014/main" val="2047301203"/>
                      </a:ext>
                    </a:extLst>
                  </a:tr>
                  <a:tr h="430616">
                    <a:tc>
                      <a:txBody>
                        <a:bodyPr/>
                        <a:lstStyle/>
                        <a:p>
                          <a:pPr algn="ctr"/>
                          <a:r>
                            <a:rPr lang="en-US" dirty="0"/>
                            <a:t>T</a:t>
                          </a:r>
                        </a:p>
                      </a:txBody>
                      <a:tcPr/>
                    </a:tc>
                    <a:extLst>
                      <a:ext uri="{0D108BD9-81ED-4DB2-BD59-A6C34878D82A}">
                        <a16:rowId xmlns:a16="http://schemas.microsoft.com/office/drawing/2014/main" val="2092652746"/>
                      </a:ext>
                    </a:extLst>
                  </a:tr>
                  <a:tr h="430616">
                    <a:tc>
                      <a:txBody>
                        <a:bodyPr/>
                        <a:lstStyle/>
                        <a:p>
                          <a:pPr algn="ctr"/>
                          <a:r>
                            <a:rPr lang="en-US" dirty="0"/>
                            <a:t>T</a:t>
                          </a:r>
                        </a:p>
                      </a:txBody>
                      <a:tcPr/>
                    </a:tc>
                    <a:extLst>
                      <a:ext uri="{0D108BD9-81ED-4DB2-BD59-A6C34878D82A}">
                        <a16:rowId xmlns:a16="http://schemas.microsoft.com/office/drawing/2014/main" val="3757212249"/>
                      </a:ext>
                    </a:extLst>
                  </a:tr>
                  <a:tr h="430616">
                    <a:tc>
                      <a:txBody>
                        <a:bodyPr/>
                        <a:lstStyle/>
                        <a:p>
                          <a:pPr algn="ctr"/>
                          <a:r>
                            <a:rPr lang="en-US" dirty="0"/>
                            <a:t>F</a:t>
                          </a:r>
                        </a:p>
                      </a:txBody>
                      <a:tcPr/>
                    </a:tc>
                    <a:extLst>
                      <a:ext uri="{0D108BD9-81ED-4DB2-BD59-A6C34878D82A}">
                        <a16:rowId xmlns:a16="http://schemas.microsoft.com/office/drawing/2014/main" val="3064484403"/>
                      </a:ext>
                    </a:extLst>
                  </a:tr>
                </a:tbl>
              </a:graphicData>
            </a:graphic>
          </p:graphicFrame>
        </mc:Choice>
        <mc:Fallback xmlns="">
          <p:graphicFrame>
            <p:nvGraphicFramePr>
              <p:cNvPr id="67" name="Table 66">
                <a:extLst>
                  <a:ext uri="{FF2B5EF4-FFF2-40B4-BE49-F238E27FC236}">
                    <a16:creationId xmlns:a16="http://schemas.microsoft.com/office/drawing/2014/main" id="{850BB2A1-81DB-458F-B7C3-F033A6044A1D}"/>
                  </a:ext>
                </a:extLst>
              </p:cNvPr>
              <p:cNvGraphicFramePr>
                <a:graphicFrameLocks noGrp="1"/>
              </p:cNvGraphicFramePr>
              <p:nvPr>
                <p:extLst>
                  <p:ext uri="{D42A27DB-BD31-4B8C-83A1-F6EECF244321}">
                    <p14:modId xmlns:p14="http://schemas.microsoft.com/office/powerpoint/2010/main" val="4214322670"/>
                  </p:ext>
                </p:extLst>
              </p:nvPr>
            </p:nvGraphicFramePr>
            <p:xfrm>
              <a:off x="10459364" y="4918855"/>
              <a:ext cx="1434483" cy="1716565"/>
            </p:xfrm>
            <a:graphic>
              <a:graphicData uri="http://schemas.openxmlformats.org/drawingml/2006/table">
                <a:tbl>
                  <a:tblPr firstRow="1" bandRow="1">
                    <a:tableStyleId>{5C22544A-7EE6-4342-B048-85BDC9FD1C3A}</a:tableStyleId>
                  </a:tblPr>
                  <a:tblGrid>
                    <a:gridCol w="1434483">
                      <a:extLst>
                        <a:ext uri="{9D8B030D-6E8A-4147-A177-3AD203B41FA5}">
                          <a16:colId xmlns:a16="http://schemas.microsoft.com/office/drawing/2014/main" val="1301492217"/>
                        </a:ext>
                      </a:extLst>
                    </a:gridCol>
                  </a:tblGrid>
                  <a:tr h="424717">
                    <a:tc>
                      <a:txBody>
                        <a:bodyPr/>
                        <a:lstStyle/>
                        <a:p>
                          <a:endParaRPr lang="en-US"/>
                        </a:p>
                      </a:txBody>
                      <a:tcPr>
                        <a:blipFill>
                          <a:blip r:embed="rId12"/>
                          <a:stretch>
                            <a:fillRect l="-422" t="-1429" r="-1688" b="-311429"/>
                          </a:stretch>
                        </a:blipFill>
                      </a:tcPr>
                    </a:tc>
                    <a:extLst>
                      <a:ext uri="{0D108BD9-81ED-4DB2-BD59-A6C34878D82A}">
                        <a16:rowId xmlns:a16="http://schemas.microsoft.com/office/drawing/2014/main" val="2047301203"/>
                      </a:ext>
                    </a:extLst>
                  </a:tr>
                  <a:tr h="430616">
                    <a:tc>
                      <a:txBody>
                        <a:bodyPr/>
                        <a:lstStyle/>
                        <a:p>
                          <a:pPr algn="ctr"/>
                          <a:r>
                            <a:rPr lang="en-US" dirty="0"/>
                            <a:t>T</a:t>
                          </a:r>
                        </a:p>
                      </a:txBody>
                      <a:tcPr/>
                    </a:tc>
                    <a:extLst>
                      <a:ext uri="{0D108BD9-81ED-4DB2-BD59-A6C34878D82A}">
                        <a16:rowId xmlns:a16="http://schemas.microsoft.com/office/drawing/2014/main" val="2092652746"/>
                      </a:ext>
                    </a:extLst>
                  </a:tr>
                  <a:tr h="430616">
                    <a:tc>
                      <a:txBody>
                        <a:bodyPr/>
                        <a:lstStyle/>
                        <a:p>
                          <a:pPr algn="ctr"/>
                          <a:r>
                            <a:rPr lang="en-US" dirty="0"/>
                            <a:t>T</a:t>
                          </a:r>
                        </a:p>
                      </a:txBody>
                      <a:tcPr/>
                    </a:tc>
                    <a:extLst>
                      <a:ext uri="{0D108BD9-81ED-4DB2-BD59-A6C34878D82A}">
                        <a16:rowId xmlns:a16="http://schemas.microsoft.com/office/drawing/2014/main" val="3757212249"/>
                      </a:ext>
                    </a:extLst>
                  </a:tr>
                  <a:tr h="430616">
                    <a:tc>
                      <a:txBody>
                        <a:bodyPr/>
                        <a:lstStyle/>
                        <a:p>
                          <a:pPr algn="ctr"/>
                          <a:r>
                            <a:rPr lang="en-US" dirty="0"/>
                            <a:t>F</a:t>
                          </a:r>
                        </a:p>
                      </a:txBody>
                      <a:tcPr/>
                    </a:tc>
                    <a:extLst>
                      <a:ext uri="{0D108BD9-81ED-4DB2-BD59-A6C34878D82A}">
                        <a16:rowId xmlns:a16="http://schemas.microsoft.com/office/drawing/2014/main" val="3064484403"/>
                      </a:ext>
                    </a:extLst>
                  </a:tr>
                </a:tbl>
              </a:graphicData>
            </a:graphic>
          </p:graphicFrame>
        </mc:Fallback>
      </mc:AlternateContent>
      <p:sp>
        <p:nvSpPr>
          <p:cNvPr id="70" name="Arrow: Right 69">
            <a:extLst>
              <a:ext uri="{FF2B5EF4-FFF2-40B4-BE49-F238E27FC236}">
                <a16:creationId xmlns:a16="http://schemas.microsoft.com/office/drawing/2014/main" id="{59717998-BF7F-44CD-94A1-DA037A67D8D5}"/>
              </a:ext>
            </a:extLst>
          </p:cNvPr>
          <p:cNvSpPr/>
          <p:nvPr/>
        </p:nvSpPr>
        <p:spPr>
          <a:xfrm>
            <a:off x="8975324" y="5663953"/>
            <a:ext cx="212518" cy="20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291AD78B-C728-4E1F-BAFD-76743AA1D4A8}"/>
              </a:ext>
            </a:extLst>
          </p:cNvPr>
          <p:cNvSpPr/>
          <p:nvPr/>
        </p:nvSpPr>
        <p:spPr>
          <a:xfrm>
            <a:off x="10175287" y="5663952"/>
            <a:ext cx="212518" cy="20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E10363A6-D660-4115-B92E-3B0E11E3AEFF}"/>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Axioms of logic</a:t>
            </a:r>
          </a:p>
        </p:txBody>
      </p:sp>
      <p:sp>
        <p:nvSpPr>
          <p:cNvPr id="5" name="Footer Placeholder 4">
            <a:extLst>
              <a:ext uri="{FF2B5EF4-FFF2-40B4-BE49-F238E27FC236}">
                <a16:creationId xmlns:a16="http://schemas.microsoft.com/office/drawing/2014/main" id="{73546C8C-A350-41B3-9315-83F7FB102295}"/>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C335E96B-A791-4AE0-9567-90A9B9C5F073}"/>
              </a:ext>
            </a:extLst>
          </p:cNvPr>
          <p:cNvSpPr>
            <a:spLocks noGrp="1"/>
          </p:cNvSpPr>
          <p:nvPr>
            <p:ph type="sldNum" sz="quarter" idx="13"/>
          </p:nvPr>
        </p:nvSpPr>
        <p:spPr/>
        <p:txBody>
          <a:bodyPr/>
          <a:lstStyle/>
          <a:p>
            <a:fld id="{F47845EA-7733-40EE-B074-20032348B727}" type="slidenum">
              <a:rPr lang="en-US" smtClean="0"/>
              <a:t>15</a:t>
            </a:fld>
            <a:endParaRPr lang="en-US"/>
          </a:p>
        </p:txBody>
      </p:sp>
    </p:spTree>
    <p:extLst>
      <p:ext uri="{BB962C8B-B14F-4D97-AF65-F5344CB8AC3E}">
        <p14:creationId xmlns:p14="http://schemas.microsoft.com/office/powerpoint/2010/main" val="139345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P spid="60" grpId="0"/>
      <p:bldP spid="66" grpId="0" animBg="1"/>
      <p:bldP spid="70" grpId="0" animBg="1"/>
      <p:bldP spid="7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EB86BF1D-B283-4E90-985B-177189039D99}"/>
              </a:ext>
            </a:extLst>
          </p:cNvPr>
          <p:cNvPicPr>
            <a:picLocks noChangeAspect="1"/>
          </p:cNvPicPr>
          <p:nvPr/>
        </p:nvPicPr>
        <p:blipFill>
          <a:blip r:embed="rId2"/>
          <a:stretch>
            <a:fillRect/>
          </a:stretch>
        </p:blipFill>
        <p:spPr>
          <a:xfrm>
            <a:off x="6078845" y="3823718"/>
            <a:ext cx="5993768" cy="706146"/>
          </a:xfrm>
          <a:prstGeom prst="rect">
            <a:avLst/>
          </a:prstGeom>
        </p:spPr>
      </p:pic>
      <p:pic>
        <p:nvPicPr>
          <p:cNvPr id="53" name="Picture 52">
            <a:extLst>
              <a:ext uri="{FF2B5EF4-FFF2-40B4-BE49-F238E27FC236}">
                <a16:creationId xmlns:a16="http://schemas.microsoft.com/office/drawing/2014/main" id="{FD56907F-4F03-40FC-B139-60F75ADADED1}"/>
              </a:ext>
            </a:extLst>
          </p:cNvPr>
          <p:cNvPicPr>
            <a:picLocks noChangeAspect="1"/>
          </p:cNvPicPr>
          <p:nvPr/>
        </p:nvPicPr>
        <p:blipFill>
          <a:blip r:embed="rId3"/>
          <a:stretch>
            <a:fillRect/>
          </a:stretch>
        </p:blipFill>
        <p:spPr>
          <a:xfrm>
            <a:off x="204604" y="5439306"/>
            <a:ext cx="5993768" cy="888595"/>
          </a:xfrm>
          <a:prstGeom prst="rect">
            <a:avLst/>
          </a:prstGeom>
        </p:spPr>
      </p:pic>
      <p:pic>
        <p:nvPicPr>
          <p:cNvPr id="39" name="Picture 38">
            <a:extLst>
              <a:ext uri="{FF2B5EF4-FFF2-40B4-BE49-F238E27FC236}">
                <a16:creationId xmlns:a16="http://schemas.microsoft.com/office/drawing/2014/main" id="{5FB0B8CB-845B-4419-97F7-FC6C1BDF2FE8}"/>
              </a:ext>
            </a:extLst>
          </p:cNvPr>
          <p:cNvPicPr>
            <a:picLocks noChangeAspect="1"/>
          </p:cNvPicPr>
          <p:nvPr/>
        </p:nvPicPr>
        <p:blipFill>
          <a:blip r:embed="rId4"/>
          <a:stretch>
            <a:fillRect/>
          </a:stretch>
        </p:blipFill>
        <p:spPr>
          <a:xfrm>
            <a:off x="235452" y="1129200"/>
            <a:ext cx="6001620" cy="1453384"/>
          </a:xfrm>
          <a:prstGeom prst="rect">
            <a:avLst/>
          </a:prstGeom>
        </p:spPr>
      </p:pic>
      <p:sp>
        <p:nvSpPr>
          <p:cNvPr id="2" name="Title 1">
            <a:extLst>
              <a:ext uri="{FF2B5EF4-FFF2-40B4-BE49-F238E27FC236}">
                <a16:creationId xmlns:a16="http://schemas.microsoft.com/office/drawing/2014/main" id="{47C284AB-0322-494C-AD97-CF62D6AB5E43}"/>
              </a:ext>
            </a:extLst>
          </p:cNvPr>
          <p:cNvSpPr>
            <a:spLocks noGrp="1"/>
          </p:cNvSpPr>
          <p:nvPr>
            <p:ph type="title"/>
          </p:nvPr>
        </p:nvSpPr>
        <p:spPr>
          <a:xfrm>
            <a:off x="193431" y="136525"/>
            <a:ext cx="11843238" cy="897425"/>
          </a:xfrm>
        </p:spPr>
        <p:txBody>
          <a:bodyPr/>
          <a:lstStyle/>
          <a:p>
            <a:pPr algn="ctr"/>
            <a:r>
              <a:rPr lang="en-US" dirty="0"/>
              <a:t>Axioms of verifiability</a:t>
            </a:r>
          </a:p>
        </p:txBody>
      </p:sp>
      <p:grpSp>
        <p:nvGrpSpPr>
          <p:cNvPr id="8" name="Group 7">
            <a:extLst>
              <a:ext uri="{FF2B5EF4-FFF2-40B4-BE49-F238E27FC236}">
                <a16:creationId xmlns:a16="http://schemas.microsoft.com/office/drawing/2014/main" id="{2C5C21A1-1E07-4DDB-A61D-804913B4F591}"/>
              </a:ext>
            </a:extLst>
          </p:cNvPr>
          <p:cNvGrpSpPr/>
          <p:nvPr/>
        </p:nvGrpSpPr>
        <p:grpSpPr>
          <a:xfrm>
            <a:off x="6463285" y="1261244"/>
            <a:ext cx="2005639" cy="897425"/>
            <a:chOff x="7683803" y="1294923"/>
            <a:chExt cx="3815947" cy="1707449"/>
          </a:xfrm>
        </p:grpSpPr>
        <p:sp>
          <p:nvSpPr>
            <p:cNvPr id="9" name="Oval 8">
              <a:extLst>
                <a:ext uri="{FF2B5EF4-FFF2-40B4-BE49-F238E27FC236}">
                  <a16:creationId xmlns:a16="http://schemas.microsoft.com/office/drawing/2014/main" id="{9C31CD59-15B1-48D0-9865-3724838BE8AA}"/>
                </a:ext>
              </a:extLst>
            </p:cNvPr>
            <p:cNvSpPr/>
            <p:nvPr/>
          </p:nvSpPr>
          <p:spPr>
            <a:xfrm>
              <a:off x="7683803" y="1294923"/>
              <a:ext cx="3815947" cy="1707449"/>
            </a:xfrm>
            <a:prstGeom prst="ellipse">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F3FBD51B-F3B0-47CB-A466-E8D47CD23CCC}"/>
                </a:ext>
              </a:extLst>
            </p:cNvPr>
            <p:cNvSpPr/>
            <p:nvPr/>
          </p:nvSpPr>
          <p:spPr>
            <a:xfrm>
              <a:off x="8740999" y="2704051"/>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FC60FB7-111D-4596-9890-05F1BD47CA24}"/>
                </a:ext>
              </a:extLst>
            </p:cNvPr>
            <p:cNvSpPr/>
            <p:nvPr/>
          </p:nvSpPr>
          <p:spPr>
            <a:xfrm>
              <a:off x="10406680" y="2366618"/>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89C619-43FD-4BC8-B47E-285CFF9217DE}"/>
                </a:ext>
              </a:extLst>
            </p:cNvPr>
            <p:cNvSpPr/>
            <p:nvPr/>
          </p:nvSpPr>
          <p:spPr>
            <a:xfrm>
              <a:off x="9187842" y="1792607"/>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50E2F9A-5A5B-4393-BADE-219209407E58}"/>
                </a:ext>
              </a:extLst>
            </p:cNvPr>
            <p:cNvSpPr/>
            <p:nvPr/>
          </p:nvSpPr>
          <p:spPr>
            <a:xfrm>
              <a:off x="9278098" y="2344502"/>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7390CC4-824E-412F-AF0D-8CAA06626462}"/>
                </a:ext>
              </a:extLst>
            </p:cNvPr>
            <p:cNvSpPr/>
            <p:nvPr/>
          </p:nvSpPr>
          <p:spPr>
            <a:xfrm>
              <a:off x="8773550" y="2061897"/>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A9C5BF5-2F2F-4A65-A291-462D7AE81EB5}"/>
                </a:ext>
              </a:extLst>
            </p:cNvPr>
            <p:cNvSpPr/>
            <p:nvPr/>
          </p:nvSpPr>
          <p:spPr>
            <a:xfrm>
              <a:off x="8269002" y="2143277"/>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610C9E2-10D8-4E4F-8404-FE1C35EB87FC}"/>
                </a:ext>
              </a:extLst>
            </p:cNvPr>
            <p:cNvSpPr/>
            <p:nvPr/>
          </p:nvSpPr>
          <p:spPr>
            <a:xfrm>
              <a:off x="10048429" y="2599886"/>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019A0DE-CCE0-46D5-921E-7D9C7C03E846}"/>
                </a:ext>
              </a:extLst>
            </p:cNvPr>
            <p:cNvSpPr/>
            <p:nvPr/>
          </p:nvSpPr>
          <p:spPr>
            <a:xfrm>
              <a:off x="10477701" y="1907215"/>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A66EDE-1639-42BF-880D-05ABD2EB02F1}"/>
                </a:ext>
              </a:extLst>
            </p:cNvPr>
            <p:cNvSpPr/>
            <p:nvPr/>
          </p:nvSpPr>
          <p:spPr>
            <a:xfrm>
              <a:off x="8482612" y="1660719"/>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3B21306-2885-4681-B807-F331094515F6}"/>
                </a:ext>
              </a:extLst>
            </p:cNvPr>
            <p:cNvSpPr/>
            <p:nvPr/>
          </p:nvSpPr>
          <p:spPr>
            <a:xfrm>
              <a:off x="9538302" y="1505505"/>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CDBBA83-3E71-4A6F-A580-5C002454A632}"/>
                </a:ext>
              </a:extLst>
            </p:cNvPr>
            <p:cNvSpPr/>
            <p:nvPr/>
          </p:nvSpPr>
          <p:spPr>
            <a:xfrm>
              <a:off x="9972038" y="1625209"/>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D92CFBA-3554-4472-9495-3F851DBA0CE0}"/>
                </a:ext>
              </a:extLst>
            </p:cNvPr>
            <p:cNvSpPr/>
            <p:nvPr/>
          </p:nvSpPr>
          <p:spPr>
            <a:xfrm>
              <a:off x="10914552" y="1978236"/>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252C5DE-84C0-4B98-B344-E313515AC009}"/>
                </a:ext>
              </a:extLst>
            </p:cNvPr>
            <p:cNvSpPr/>
            <p:nvPr/>
          </p:nvSpPr>
          <p:spPr>
            <a:xfrm>
              <a:off x="9744177" y="2340064"/>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0C48E85-01E5-4387-B34E-5F73805FA685}"/>
                </a:ext>
              </a:extLst>
            </p:cNvPr>
            <p:cNvSpPr/>
            <p:nvPr/>
          </p:nvSpPr>
          <p:spPr>
            <a:xfrm>
              <a:off x="9504582" y="2693010"/>
              <a:ext cx="71021" cy="71021"/>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90C8AF-D93B-4570-9491-B7D3CD3C7990}"/>
                </a:ext>
              </a:extLst>
            </p:cNvPr>
            <p:cNvSpPr/>
            <p:nvPr/>
          </p:nvSpPr>
          <p:spPr>
            <a:xfrm>
              <a:off x="8482612" y="1458284"/>
              <a:ext cx="2807579" cy="1108839"/>
            </a:xfrm>
            <a:prstGeom prst="ellipse">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1A14F14-F8CC-49FB-AA30-ADCC8FF03474}"/>
                  </a:ext>
                </a:extLst>
              </p:cNvPr>
              <p:cNvSpPr txBox="1"/>
              <p:nvPr/>
            </p:nvSpPr>
            <p:spPr>
              <a:xfrm>
                <a:off x="6447064" y="1037778"/>
                <a:ext cx="39985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𝒮</m:t>
                      </m:r>
                    </m:oMath>
                  </m:oMathPara>
                </a14:m>
                <a:endParaRPr lang="en-US" sz="2000" dirty="0"/>
              </a:p>
            </p:txBody>
          </p:sp>
        </mc:Choice>
        <mc:Fallback xmlns="">
          <p:sp>
            <p:nvSpPr>
              <p:cNvPr id="24" name="TextBox 23">
                <a:extLst>
                  <a:ext uri="{FF2B5EF4-FFF2-40B4-BE49-F238E27FC236}">
                    <a16:creationId xmlns:a16="http://schemas.microsoft.com/office/drawing/2014/main" id="{41A14F14-F8CC-49FB-AA30-ADCC8FF03474}"/>
                  </a:ext>
                </a:extLst>
              </p:cNvPr>
              <p:cNvSpPr txBox="1">
                <a:spLocks noRot="1" noChangeAspect="1" noMove="1" noResize="1" noEditPoints="1" noAdjustHandles="1" noChangeArrowheads="1" noChangeShapeType="1" noTextEdit="1"/>
              </p:cNvSpPr>
              <p:nvPr/>
            </p:nvSpPr>
            <p:spPr>
              <a:xfrm>
                <a:off x="6447064" y="1037778"/>
                <a:ext cx="399853"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6B01629-EC53-4385-AFEB-883DA601BD5D}"/>
                  </a:ext>
                </a:extLst>
              </p:cNvPr>
              <p:cNvSpPr txBox="1"/>
              <p:nvPr/>
            </p:nvSpPr>
            <p:spPr>
              <a:xfrm>
                <a:off x="7370850" y="1422197"/>
                <a:ext cx="5290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𝒮</m:t>
                          </m:r>
                        </m:e>
                        <m:sub>
                          <m:r>
                            <m:rPr>
                              <m:nor/>
                            </m:rPr>
                            <a:rPr lang="en-US" sz="2000" b="0" i="0" smtClean="0">
                              <a:latin typeface="Arial" panose="020B0604020202020204" pitchFamily="34" charset="0"/>
                              <a:cs typeface="Arial" panose="020B0604020202020204" pitchFamily="34" charset="0"/>
                            </a:rPr>
                            <m:t>v</m:t>
                          </m:r>
                        </m:sub>
                      </m:sSub>
                    </m:oMath>
                  </m:oMathPara>
                </a14:m>
                <a:endParaRPr lang="en-US" sz="2000" dirty="0">
                  <a:latin typeface="Arial" panose="020B0604020202020204" pitchFamily="34" charset="0"/>
                  <a:cs typeface="Arial" panose="020B0604020202020204" pitchFamily="34" charset="0"/>
                </a:endParaRPr>
              </a:p>
            </p:txBody>
          </p:sp>
        </mc:Choice>
        <mc:Fallback xmlns="">
          <p:sp>
            <p:nvSpPr>
              <p:cNvPr id="26" name="TextBox 25">
                <a:extLst>
                  <a:ext uri="{FF2B5EF4-FFF2-40B4-BE49-F238E27FC236}">
                    <a16:creationId xmlns:a16="http://schemas.microsoft.com/office/drawing/2014/main" id="{16B01629-EC53-4385-AFEB-883DA601BD5D}"/>
                  </a:ext>
                </a:extLst>
              </p:cNvPr>
              <p:cNvSpPr txBox="1">
                <a:spLocks noRot="1" noChangeAspect="1" noMove="1" noResize="1" noEditPoints="1" noAdjustHandles="1" noChangeArrowheads="1" noChangeShapeType="1" noTextEdit="1"/>
              </p:cNvSpPr>
              <p:nvPr/>
            </p:nvSpPr>
            <p:spPr>
              <a:xfrm>
                <a:off x="7370850" y="1422197"/>
                <a:ext cx="529055" cy="400110"/>
              </a:xfrm>
              <a:prstGeom prst="rect">
                <a:avLst/>
              </a:prstGeom>
              <a:blipFill>
                <a:blip r:embed="rId7"/>
                <a:stretch>
                  <a:fillRect b="-4545"/>
                </a:stretch>
              </a:blipFill>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685D9964-3840-432A-8AE5-3F7A41A9B33A}"/>
              </a:ext>
            </a:extLst>
          </p:cNvPr>
          <p:cNvGrpSpPr/>
          <p:nvPr/>
        </p:nvGrpSpPr>
        <p:grpSpPr>
          <a:xfrm>
            <a:off x="7249089" y="5078027"/>
            <a:ext cx="4274127" cy="1029809"/>
            <a:chOff x="7098169" y="5282214"/>
            <a:chExt cx="4274127" cy="1029809"/>
          </a:xfrm>
        </p:grpSpPr>
        <p:grpSp>
          <p:nvGrpSpPr>
            <p:cNvPr id="29" name="Group 28">
              <a:extLst>
                <a:ext uri="{FF2B5EF4-FFF2-40B4-BE49-F238E27FC236}">
                  <a16:creationId xmlns:a16="http://schemas.microsoft.com/office/drawing/2014/main" id="{69C1E757-9B76-486A-953B-246329C39BB4}"/>
                </a:ext>
              </a:extLst>
            </p:cNvPr>
            <p:cNvGrpSpPr/>
            <p:nvPr/>
          </p:nvGrpSpPr>
          <p:grpSpPr>
            <a:xfrm>
              <a:off x="8269002" y="5563077"/>
              <a:ext cx="504548" cy="504548"/>
              <a:chOff x="8269002" y="5563077"/>
              <a:chExt cx="504548" cy="504548"/>
            </a:xfrm>
          </p:grpSpPr>
          <p:sp>
            <p:nvSpPr>
              <p:cNvPr id="27" name="Rectangle 26">
                <a:extLst>
                  <a:ext uri="{FF2B5EF4-FFF2-40B4-BE49-F238E27FC236}">
                    <a16:creationId xmlns:a16="http://schemas.microsoft.com/office/drawing/2014/main" id="{94EF34B8-D9BB-44F4-937C-76A0761715D8}"/>
                  </a:ext>
                </a:extLst>
              </p:cNvPr>
              <p:cNvSpPr/>
              <p:nvPr/>
            </p:nvSpPr>
            <p:spPr>
              <a:xfrm rot="2700000">
                <a:off x="8269002" y="5563077"/>
                <a:ext cx="504548" cy="5045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E9CD194-F680-4223-8173-C7BF0D71CE00}"/>
                      </a:ext>
                    </a:extLst>
                  </p:cNvPr>
                  <p:cNvSpPr txBox="1"/>
                  <p:nvPr/>
                </p:nvSpPr>
                <p:spPr>
                  <a:xfrm>
                    <a:off x="8318363" y="5604051"/>
                    <a:ext cx="441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dirty="0"/>
                  </a:p>
                </p:txBody>
              </p:sp>
            </mc:Choice>
            <mc:Fallback xmlns="">
              <p:sp>
                <p:nvSpPr>
                  <p:cNvPr id="28" name="TextBox 27">
                    <a:extLst>
                      <a:ext uri="{FF2B5EF4-FFF2-40B4-BE49-F238E27FC236}">
                        <a16:creationId xmlns:a16="http://schemas.microsoft.com/office/drawing/2014/main" id="{5E9CD194-F680-4223-8173-C7BF0D71CE00}"/>
                      </a:ext>
                    </a:extLst>
                  </p:cNvPr>
                  <p:cNvSpPr txBox="1">
                    <a:spLocks noRot="1" noChangeAspect="1" noMove="1" noResize="1" noEditPoints="1" noAdjustHandles="1" noChangeArrowheads="1" noChangeShapeType="1" noTextEdit="1"/>
                  </p:cNvSpPr>
                  <p:nvPr/>
                </p:nvSpPr>
                <p:spPr>
                  <a:xfrm>
                    <a:off x="8318363" y="5604051"/>
                    <a:ext cx="441339" cy="369332"/>
                  </a:xfrm>
                  <a:prstGeom prst="rect">
                    <a:avLst/>
                  </a:prstGeom>
                  <a:blipFill>
                    <a:blip r:embed="rId8"/>
                    <a:stretch>
                      <a:fillRect/>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60C611A1-1DEF-4908-964B-6233EBCA6867}"/>
                </a:ext>
              </a:extLst>
            </p:cNvPr>
            <p:cNvGrpSpPr/>
            <p:nvPr/>
          </p:nvGrpSpPr>
          <p:grpSpPr>
            <a:xfrm>
              <a:off x="9071903" y="5563541"/>
              <a:ext cx="504548" cy="504548"/>
              <a:chOff x="8269002" y="5563077"/>
              <a:chExt cx="504548" cy="504548"/>
            </a:xfrm>
          </p:grpSpPr>
          <p:sp>
            <p:nvSpPr>
              <p:cNvPr id="31" name="Rectangle 30">
                <a:extLst>
                  <a:ext uri="{FF2B5EF4-FFF2-40B4-BE49-F238E27FC236}">
                    <a16:creationId xmlns:a16="http://schemas.microsoft.com/office/drawing/2014/main" id="{8928A127-4291-47AD-806B-34E921563290}"/>
                  </a:ext>
                </a:extLst>
              </p:cNvPr>
              <p:cNvSpPr/>
              <p:nvPr/>
            </p:nvSpPr>
            <p:spPr>
              <a:xfrm rot="2700000">
                <a:off x="8269002" y="5563077"/>
                <a:ext cx="504548" cy="5045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7CED31B-2519-45D4-8C9A-76CC03DF5373}"/>
                      </a:ext>
                    </a:extLst>
                  </p:cNvPr>
                  <p:cNvSpPr txBox="1"/>
                  <p:nvPr/>
                </p:nvSpPr>
                <p:spPr>
                  <a:xfrm>
                    <a:off x="8318363" y="5604051"/>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oMath>
                      </m:oMathPara>
                    </a14:m>
                    <a:endParaRPr lang="en-US" dirty="0"/>
                  </a:p>
                </p:txBody>
              </p:sp>
            </mc:Choice>
            <mc:Fallback xmlns="">
              <p:sp>
                <p:nvSpPr>
                  <p:cNvPr id="32" name="TextBox 31">
                    <a:extLst>
                      <a:ext uri="{FF2B5EF4-FFF2-40B4-BE49-F238E27FC236}">
                        <a16:creationId xmlns:a16="http://schemas.microsoft.com/office/drawing/2014/main" id="{E7CED31B-2519-45D4-8C9A-76CC03DF5373}"/>
                      </a:ext>
                    </a:extLst>
                  </p:cNvPr>
                  <p:cNvSpPr txBox="1">
                    <a:spLocks noRot="1" noChangeAspect="1" noMove="1" noResize="1" noEditPoints="1" noAdjustHandles="1" noChangeArrowheads="1" noChangeShapeType="1" noTextEdit="1"/>
                  </p:cNvSpPr>
                  <p:nvPr/>
                </p:nvSpPr>
                <p:spPr>
                  <a:xfrm>
                    <a:off x="8318363" y="5604051"/>
                    <a:ext cx="446661" cy="369332"/>
                  </a:xfrm>
                  <a:prstGeom prst="rect">
                    <a:avLst/>
                  </a:prstGeom>
                  <a:blipFill>
                    <a:blip r:embed="rId9"/>
                    <a:stretch>
                      <a:fillRect/>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EB62ADB2-17D7-4F82-8D07-F62F9DE308A2}"/>
                </a:ext>
              </a:extLst>
            </p:cNvPr>
            <p:cNvGrpSpPr/>
            <p:nvPr/>
          </p:nvGrpSpPr>
          <p:grpSpPr>
            <a:xfrm>
              <a:off x="9874804" y="5564005"/>
              <a:ext cx="504548" cy="504548"/>
              <a:chOff x="8269002" y="5563077"/>
              <a:chExt cx="504548" cy="504548"/>
            </a:xfrm>
          </p:grpSpPr>
          <p:sp>
            <p:nvSpPr>
              <p:cNvPr id="34" name="Rectangle 33">
                <a:extLst>
                  <a:ext uri="{FF2B5EF4-FFF2-40B4-BE49-F238E27FC236}">
                    <a16:creationId xmlns:a16="http://schemas.microsoft.com/office/drawing/2014/main" id="{248D4FA0-2A2A-4AE8-801F-B645AA7965AF}"/>
                  </a:ext>
                </a:extLst>
              </p:cNvPr>
              <p:cNvSpPr/>
              <p:nvPr/>
            </p:nvSpPr>
            <p:spPr>
              <a:xfrm rot="2700000">
                <a:off x="8269002" y="5563077"/>
                <a:ext cx="504548" cy="504548"/>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55293A5-DFD3-428F-9527-8BEE90FC9E81}"/>
                      </a:ext>
                    </a:extLst>
                  </p:cNvPr>
                  <p:cNvSpPr txBox="1"/>
                  <p:nvPr/>
                </p:nvSpPr>
                <p:spPr>
                  <a:xfrm>
                    <a:off x="8318363" y="5604051"/>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m:oMathPara>
                    </a14:m>
                    <a:endParaRPr lang="en-US" dirty="0"/>
                  </a:p>
                </p:txBody>
              </p:sp>
            </mc:Choice>
            <mc:Fallback xmlns="">
              <p:sp>
                <p:nvSpPr>
                  <p:cNvPr id="35" name="TextBox 34">
                    <a:extLst>
                      <a:ext uri="{FF2B5EF4-FFF2-40B4-BE49-F238E27FC236}">
                        <a16:creationId xmlns:a16="http://schemas.microsoft.com/office/drawing/2014/main" id="{455293A5-DFD3-428F-9527-8BEE90FC9E81}"/>
                      </a:ext>
                    </a:extLst>
                  </p:cNvPr>
                  <p:cNvSpPr txBox="1">
                    <a:spLocks noRot="1" noChangeAspect="1" noMove="1" noResize="1" noEditPoints="1" noAdjustHandles="1" noChangeArrowheads="1" noChangeShapeType="1" noTextEdit="1"/>
                  </p:cNvSpPr>
                  <p:nvPr/>
                </p:nvSpPr>
                <p:spPr>
                  <a:xfrm>
                    <a:off x="8318363" y="5604051"/>
                    <a:ext cx="446661" cy="369332"/>
                  </a:xfrm>
                  <a:prstGeom prst="rect">
                    <a:avLst/>
                  </a:prstGeom>
                  <a:blipFill>
                    <a:blip r:embed="rId10"/>
                    <a:stretch>
                      <a:fillRect/>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20128C6A-DF7D-4051-85C5-C0578361A6D6}"/>
                </a:ext>
              </a:extLst>
            </p:cNvPr>
            <p:cNvGrpSpPr/>
            <p:nvPr/>
          </p:nvGrpSpPr>
          <p:grpSpPr>
            <a:xfrm>
              <a:off x="10677705" y="5564469"/>
              <a:ext cx="504548" cy="504548"/>
              <a:chOff x="8269002" y="5563077"/>
              <a:chExt cx="504548" cy="504548"/>
            </a:xfrm>
          </p:grpSpPr>
          <p:sp>
            <p:nvSpPr>
              <p:cNvPr id="37" name="Rectangle 36">
                <a:extLst>
                  <a:ext uri="{FF2B5EF4-FFF2-40B4-BE49-F238E27FC236}">
                    <a16:creationId xmlns:a16="http://schemas.microsoft.com/office/drawing/2014/main" id="{2FBB19F9-7697-43FC-ACDC-1F80F9372EB6}"/>
                  </a:ext>
                </a:extLst>
              </p:cNvPr>
              <p:cNvSpPr/>
              <p:nvPr/>
            </p:nvSpPr>
            <p:spPr>
              <a:xfrm rot="2700000">
                <a:off x="8269002" y="5563077"/>
                <a:ext cx="504548" cy="5045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89561B8-03CA-4EF8-B5BF-79D72249E7F1}"/>
                      </a:ext>
                    </a:extLst>
                  </p:cNvPr>
                  <p:cNvSpPr txBox="1"/>
                  <p:nvPr/>
                </p:nvSpPr>
                <p:spPr>
                  <a:xfrm>
                    <a:off x="8318363" y="5604051"/>
                    <a:ext cx="4106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F89561B8-03CA-4EF8-B5BF-79D72249E7F1}"/>
                      </a:ext>
                    </a:extLst>
                  </p:cNvPr>
                  <p:cNvSpPr txBox="1">
                    <a:spLocks noRot="1" noChangeAspect="1" noMove="1" noResize="1" noEditPoints="1" noAdjustHandles="1" noChangeArrowheads="1" noChangeShapeType="1" noTextEdit="1"/>
                  </p:cNvSpPr>
                  <p:nvPr/>
                </p:nvSpPr>
                <p:spPr>
                  <a:xfrm>
                    <a:off x="8318363" y="5604051"/>
                    <a:ext cx="410689" cy="369332"/>
                  </a:xfrm>
                  <a:prstGeom prst="rect">
                    <a:avLst/>
                  </a:prstGeom>
                  <a:blipFill>
                    <a:blip r:embed="rId11"/>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23C83A5-18EF-4B06-9670-40FE2BF3D21F}"/>
                    </a:ext>
                  </a:extLst>
                </p:cNvPr>
                <p:cNvSpPr txBox="1"/>
                <p:nvPr/>
              </p:nvSpPr>
              <p:spPr>
                <a:xfrm>
                  <a:off x="7098169" y="5391517"/>
                  <a:ext cx="783676" cy="8476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e>
                        </m:nary>
                      </m:oMath>
                    </m:oMathPara>
                  </a14:m>
                  <a:endParaRPr lang="en-US" dirty="0"/>
                </a:p>
              </p:txBody>
            </p:sp>
          </mc:Choice>
          <mc:Fallback xmlns="">
            <p:sp>
              <p:nvSpPr>
                <p:cNvPr id="42" name="TextBox 41">
                  <a:extLst>
                    <a:ext uri="{FF2B5EF4-FFF2-40B4-BE49-F238E27FC236}">
                      <a16:creationId xmlns:a16="http://schemas.microsoft.com/office/drawing/2014/main" id="{B23C83A5-18EF-4B06-9670-40FE2BF3D21F}"/>
                    </a:ext>
                  </a:extLst>
                </p:cNvPr>
                <p:cNvSpPr txBox="1">
                  <a:spLocks noRot="1" noChangeAspect="1" noMove="1" noResize="1" noEditPoints="1" noAdjustHandles="1" noChangeArrowheads="1" noChangeShapeType="1" noTextEdit="1"/>
                </p:cNvSpPr>
                <p:nvPr/>
              </p:nvSpPr>
              <p:spPr>
                <a:xfrm>
                  <a:off x="7098169" y="5391517"/>
                  <a:ext cx="783676" cy="847668"/>
                </a:xfrm>
                <a:prstGeom prst="rect">
                  <a:avLst/>
                </a:prstGeom>
                <a:blipFill>
                  <a:blip r:embed="rId12"/>
                  <a:stretch>
                    <a:fillRect/>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AD5DCE60-6AC6-4797-BC84-F914AEA04506}"/>
                </a:ext>
              </a:extLst>
            </p:cNvPr>
            <p:cNvSpPr/>
            <p:nvPr/>
          </p:nvSpPr>
          <p:spPr>
            <a:xfrm>
              <a:off x="8075146" y="5282214"/>
              <a:ext cx="3297150" cy="1029809"/>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1314DBF1-13A1-4A78-A08D-AE8CEF04E420}"/>
              </a:ext>
            </a:extLst>
          </p:cNvPr>
          <p:cNvGrpSpPr/>
          <p:nvPr/>
        </p:nvGrpSpPr>
        <p:grpSpPr>
          <a:xfrm>
            <a:off x="8034484" y="2277019"/>
            <a:ext cx="504548" cy="504548"/>
            <a:chOff x="8269002" y="5563077"/>
            <a:chExt cx="504548" cy="504548"/>
          </a:xfrm>
        </p:grpSpPr>
        <p:sp>
          <p:nvSpPr>
            <p:cNvPr id="46" name="Rectangle 45">
              <a:extLst>
                <a:ext uri="{FF2B5EF4-FFF2-40B4-BE49-F238E27FC236}">
                  <a16:creationId xmlns:a16="http://schemas.microsoft.com/office/drawing/2014/main" id="{BDBD1CFB-94D8-40CE-A221-B3D1C149741A}"/>
                </a:ext>
              </a:extLst>
            </p:cNvPr>
            <p:cNvSpPr/>
            <p:nvPr/>
          </p:nvSpPr>
          <p:spPr>
            <a:xfrm rot="2700000">
              <a:off x="8269002" y="5563077"/>
              <a:ext cx="504548" cy="5045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3C6B9A7-E6CF-4B8C-88C5-EE8E9BE810C9}"/>
                    </a:ext>
                  </a:extLst>
                </p:cNvPr>
                <p:cNvSpPr txBox="1"/>
                <p:nvPr/>
              </p:nvSpPr>
              <p:spPr>
                <a:xfrm>
                  <a:off x="8318363" y="5604051"/>
                  <a:ext cx="441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dirty="0"/>
                </a:p>
              </p:txBody>
            </p:sp>
          </mc:Choice>
          <mc:Fallback xmlns="">
            <p:sp>
              <p:nvSpPr>
                <p:cNvPr id="47" name="TextBox 46">
                  <a:extLst>
                    <a:ext uri="{FF2B5EF4-FFF2-40B4-BE49-F238E27FC236}">
                      <a16:creationId xmlns:a16="http://schemas.microsoft.com/office/drawing/2014/main" id="{C3C6B9A7-E6CF-4B8C-88C5-EE8E9BE810C9}"/>
                    </a:ext>
                  </a:extLst>
                </p:cNvPr>
                <p:cNvSpPr txBox="1">
                  <a:spLocks noRot="1" noChangeAspect="1" noMove="1" noResize="1" noEditPoints="1" noAdjustHandles="1" noChangeArrowheads="1" noChangeShapeType="1" noTextEdit="1"/>
                </p:cNvSpPr>
                <p:nvPr/>
              </p:nvSpPr>
              <p:spPr>
                <a:xfrm>
                  <a:off x="8318363" y="5604051"/>
                  <a:ext cx="441339" cy="369332"/>
                </a:xfrm>
                <a:prstGeom prst="rect">
                  <a:avLst/>
                </a:prstGeom>
                <a:blipFill>
                  <a:blip r:embed="rId13"/>
                  <a:stretch>
                    <a:fillRect/>
                  </a:stretch>
                </a:blipFill>
              </p:spPr>
              <p:txBody>
                <a:bodyPr/>
                <a:lstStyle/>
                <a:p>
                  <a:r>
                    <a:rPr lang="en-US">
                      <a:noFill/>
                    </a:rPr>
                    <a:t> </a:t>
                  </a:r>
                </a:p>
              </p:txBody>
            </p:sp>
          </mc:Fallback>
        </mc:AlternateContent>
      </p:grpSp>
      <p:cxnSp>
        <p:nvCxnSpPr>
          <p:cNvPr id="49" name="Straight Arrow Connector 48">
            <a:extLst>
              <a:ext uri="{FF2B5EF4-FFF2-40B4-BE49-F238E27FC236}">
                <a16:creationId xmlns:a16="http://schemas.microsoft.com/office/drawing/2014/main" id="{1CEBE2F9-D64B-453A-BB93-04A8E9CEB34F}"/>
              </a:ext>
            </a:extLst>
          </p:cNvPr>
          <p:cNvCxnSpPr>
            <a:cxnSpLocks/>
            <a:stCxn id="17" idx="4"/>
          </p:cNvCxnSpPr>
          <p:nvPr/>
        </p:nvCxnSpPr>
        <p:spPr>
          <a:xfrm>
            <a:off x="7950405" y="1620389"/>
            <a:ext cx="223932" cy="60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B780901-4905-4542-8674-192B4C2E8667}"/>
              </a:ext>
            </a:extLst>
          </p:cNvPr>
          <p:cNvSpPr txBox="1"/>
          <p:nvPr/>
        </p:nvSpPr>
        <p:spPr>
          <a:xfrm>
            <a:off x="6599887" y="2763647"/>
            <a:ext cx="1645835" cy="338554"/>
          </a:xfrm>
          <a:prstGeom prst="rect">
            <a:avLst/>
          </a:prstGeom>
          <a:noFill/>
        </p:spPr>
        <p:txBody>
          <a:bodyPr wrap="none" rtlCol="0">
            <a:spAutoFit/>
          </a:bodyPr>
          <a:lstStyle/>
          <a:p>
            <a:r>
              <a:rPr lang="en-US" sz="1600" dirty="0"/>
              <a:t>experimental test</a:t>
            </a:r>
          </a:p>
        </p:txBody>
      </p:sp>
      <mc:AlternateContent xmlns:mc="http://schemas.openxmlformats.org/markup-compatibility/2006" xmlns:a14="http://schemas.microsoft.com/office/drawing/2010/main">
        <mc:Choice Requires="a14">
          <p:graphicFrame>
            <p:nvGraphicFramePr>
              <p:cNvPr id="52" name="Table 52">
                <a:extLst>
                  <a:ext uri="{FF2B5EF4-FFF2-40B4-BE49-F238E27FC236}">
                    <a16:creationId xmlns:a16="http://schemas.microsoft.com/office/drawing/2014/main" id="{AAE52726-23D8-4D9C-83D7-43829F91F511}"/>
                  </a:ext>
                </a:extLst>
              </p:cNvPr>
              <p:cNvGraphicFramePr>
                <a:graphicFrameLocks noGrp="1"/>
              </p:cNvGraphicFramePr>
              <p:nvPr/>
            </p:nvGraphicFramePr>
            <p:xfrm>
              <a:off x="8880372" y="1179420"/>
              <a:ext cx="2989077" cy="1483360"/>
            </p:xfrm>
            <a:graphic>
              <a:graphicData uri="http://schemas.openxmlformats.org/drawingml/2006/table">
                <a:tbl>
                  <a:tblPr firstRow="1" bandRow="1">
                    <a:tableStyleId>{2D5ABB26-0587-4C30-8999-92F81FD0307C}</a:tableStyleId>
                  </a:tblPr>
                  <a:tblGrid>
                    <a:gridCol w="446400">
                      <a:extLst>
                        <a:ext uri="{9D8B030D-6E8A-4147-A177-3AD203B41FA5}">
                          <a16:colId xmlns:a16="http://schemas.microsoft.com/office/drawing/2014/main" val="3919644959"/>
                        </a:ext>
                      </a:extLst>
                    </a:gridCol>
                    <a:gridCol w="2542677">
                      <a:extLst>
                        <a:ext uri="{9D8B030D-6E8A-4147-A177-3AD203B41FA5}">
                          <a16:colId xmlns:a16="http://schemas.microsoft.com/office/drawing/2014/main" val="337970583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dirty="0"/>
                        </a:p>
                      </a:txBody>
                      <a:tcPr>
                        <a:lnB w="12700" cap="flat" cmpd="sng" algn="ctr">
                          <a:solidFill>
                            <a:schemeClr val="tx1"/>
                          </a:solidFill>
                          <a:prstDash val="solid"/>
                          <a:round/>
                          <a:headEnd type="none" w="med" len="med"/>
                          <a:tailEnd type="none" w="med" len="med"/>
                        </a:lnB>
                      </a:tcPr>
                    </a:tc>
                    <a:tc>
                      <a:txBody>
                        <a:bodyPr/>
                        <a:lstStyle/>
                        <a:p>
                          <a:r>
                            <a:rPr lang="en-US" dirty="0"/>
                            <a:t>Test Result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370840">
                    <a:tc>
                      <a:txBody>
                        <a:bodyPr/>
                        <a:lstStyle/>
                        <a:p>
                          <a:pPr algn="ctr"/>
                          <a:r>
                            <a:rPr lang="en-US"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r>
                            <a:rPr lang="en-US" dirty="0">
                              <a:solidFill>
                                <a:schemeClr val="accent6"/>
                              </a:solidFill>
                            </a:rPr>
                            <a:t>SUCCESS (in finite time)</a:t>
                          </a:r>
                          <a:endParaRPr lang="en-US"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039576678"/>
                      </a:ext>
                    </a:extLst>
                  </a:tr>
                  <a:tr h="370840">
                    <a:tc rowSpan="2">
                      <a:txBody>
                        <a:bodyPr/>
                        <a:lstStyle/>
                        <a:p>
                          <a:pPr algn="ctr"/>
                          <a:r>
                            <a:rPr lang="en-US" dirty="0"/>
                            <a:t>F</a:t>
                          </a:r>
                        </a:p>
                      </a:txBody>
                      <a:tcPr anchor="ctr">
                        <a:lnT w="12700" cap="flat" cmpd="sng" algn="ctr">
                          <a:noFill/>
                          <a:prstDash val="solid"/>
                          <a:round/>
                          <a:headEnd type="none" w="med" len="med"/>
                          <a:tailEnd type="none" w="med" len="med"/>
                        </a:lnT>
                        <a:solidFill>
                          <a:schemeClr val="accent2">
                            <a:lumMod val="20000"/>
                            <a:lumOff val="80000"/>
                          </a:schemeClr>
                        </a:solidFill>
                      </a:tcPr>
                    </a:tc>
                    <a:tc>
                      <a:txBody>
                        <a:bodyPr/>
                        <a:lstStyle/>
                        <a:p>
                          <a:r>
                            <a:rPr lang="en-US" dirty="0">
                              <a:solidFill>
                                <a:srgbClr val="FF0000"/>
                              </a:solidFill>
                            </a:rPr>
                            <a:t>FAILURE (in finite time)</a:t>
                          </a:r>
                          <a:endParaRPr lang="en-US" dirty="0"/>
                        </a:p>
                      </a:txBody>
                      <a:tcPr>
                        <a:lnT w="12700" cap="flat" cmpd="sng" algn="ctr">
                          <a:no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3368961383"/>
                      </a:ext>
                    </a:extLst>
                  </a:tr>
                  <a:tr h="370840">
                    <a:tc vMerge="1">
                      <a:txBody>
                        <a:bodyPr/>
                        <a:lstStyle/>
                        <a:p>
                          <a:endParaRPr lang="en-US" dirty="0"/>
                        </a:p>
                      </a:txBody>
                      <a:tcPr/>
                    </a:tc>
                    <a:tc>
                      <a:txBody>
                        <a:bodyPr/>
                        <a:lstStyle/>
                        <a:p>
                          <a:r>
                            <a:rPr lang="en-US" dirty="0"/>
                            <a:t>UNDEFINED</a:t>
                          </a:r>
                        </a:p>
                      </a:txBody>
                      <a:tcPr/>
                    </a:tc>
                    <a:extLst>
                      <a:ext uri="{0D108BD9-81ED-4DB2-BD59-A6C34878D82A}">
                        <a16:rowId xmlns:a16="http://schemas.microsoft.com/office/drawing/2014/main" val="770856430"/>
                      </a:ext>
                    </a:extLst>
                  </a:tr>
                </a:tbl>
              </a:graphicData>
            </a:graphic>
          </p:graphicFrame>
        </mc:Choice>
        <mc:Fallback xmlns="">
          <p:graphicFrame>
            <p:nvGraphicFramePr>
              <p:cNvPr id="52" name="Table 52">
                <a:extLst>
                  <a:ext uri="{FF2B5EF4-FFF2-40B4-BE49-F238E27FC236}">
                    <a16:creationId xmlns:a16="http://schemas.microsoft.com/office/drawing/2014/main" id="{AAE52726-23D8-4D9C-83D7-43829F91F511}"/>
                  </a:ext>
                </a:extLst>
              </p:cNvPr>
              <p:cNvGraphicFramePr>
                <a:graphicFrameLocks noGrp="1"/>
              </p:cNvGraphicFramePr>
              <p:nvPr>
                <p:extLst>
                  <p:ext uri="{D42A27DB-BD31-4B8C-83A1-F6EECF244321}">
                    <p14:modId xmlns:p14="http://schemas.microsoft.com/office/powerpoint/2010/main" val="3451792584"/>
                  </p:ext>
                </p:extLst>
              </p:nvPr>
            </p:nvGraphicFramePr>
            <p:xfrm>
              <a:off x="8880372" y="1179420"/>
              <a:ext cx="2989077" cy="1483360"/>
            </p:xfrm>
            <a:graphic>
              <a:graphicData uri="http://schemas.openxmlformats.org/drawingml/2006/table">
                <a:tbl>
                  <a:tblPr firstRow="1" bandRow="1">
                    <a:tableStyleId>{2D5ABB26-0587-4C30-8999-92F81FD0307C}</a:tableStyleId>
                  </a:tblPr>
                  <a:tblGrid>
                    <a:gridCol w="446400">
                      <a:extLst>
                        <a:ext uri="{9D8B030D-6E8A-4147-A177-3AD203B41FA5}">
                          <a16:colId xmlns:a16="http://schemas.microsoft.com/office/drawing/2014/main" val="3919644959"/>
                        </a:ext>
                      </a:extLst>
                    </a:gridCol>
                    <a:gridCol w="2542677">
                      <a:extLst>
                        <a:ext uri="{9D8B030D-6E8A-4147-A177-3AD203B41FA5}">
                          <a16:colId xmlns:a16="http://schemas.microsoft.com/office/drawing/2014/main" val="3379705832"/>
                        </a:ext>
                      </a:extLst>
                    </a:gridCol>
                  </a:tblGrid>
                  <a:tr h="370840">
                    <a:tc>
                      <a:txBody>
                        <a:bodyPr/>
                        <a:lstStyle/>
                        <a:p>
                          <a:endParaRPr lang="en-US"/>
                        </a:p>
                      </a:txBody>
                      <a:tcPr>
                        <a:lnB w="12700" cap="flat" cmpd="sng" algn="ctr">
                          <a:solidFill>
                            <a:schemeClr val="tx1"/>
                          </a:solidFill>
                          <a:prstDash val="solid"/>
                          <a:round/>
                          <a:headEnd type="none" w="med" len="med"/>
                          <a:tailEnd type="none" w="med" len="med"/>
                        </a:lnB>
                        <a:blipFill>
                          <a:blip r:embed="rId14"/>
                          <a:stretch>
                            <a:fillRect t="-8197" r="-575342" b="-324590"/>
                          </a:stretch>
                        </a:blipFill>
                      </a:tcPr>
                    </a:tc>
                    <a:tc>
                      <a:txBody>
                        <a:bodyPr/>
                        <a:lstStyle/>
                        <a:p>
                          <a:r>
                            <a:rPr lang="en-US" dirty="0"/>
                            <a:t>Test Result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370840">
                    <a:tc>
                      <a:txBody>
                        <a:bodyPr/>
                        <a:lstStyle/>
                        <a:p>
                          <a:pPr algn="ctr"/>
                          <a:r>
                            <a:rPr lang="en-US"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r>
                            <a:rPr lang="en-US" dirty="0">
                              <a:solidFill>
                                <a:schemeClr val="accent6"/>
                              </a:solidFill>
                            </a:rPr>
                            <a:t>SUCCESS (in finite time)</a:t>
                          </a:r>
                          <a:endParaRPr lang="en-US"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039576678"/>
                      </a:ext>
                    </a:extLst>
                  </a:tr>
                  <a:tr h="370840">
                    <a:tc rowSpan="2">
                      <a:txBody>
                        <a:bodyPr/>
                        <a:lstStyle/>
                        <a:p>
                          <a:pPr algn="ctr"/>
                          <a:r>
                            <a:rPr lang="en-US" dirty="0"/>
                            <a:t>F</a:t>
                          </a:r>
                        </a:p>
                      </a:txBody>
                      <a:tcPr anchor="ctr">
                        <a:lnT w="12700" cap="flat" cmpd="sng" algn="ctr">
                          <a:noFill/>
                          <a:prstDash val="solid"/>
                          <a:round/>
                          <a:headEnd type="none" w="med" len="med"/>
                          <a:tailEnd type="none" w="med" len="med"/>
                        </a:lnT>
                        <a:solidFill>
                          <a:schemeClr val="accent2">
                            <a:lumMod val="20000"/>
                            <a:lumOff val="80000"/>
                          </a:schemeClr>
                        </a:solidFill>
                      </a:tcPr>
                    </a:tc>
                    <a:tc>
                      <a:txBody>
                        <a:bodyPr/>
                        <a:lstStyle/>
                        <a:p>
                          <a:r>
                            <a:rPr lang="en-US" dirty="0">
                              <a:solidFill>
                                <a:srgbClr val="FF0000"/>
                              </a:solidFill>
                            </a:rPr>
                            <a:t>FAILURE (in finite time)</a:t>
                          </a:r>
                          <a:endParaRPr lang="en-US" dirty="0"/>
                        </a:p>
                      </a:txBody>
                      <a:tcPr>
                        <a:lnT w="12700" cap="flat" cmpd="sng" algn="ctr">
                          <a:no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3368961383"/>
                      </a:ext>
                    </a:extLst>
                  </a:tr>
                  <a:tr h="370840">
                    <a:tc vMerge="1">
                      <a:txBody>
                        <a:bodyPr/>
                        <a:lstStyle/>
                        <a:p>
                          <a:endParaRPr lang="en-US" dirty="0"/>
                        </a:p>
                      </a:txBody>
                      <a:tcPr/>
                    </a:tc>
                    <a:tc>
                      <a:txBody>
                        <a:bodyPr/>
                        <a:lstStyle/>
                        <a:p>
                          <a:r>
                            <a:rPr lang="en-US" dirty="0"/>
                            <a:t>UNDEFINED</a:t>
                          </a:r>
                        </a:p>
                      </a:txBody>
                      <a:tcPr/>
                    </a:tc>
                    <a:extLst>
                      <a:ext uri="{0D108BD9-81ED-4DB2-BD59-A6C34878D82A}">
                        <a16:rowId xmlns:a16="http://schemas.microsoft.com/office/drawing/2014/main" val="770856430"/>
                      </a:ext>
                    </a:extLst>
                  </a:tr>
                </a:tbl>
              </a:graphicData>
            </a:graphic>
          </p:graphicFrame>
        </mc:Fallback>
      </mc:AlternateContent>
      <p:grpSp>
        <p:nvGrpSpPr>
          <p:cNvPr id="72" name="Group 71">
            <a:extLst>
              <a:ext uri="{FF2B5EF4-FFF2-40B4-BE49-F238E27FC236}">
                <a16:creationId xmlns:a16="http://schemas.microsoft.com/office/drawing/2014/main" id="{277825E4-48FE-48DE-90C2-3EE63DB5AD8A}"/>
              </a:ext>
            </a:extLst>
          </p:cNvPr>
          <p:cNvGrpSpPr/>
          <p:nvPr/>
        </p:nvGrpSpPr>
        <p:grpSpPr>
          <a:xfrm>
            <a:off x="1419957" y="3685712"/>
            <a:ext cx="3526941" cy="1029809"/>
            <a:chOff x="521276" y="3783367"/>
            <a:chExt cx="3526941" cy="1029809"/>
          </a:xfrm>
        </p:grpSpPr>
        <p:grpSp>
          <p:nvGrpSpPr>
            <p:cNvPr id="55" name="Group 54">
              <a:extLst>
                <a:ext uri="{FF2B5EF4-FFF2-40B4-BE49-F238E27FC236}">
                  <a16:creationId xmlns:a16="http://schemas.microsoft.com/office/drawing/2014/main" id="{43CB5781-FD3B-4028-886D-A4AE77239931}"/>
                </a:ext>
              </a:extLst>
            </p:cNvPr>
            <p:cNvGrpSpPr/>
            <p:nvPr/>
          </p:nvGrpSpPr>
          <p:grpSpPr>
            <a:xfrm>
              <a:off x="1692109" y="4064230"/>
              <a:ext cx="504548" cy="504548"/>
              <a:chOff x="8269002" y="5563077"/>
              <a:chExt cx="504548" cy="504548"/>
            </a:xfrm>
          </p:grpSpPr>
          <p:sp>
            <p:nvSpPr>
              <p:cNvPr id="56" name="Rectangle 55">
                <a:extLst>
                  <a:ext uri="{FF2B5EF4-FFF2-40B4-BE49-F238E27FC236}">
                    <a16:creationId xmlns:a16="http://schemas.microsoft.com/office/drawing/2014/main" id="{7E656DEB-C677-4F5A-8E8B-081D98A0E763}"/>
                  </a:ext>
                </a:extLst>
              </p:cNvPr>
              <p:cNvSpPr/>
              <p:nvPr/>
            </p:nvSpPr>
            <p:spPr>
              <a:xfrm rot="2700000">
                <a:off x="8269002" y="5563077"/>
                <a:ext cx="504548" cy="504548"/>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EB03CEF-D195-4E84-9E22-566E8705FE4D}"/>
                      </a:ext>
                    </a:extLst>
                  </p:cNvPr>
                  <p:cNvSpPr txBox="1"/>
                  <p:nvPr/>
                </p:nvSpPr>
                <p:spPr>
                  <a:xfrm>
                    <a:off x="8318363" y="5604051"/>
                    <a:ext cx="441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dirty="0"/>
                  </a:p>
                </p:txBody>
              </p:sp>
            </mc:Choice>
            <mc:Fallback xmlns="">
              <p:sp>
                <p:nvSpPr>
                  <p:cNvPr id="57" name="TextBox 56">
                    <a:extLst>
                      <a:ext uri="{FF2B5EF4-FFF2-40B4-BE49-F238E27FC236}">
                        <a16:creationId xmlns:a16="http://schemas.microsoft.com/office/drawing/2014/main" id="{DEB03CEF-D195-4E84-9E22-566E8705FE4D}"/>
                      </a:ext>
                    </a:extLst>
                  </p:cNvPr>
                  <p:cNvSpPr txBox="1">
                    <a:spLocks noRot="1" noChangeAspect="1" noMove="1" noResize="1" noEditPoints="1" noAdjustHandles="1" noChangeArrowheads="1" noChangeShapeType="1" noTextEdit="1"/>
                  </p:cNvSpPr>
                  <p:nvPr/>
                </p:nvSpPr>
                <p:spPr>
                  <a:xfrm>
                    <a:off x="8318363" y="5604051"/>
                    <a:ext cx="441339" cy="369332"/>
                  </a:xfrm>
                  <a:prstGeom prst="rect">
                    <a:avLst/>
                  </a:prstGeom>
                  <a:blipFill>
                    <a:blip r:embed="rId15"/>
                    <a:stretch>
                      <a:fillRect/>
                    </a:stretch>
                  </a:blipFill>
                </p:spPr>
                <p:txBody>
                  <a:bodyPr/>
                  <a:lstStyle/>
                  <a:p>
                    <a:r>
                      <a:rPr lang="en-US">
                        <a:noFill/>
                      </a:rPr>
                      <a:t> </a:t>
                    </a:r>
                  </a:p>
                </p:txBody>
              </p:sp>
            </mc:Fallback>
          </mc:AlternateContent>
        </p:grpSp>
        <p:grpSp>
          <p:nvGrpSpPr>
            <p:cNvPr id="58" name="Group 57">
              <a:extLst>
                <a:ext uri="{FF2B5EF4-FFF2-40B4-BE49-F238E27FC236}">
                  <a16:creationId xmlns:a16="http://schemas.microsoft.com/office/drawing/2014/main" id="{79C84AF1-B3F0-49AA-B84C-F990F0708CDF}"/>
                </a:ext>
              </a:extLst>
            </p:cNvPr>
            <p:cNvGrpSpPr/>
            <p:nvPr/>
          </p:nvGrpSpPr>
          <p:grpSpPr>
            <a:xfrm>
              <a:off x="2495010" y="4064694"/>
              <a:ext cx="504548" cy="504548"/>
              <a:chOff x="8269002" y="5563077"/>
              <a:chExt cx="504548" cy="504548"/>
            </a:xfrm>
          </p:grpSpPr>
          <p:sp>
            <p:nvSpPr>
              <p:cNvPr id="59" name="Rectangle 58">
                <a:extLst>
                  <a:ext uri="{FF2B5EF4-FFF2-40B4-BE49-F238E27FC236}">
                    <a16:creationId xmlns:a16="http://schemas.microsoft.com/office/drawing/2014/main" id="{8D2806FA-2755-4E62-925B-E9DE0BA76313}"/>
                  </a:ext>
                </a:extLst>
              </p:cNvPr>
              <p:cNvSpPr/>
              <p:nvPr/>
            </p:nvSpPr>
            <p:spPr>
              <a:xfrm rot="2700000">
                <a:off x="8269002" y="5563077"/>
                <a:ext cx="504548" cy="504548"/>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2465876-11CB-4ACF-8DB6-67736E7A48D6}"/>
                      </a:ext>
                    </a:extLst>
                  </p:cNvPr>
                  <p:cNvSpPr txBox="1"/>
                  <p:nvPr/>
                </p:nvSpPr>
                <p:spPr>
                  <a:xfrm>
                    <a:off x="8318363" y="5604051"/>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oMath>
                      </m:oMathPara>
                    </a14:m>
                    <a:endParaRPr lang="en-US" dirty="0"/>
                  </a:p>
                </p:txBody>
              </p:sp>
            </mc:Choice>
            <mc:Fallback xmlns="">
              <p:sp>
                <p:nvSpPr>
                  <p:cNvPr id="60" name="TextBox 59">
                    <a:extLst>
                      <a:ext uri="{FF2B5EF4-FFF2-40B4-BE49-F238E27FC236}">
                        <a16:creationId xmlns:a16="http://schemas.microsoft.com/office/drawing/2014/main" id="{A2465876-11CB-4ACF-8DB6-67736E7A48D6}"/>
                      </a:ext>
                    </a:extLst>
                  </p:cNvPr>
                  <p:cNvSpPr txBox="1">
                    <a:spLocks noRot="1" noChangeAspect="1" noMove="1" noResize="1" noEditPoints="1" noAdjustHandles="1" noChangeArrowheads="1" noChangeShapeType="1" noTextEdit="1"/>
                  </p:cNvSpPr>
                  <p:nvPr/>
                </p:nvSpPr>
                <p:spPr>
                  <a:xfrm>
                    <a:off x="8318363" y="5604051"/>
                    <a:ext cx="446661" cy="369332"/>
                  </a:xfrm>
                  <a:prstGeom prst="rect">
                    <a:avLst/>
                  </a:prstGeom>
                  <a:blipFill>
                    <a:blip r:embed="rId16"/>
                    <a:stretch>
                      <a:fillRect/>
                    </a:stretch>
                  </a:blipFill>
                </p:spPr>
                <p:txBody>
                  <a:bodyPr/>
                  <a:lstStyle/>
                  <a:p>
                    <a:r>
                      <a:rPr lang="en-US">
                        <a:noFill/>
                      </a:rPr>
                      <a:t> </a:t>
                    </a:r>
                  </a:p>
                </p:txBody>
              </p:sp>
            </mc:Fallback>
          </mc:AlternateContent>
        </p:grpSp>
        <p:grpSp>
          <p:nvGrpSpPr>
            <p:cNvPr id="61" name="Group 60">
              <a:extLst>
                <a:ext uri="{FF2B5EF4-FFF2-40B4-BE49-F238E27FC236}">
                  <a16:creationId xmlns:a16="http://schemas.microsoft.com/office/drawing/2014/main" id="{8411FA5A-3B33-4E21-8B23-E1703DE2A2EF}"/>
                </a:ext>
              </a:extLst>
            </p:cNvPr>
            <p:cNvGrpSpPr/>
            <p:nvPr/>
          </p:nvGrpSpPr>
          <p:grpSpPr>
            <a:xfrm>
              <a:off x="3297911" y="4065158"/>
              <a:ext cx="504548" cy="504548"/>
              <a:chOff x="8269002" y="5563077"/>
              <a:chExt cx="504548" cy="504548"/>
            </a:xfrm>
          </p:grpSpPr>
          <p:sp>
            <p:nvSpPr>
              <p:cNvPr id="62" name="Rectangle 61">
                <a:extLst>
                  <a:ext uri="{FF2B5EF4-FFF2-40B4-BE49-F238E27FC236}">
                    <a16:creationId xmlns:a16="http://schemas.microsoft.com/office/drawing/2014/main" id="{4DA6A202-3AA6-4454-9C8B-4040D1C6437B}"/>
                  </a:ext>
                </a:extLst>
              </p:cNvPr>
              <p:cNvSpPr/>
              <p:nvPr/>
            </p:nvSpPr>
            <p:spPr>
              <a:xfrm rot="2700000">
                <a:off x="8269002" y="5563077"/>
                <a:ext cx="504548" cy="504548"/>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8BC8AD0-18AE-4C68-A340-6FD40E6BD033}"/>
                      </a:ext>
                    </a:extLst>
                  </p:cNvPr>
                  <p:cNvSpPr txBox="1"/>
                  <p:nvPr/>
                </p:nvSpPr>
                <p:spPr>
                  <a:xfrm>
                    <a:off x="8318363" y="5604051"/>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3</m:t>
                              </m:r>
                            </m:sub>
                          </m:sSub>
                        </m:oMath>
                      </m:oMathPara>
                    </a14:m>
                    <a:endParaRPr lang="en-US" dirty="0"/>
                  </a:p>
                </p:txBody>
              </p:sp>
            </mc:Choice>
            <mc:Fallback xmlns="">
              <p:sp>
                <p:nvSpPr>
                  <p:cNvPr id="63" name="TextBox 62">
                    <a:extLst>
                      <a:ext uri="{FF2B5EF4-FFF2-40B4-BE49-F238E27FC236}">
                        <a16:creationId xmlns:a16="http://schemas.microsoft.com/office/drawing/2014/main" id="{48BC8AD0-18AE-4C68-A340-6FD40E6BD033}"/>
                      </a:ext>
                    </a:extLst>
                  </p:cNvPr>
                  <p:cNvSpPr txBox="1">
                    <a:spLocks noRot="1" noChangeAspect="1" noMove="1" noResize="1" noEditPoints="1" noAdjustHandles="1" noChangeArrowheads="1" noChangeShapeType="1" noTextEdit="1"/>
                  </p:cNvSpPr>
                  <p:nvPr/>
                </p:nvSpPr>
                <p:spPr>
                  <a:xfrm>
                    <a:off x="8318363" y="5604051"/>
                    <a:ext cx="446661" cy="369332"/>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6604157-FF76-46B1-8427-66E01B32DEA6}"/>
                    </a:ext>
                  </a:extLst>
                </p:cNvPr>
                <p:cNvSpPr txBox="1"/>
                <p:nvPr/>
              </p:nvSpPr>
              <p:spPr>
                <a:xfrm>
                  <a:off x="521276" y="3892670"/>
                  <a:ext cx="783676"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e>
                        </m:nary>
                      </m:oMath>
                    </m:oMathPara>
                  </a14:m>
                  <a:endParaRPr lang="en-US" dirty="0"/>
                </a:p>
              </p:txBody>
            </p:sp>
          </mc:Choice>
          <mc:Fallback xmlns="">
            <p:sp>
              <p:nvSpPr>
                <p:cNvPr id="67" name="TextBox 66">
                  <a:extLst>
                    <a:ext uri="{FF2B5EF4-FFF2-40B4-BE49-F238E27FC236}">
                      <a16:creationId xmlns:a16="http://schemas.microsoft.com/office/drawing/2014/main" id="{46604157-FF76-46B1-8427-66E01B32DEA6}"/>
                    </a:ext>
                  </a:extLst>
                </p:cNvPr>
                <p:cNvSpPr txBox="1">
                  <a:spLocks noRot="1" noChangeAspect="1" noMove="1" noResize="1" noEditPoints="1" noAdjustHandles="1" noChangeArrowheads="1" noChangeShapeType="1" noTextEdit="1"/>
                </p:cNvSpPr>
                <p:nvPr/>
              </p:nvSpPr>
              <p:spPr>
                <a:xfrm>
                  <a:off x="521276" y="3892670"/>
                  <a:ext cx="783676" cy="848566"/>
                </a:xfrm>
                <a:prstGeom prst="rect">
                  <a:avLst/>
                </a:prstGeom>
                <a:blipFill>
                  <a:blip r:embed="rId18"/>
                  <a:stretch>
                    <a:fillRect/>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2720AE4A-5467-4B9F-8AF1-CF79B28BA219}"/>
                </a:ext>
              </a:extLst>
            </p:cNvPr>
            <p:cNvSpPr/>
            <p:nvPr/>
          </p:nvSpPr>
          <p:spPr>
            <a:xfrm>
              <a:off x="1498252" y="3783367"/>
              <a:ext cx="2549965" cy="1029809"/>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9" name="TextBox 68">
            <a:extLst>
              <a:ext uri="{FF2B5EF4-FFF2-40B4-BE49-F238E27FC236}">
                <a16:creationId xmlns:a16="http://schemas.microsoft.com/office/drawing/2014/main" id="{86EBF084-B0A5-4E3B-88AF-771FA920F5A1}"/>
              </a:ext>
            </a:extLst>
          </p:cNvPr>
          <p:cNvSpPr txBox="1"/>
          <p:nvPr/>
        </p:nvSpPr>
        <p:spPr>
          <a:xfrm>
            <a:off x="2171964" y="4803878"/>
            <a:ext cx="2022926" cy="338554"/>
          </a:xfrm>
          <a:prstGeom prst="rect">
            <a:avLst/>
          </a:prstGeom>
          <a:noFill/>
        </p:spPr>
        <p:txBody>
          <a:bodyPr wrap="none" rtlCol="0">
            <a:spAutoFit/>
          </a:bodyPr>
          <a:lstStyle/>
          <a:p>
            <a:r>
              <a:rPr lang="en-US" sz="1600" dirty="0"/>
              <a:t>All tests must succeed</a:t>
            </a:r>
          </a:p>
        </p:txBody>
      </p:sp>
      <p:sp>
        <p:nvSpPr>
          <p:cNvPr id="70" name="TextBox 69">
            <a:extLst>
              <a:ext uri="{FF2B5EF4-FFF2-40B4-BE49-F238E27FC236}">
                <a16:creationId xmlns:a16="http://schemas.microsoft.com/office/drawing/2014/main" id="{6FE231CD-DCD8-4CC7-AF4D-3FC71A0CEF82}"/>
              </a:ext>
            </a:extLst>
          </p:cNvPr>
          <p:cNvSpPr txBox="1"/>
          <p:nvPr/>
        </p:nvSpPr>
        <p:spPr>
          <a:xfrm>
            <a:off x="8003754" y="6253306"/>
            <a:ext cx="2764796" cy="338554"/>
          </a:xfrm>
          <a:prstGeom prst="rect">
            <a:avLst/>
          </a:prstGeom>
          <a:noFill/>
        </p:spPr>
        <p:txBody>
          <a:bodyPr wrap="none" rtlCol="0">
            <a:spAutoFit/>
          </a:bodyPr>
          <a:lstStyle/>
          <a:p>
            <a:r>
              <a:rPr lang="en-US" sz="1600" dirty="0"/>
              <a:t>One successful test is sufficient</a:t>
            </a:r>
          </a:p>
        </p:txBody>
      </p:sp>
      <p:pic>
        <p:nvPicPr>
          <p:cNvPr id="41" name="Picture 40">
            <a:extLst>
              <a:ext uri="{FF2B5EF4-FFF2-40B4-BE49-F238E27FC236}">
                <a16:creationId xmlns:a16="http://schemas.microsoft.com/office/drawing/2014/main" id="{DF2DA5F0-2004-44A9-B44A-822CF7D2E9FA}"/>
              </a:ext>
            </a:extLst>
          </p:cNvPr>
          <p:cNvPicPr>
            <a:picLocks noChangeAspect="1"/>
          </p:cNvPicPr>
          <p:nvPr/>
        </p:nvPicPr>
        <p:blipFill>
          <a:blip r:embed="rId19"/>
          <a:stretch>
            <a:fillRect/>
          </a:stretch>
        </p:blipFill>
        <p:spPr>
          <a:xfrm>
            <a:off x="195767" y="2658745"/>
            <a:ext cx="6057873" cy="392851"/>
          </a:xfrm>
          <a:prstGeom prst="rect">
            <a:avLst/>
          </a:prstGeom>
        </p:spPr>
      </p:pic>
      <p:sp>
        <p:nvSpPr>
          <p:cNvPr id="5" name="Footer Placeholder 4">
            <a:extLst>
              <a:ext uri="{FF2B5EF4-FFF2-40B4-BE49-F238E27FC236}">
                <a16:creationId xmlns:a16="http://schemas.microsoft.com/office/drawing/2014/main" id="{6042D351-2138-4DDA-BD4F-66B01CA0E0C6}"/>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CA3419A2-4EB3-4BCD-9DEB-C60353B52DEE}"/>
              </a:ext>
            </a:extLst>
          </p:cNvPr>
          <p:cNvSpPr>
            <a:spLocks noGrp="1"/>
          </p:cNvSpPr>
          <p:nvPr>
            <p:ph type="sldNum" sz="quarter" idx="13"/>
          </p:nvPr>
        </p:nvSpPr>
        <p:spPr/>
        <p:txBody>
          <a:bodyPr/>
          <a:lstStyle/>
          <a:p>
            <a:fld id="{F47845EA-7733-40EE-B074-20032348B727}" type="slidenum">
              <a:rPr lang="en-US" smtClean="0"/>
              <a:t>16</a:t>
            </a:fld>
            <a:endParaRPr lang="en-US"/>
          </a:p>
        </p:txBody>
      </p:sp>
    </p:spTree>
    <p:extLst>
      <p:ext uri="{BB962C8B-B14F-4D97-AF65-F5344CB8AC3E}">
        <p14:creationId xmlns:p14="http://schemas.microsoft.com/office/powerpoint/2010/main" val="221776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4FD7-E607-48BB-A894-8897461637F2}"/>
              </a:ext>
            </a:extLst>
          </p:cNvPr>
          <p:cNvSpPr>
            <a:spLocks noGrp="1"/>
          </p:cNvSpPr>
          <p:nvPr>
            <p:ph type="title"/>
          </p:nvPr>
        </p:nvSpPr>
        <p:spPr/>
        <p:txBody>
          <a:bodyPr/>
          <a:lstStyle/>
          <a:p>
            <a:r>
              <a:rPr lang="en-US" dirty="0"/>
              <a:t>Justifications</a:t>
            </a:r>
          </a:p>
        </p:txBody>
      </p:sp>
      <p:sp>
        <p:nvSpPr>
          <p:cNvPr id="3" name="Content Placeholder 2">
            <a:extLst>
              <a:ext uri="{FF2B5EF4-FFF2-40B4-BE49-F238E27FC236}">
                <a16:creationId xmlns:a16="http://schemas.microsoft.com/office/drawing/2014/main" id="{9F80F4B9-5EE0-4A2A-87FE-FC381E21E1E9}"/>
              </a:ext>
            </a:extLst>
          </p:cNvPr>
          <p:cNvSpPr>
            <a:spLocks noGrp="1"/>
          </p:cNvSpPr>
          <p:nvPr>
            <p:ph idx="1"/>
          </p:nvPr>
        </p:nvSpPr>
        <p:spPr>
          <a:xfrm>
            <a:off x="103955" y="1075038"/>
            <a:ext cx="5226420" cy="5209938"/>
          </a:xfrm>
        </p:spPr>
        <p:txBody>
          <a:bodyPr/>
          <a:lstStyle/>
          <a:p>
            <a:r>
              <a:rPr lang="en-US" dirty="0"/>
              <a:t>As an example, here is the justification for finite conjunction verifiability</a:t>
            </a:r>
          </a:p>
          <a:p>
            <a:r>
              <a:rPr lang="en-US" dirty="0"/>
              <a:t>Note how the style is similar to a formal proof</a:t>
            </a:r>
          </a:p>
          <a:p>
            <a:r>
              <a:rPr lang="en-US" dirty="0"/>
              <a:t>However, the tests are never formalized, and the procedure defined is not “precise” in a modern mathematical sense</a:t>
            </a:r>
          </a:p>
          <a:p>
            <a:r>
              <a:rPr lang="en-US" dirty="0"/>
              <a:t>The style would probably have been considered mathematically precise centuries ago</a:t>
            </a:r>
          </a:p>
        </p:txBody>
      </p:sp>
      <p:sp>
        <p:nvSpPr>
          <p:cNvPr id="4" name="Footer Placeholder 3">
            <a:extLst>
              <a:ext uri="{FF2B5EF4-FFF2-40B4-BE49-F238E27FC236}">
                <a16:creationId xmlns:a16="http://schemas.microsoft.com/office/drawing/2014/main" id="{2EB4AB45-398F-4287-972F-8B458F3780BD}"/>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AB523EB-0820-4685-860C-4359CD31ECFB}"/>
              </a:ext>
            </a:extLst>
          </p:cNvPr>
          <p:cNvSpPr>
            <a:spLocks noGrp="1"/>
          </p:cNvSpPr>
          <p:nvPr>
            <p:ph type="sldNum" sz="quarter" idx="13"/>
          </p:nvPr>
        </p:nvSpPr>
        <p:spPr/>
        <p:txBody>
          <a:bodyPr/>
          <a:lstStyle/>
          <a:p>
            <a:fld id="{F47845EA-7733-40EE-B074-20032348B727}" type="slidenum">
              <a:rPr lang="en-US" smtClean="0"/>
              <a:t>17</a:t>
            </a:fld>
            <a:endParaRPr lang="en-US"/>
          </a:p>
        </p:txBody>
      </p:sp>
      <p:pic>
        <p:nvPicPr>
          <p:cNvPr id="7" name="Picture 6">
            <a:extLst>
              <a:ext uri="{FF2B5EF4-FFF2-40B4-BE49-F238E27FC236}">
                <a16:creationId xmlns:a16="http://schemas.microsoft.com/office/drawing/2014/main" id="{DCBDB043-129E-49B5-B598-9B4BD16B7259}"/>
              </a:ext>
            </a:extLst>
          </p:cNvPr>
          <p:cNvPicPr>
            <a:picLocks noChangeAspect="1"/>
          </p:cNvPicPr>
          <p:nvPr/>
        </p:nvPicPr>
        <p:blipFill>
          <a:blip r:embed="rId2"/>
          <a:stretch>
            <a:fillRect/>
          </a:stretch>
        </p:blipFill>
        <p:spPr>
          <a:xfrm>
            <a:off x="5330375" y="1075038"/>
            <a:ext cx="6757670" cy="5089459"/>
          </a:xfrm>
          <a:prstGeom prst="rect">
            <a:avLst/>
          </a:prstGeom>
        </p:spPr>
      </p:pic>
    </p:spTree>
    <p:extLst>
      <p:ext uri="{BB962C8B-B14F-4D97-AF65-F5344CB8AC3E}">
        <p14:creationId xmlns:p14="http://schemas.microsoft.com/office/powerpoint/2010/main" val="321158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BF3AF1-406C-498E-A5CB-F71F71469C35}"/>
              </a:ext>
            </a:extLst>
          </p:cNvPr>
          <p:cNvPicPr>
            <a:picLocks noChangeAspect="1"/>
          </p:cNvPicPr>
          <p:nvPr/>
        </p:nvPicPr>
        <p:blipFill rotWithShape="1">
          <a:blip r:embed="rId2"/>
          <a:srcRect l="249" t="-7837" r="-249" b="3268"/>
          <a:stretch/>
        </p:blipFill>
        <p:spPr>
          <a:xfrm>
            <a:off x="330205" y="4024211"/>
            <a:ext cx="6131932" cy="623825"/>
          </a:xfrm>
          <a:prstGeom prst="rect">
            <a:avLst/>
          </a:prstGeom>
        </p:spPr>
      </p:pic>
      <p:pic>
        <p:nvPicPr>
          <p:cNvPr id="4" name="Picture 3">
            <a:extLst>
              <a:ext uri="{FF2B5EF4-FFF2-40B4-BE49-F238E27FC236}">
                <a16:creationId xmlns:a16="http://schemas.microsoft.com/office/drawing/2014/main" id="{2DD4A6F2-6D73-4B40-8090-99E68E8153E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39841" y="1774900"/>
            <a:ext cx="6934036" cy="1265630"/>
          </a:xfrm>
          <a:prstGeom prst="rect">
            <a:avLst/>
          </a:prstGeom>
        </p:spPr>
      </p:pic>
      <p:grpSp>
        <p:nvGrpSpPr>
          <p:cNvPr id="8" name="Group 7">
            <a:extLst>
              <a:ext uri="{FF2B5EF4-FFF2-40B4-BE49-F238E27FC236}">
                <a16:creationId xmlns:a16="http://schemas.microsoft.com/office/drawing/2014/main" id="{394576EF-09E4-48D7-A9C3-DBD5AC1EF241}"/>
              </a:ext>
            </a:extLst>
          </p:cNvPr>
          <p:cNvGrpSpPr/>
          <p:nvPr/>
        </p:nvGrpSpPr>
        <p:grpSpPr>
          <a:xfrm>
            <a:off x="8908816" y="1573567"/>
            <a:ext cx="2863877" cy="1682022"/>
            <a:chOff x="2054352" y="3637216"/>
            <a:chExt cx="5340096" cy="3007424"/>
          </a:xfrm>
        </p:grpSpPr>
        <p:sp>
          <p:nvSpPr>
            <p:cNvPr id="5" name="Oval 4">
              <a:extLst>
                <a:ext uri="{FF2B5EF4-FFF2-40B4-BE49-F238E27FC236}">
                  <a16:creationId xmlns:a16="http://schemas.microsoft.com/office/drawing/2014/main" id="{5F4A5338-2B85-4D9A-B819-358497778AE6}"/>
                </a:ext>
              </a:extLst>
            </p:cNvPr>
            <p:cNvSpPr/>
            <p:nvPr/>
          </p:nvSpPr>
          <p:spPr>
            <a:xfrm>
              <a:off x="2054352" y="3637216"/>
              <a:ext cx="5340096" cy="30074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a:extLst>
                <a:ext uri="{FF2B5EF4-FFF2-40B4-BE49-F238E27FC236}">
                  <a16:creationId xmlns:a16="http://schemas.microsoft.com/office/drawing/2014/main" id="{2A3597A7-902A-4B0F-BDB5-B92F75DC0076}"/>
                </a:ext>
              </a:extLst>
            </p:cNvPr>
            <p:cNvSpPr/>
            <p:nvPr/>
          </p:nvSpPr>
          <p:spPr>
            <a:xfrm>
              <a:off x="2676144" y="3779520"/>
              <a:ext cx="3810000" cy="22738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a:extLst>
                <a:ext uri="{FF2B5EF4-FFF2-40B4-BE49-F238E27FC236}">
                  <a16:creationId xmlns:a16="http://schemas.microsoft.com/office/drawing/2014/main" id="{F69CB33E-1AEA-4BE7-BB77-FA7A0370AECA}"/>
                </a:ext>
              </a:extLst>
            </p:cNvPr>
            <p:cNvSpPr/>
            <p:nvPr/>
          </p:nvSpPr>
          <p:spPr>
            <a:xfrm>
              <a:off x="3060192" y="3997196"/>
              <a:ext cx="2560320" cy="15257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C33412-1C96-49B0-84D1-82D3DA650103}"/>
                    </a:ext>
                  </a:extLst>
                </p:cNvPr>
                <p:cNvSpPr txBox="1"/>
                <p:nvPr/>
              </p:nvSpPr>
              <p:spPr>
                <a:xfrm>
                  <a:off x="6317614" y="5420000"/>
                  <a:ext cx="571376" cy="646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𝒮</m:t>
                        </m:r>
                      </m:oMath>
                    </m:oMathPara>
                  </a14:m>
                  <a:endParaRPr lang="en-US" sz="2400" dirty="0"/>
                </a:p>
              </p:txBody>
            </p:sp>
          </mc:Choice>
          <mc:Fallback xmlns="">
            <p:sp>
              <p:nvSpPr>
                <p:cNvPr id="11" name="TextBox 10">
                  <a:extLst>
                    <a:ext uri="{FF2B5EF4-FFF2-40B4-BE49-F238E27FC236}">
                      <a16:creationId xmlns:a16="http://schemas.microsoft.com/office/drawing/2014/main" id="{95C33412-1C96-49B0-84D1-82D3DA650103}"/>
                    </a:ext>
                  </a:extLst>
                </p:cNvPr>
                <p:cNvSpPr txBox="1">
                  <a:spLocks noRot="1" noChangeAspect="1" noMove="1" noResize="1" noEditPoints="1" noAdjustHandles="1" noChangeArrowheads="1" noChangeShapeType="1" noTextEdit="1"/>
                </p:cNvSpPr>
                <p:nvPr/>
              </p:nvSpPr>
              <p:spPr>
                <a:xfrm>
                  <a:off x="6317614" y="5420000"/>
                  <a:ext cx="571376" cy="646330"/>
                </a:xfrm>
                <a:prstGeom prst="rect">
                  <a:avLst/>
                </a:prstGeom>
                <a:blipFill>
                  <a:blip r:embed="rId4"/>
                  <a:stretch>
                    <a:fillRect l="-3922" r="-21569" b="-22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22EB231-57D4-4E5C-B976-29D4112EFBE7}"/>
                    </a:ext>
                  </a:extLst>
                </p:cNvPr>
                <p:cNvSpPr txBox="1"/>
                <p:nvPr/>
              </p:nvSpPr>
              <p:spPr>
                <a:xfrm>
                  <a:off x="5500958" y="4830647"/>
                  <a:ext cx="749244" cy="646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𝒮</m:t>
                            </m:r>
                          </m:e>
                          <m:sub>
                            <m:r>
                              <a:rPr lang="en-US" sz="2400" i="1">
                                <a:latin typeface="Cambria Math" panose="02040503050406030204" pitchFamily="18" charset="0"/>
                              </a:rPr>
                              <m:t>𝑣</m:t>
                            </m:r>
                          </m:sub>
                        </m:sSub>
                      </m:oMath>
                    </m:oMathPara>
                  </a14:m>
                  <a:endParaRPr lang="en-US" sz="2400" dirty="0"/>
                </a:p>
              </p:txBody>
            </p:sp>
          </mc:Choice>
          <mc:Fallback xmlns="">
            <p:sp>
              <p:nvSpPr>
                <p:cNvPr id="12" name="TextBox 11">
                  <a:extLst>
                    <a:ext uri="{FF2B5EF4-FFF2-40B4-BE49-F238E27FC236}">
                      <a16:creationId xmlns:a16="http://schemas.microsoft.com/office/drawing/2014/main" id="{122EB231-57D4-4E5C-B976-29D4112EFBE7}"/>
                    </a:ext>
                  </a:extLst>
                </p:cNvPr>
                <p:cNvSpPr txBox="1">
                  <a:spLocks noRot="1" noChangeAspect="1" noMove="1" noResize="1" noEditPoints="1" noAdjustHandles="1" noChangeArrowheads="1" noChangeShapeType="1" noTextEdit="1"/>
                </p:cNvSpPr>
                <p:nvPr/>
              </p:nvSpPr>
              <p:spPr>
                <a:xfrm>
                  <a:off x="5500958" y="4830647"/>
                  <a:ext cx="749244" cy="646330"/>
                </a:xfrm>
                <a:prstGeom prst="rect">
                  <a:avLst/>
                </a:prstGeom>
                <a:blipFill>
                  <a:blip r:embed="rId5"/>
                  <a:stretch>
                    <a:fillRect l="-4545" r="-9091" b="-25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B769EB-9FE1-4EE1-A931-BE6ADE14CE48}"/>
                    </a:ext>
                  </a:extLst>
                </p:cNvPr>
                <p:cNvSpPr txBox="1"/>
                <p:nvPr/>
              </p:nvSpPr>
              <p:spPr>
                <a:xfrm>
                  <a:off x="4505366" y="4523649"/>
                  <a:ext cx="775470" cy="646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𝒮</m:t>
                            </m:r>
                          </m:e>
                          <m:sub>
                            <m:r>
                              <a:rPr lang="en-US" sz="2400" i="1">
                                <a:latin typeface="Cambria Math" panose="02040503050406030204" pitchFamily="18" charset="0"/>
                              </a:rPr>
                              <m:t>𝑑</m:t>
                            </m:r>
                          </m:sub>
                        </m:sSub>
                      </m:oMath>
                    </m:oMathPara>
                  </a14:m>
                  <a:endParaRPr lang="en-US" sz="2400" dirty="0"/>
                </a:p>
              </p:txBody>
            </p:sp>
          </mc:Choice>
          <mc:Fallback xmlns="">
            <p:sp>
              <p:nvSpPr>
                <p:cNvPr id="13" name="TextBox 12">
                  <a:extLst>
                    <a:ext uri="{FF2B5EF4-FFF2-40B4-BE49-F238E27FC236}">
                      <a16:creationId xmlns:a16="http://schemas.microsoft.com/office/drawing/2014/main" id="{94B769EB-9FE1-4EE1-A931-BE6ADE14CE48}"/>
                    </a:ext>
                  </a:extLst>
                </p:cNvPr>
                <p:cNvSpPr txBox="1">
                  <a:spLocks noRot="1" noChangeAspect="1" noMove="1" noResize="1" noEditPoints="1" noAdjustHandles="1" noChangeArrowheads="1" noChangeShapeType="1" noTextEdit="1"/>
                </p:cNvSpPr>
                <p:nvPr/>
              </p:nvSpPr>
              <p:spPr>
                <a:xfrm>
                  <a:off x="4505366" y="4523649"/>
                  <a:ext cx="775470" cy="646330"/>
                </a:xfrm>
                <a:prstGeom prst="rect">
                  <a:avLst/>
                </a:prstGeom>
                <a:blipFill>
                  <a:blip r:embed="rId6"/>
                  <a:stretch>
                    <a:fillRect l="-2941" r="-16176" b="-30000"/>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4D3CA7BA-8D3B-4D15-A1F7-BFBE8C88C844}"/>
              </a:ext>
            </a:extLst>
          </p:cNvPr>
          <p:cNvSpPr txBox="1"/>
          <p:nvPr/>
        </p:nvSpPr>
        <p:spPr>
          <a:xfrm>
            <a:off x="2025462" y="1042148"/>
            <a:ext cx="8141075" cy="523220"/>
          </a:xfrm>
          <a:prstGeom prst="rect">
            <a:avLst/>
          </a:prstGeom>
          <a:noFill/>
        </p:spPr>
        <p:txBody>
          <a:bodyPr wrap="none" rtlCol="0">
            <a:spAutoFit/>
          </a:bodyPr>
          <a:lstStyle/>
          <a:p>
            <a:pPr algn="ctr"/>
            <a:r>
              <a:rPr lang="en-US" sz="2800" dirty="0"/>
              <a:t>Different algebras for the different types of statements</a:t>
            </a:r>
          </a:p>
        </p:txBody>
      </p:sp>
      <p:sp>
        <p:nvSpPr>
          <p:cNvPr id="14" name="TextBox 13">
            <a:extLst>
              <a:ext uri="{FF2B5EF4-FFF2-40B4-BE49-F238E27FC236}">
                <a16:creationId xmlns:a16="http://schemas.microsoft.com/office/drawing/2014/main" id="{8F549116-CDC1-400C-A780-B261FCD106FF}"/>
              </a:ext>
            </a:extLst>
          </p:cNvPr>
          <p:cNvSpPr txBox="1"/>
          <p:nvPr/>
        </p:nvSpPr>
        <p:spPr>
          <a:xfrm>
            <a:off x="5781168" y="5024815"/>
            <a:ext cx="6260592" cy="923330"/>
          </a:xfrm>
          <a:prstGeom prst="rect">
            <a:avLst/>
          </a:prstGeom>
          <a:noFill/>
        </p:spPr>
        <p:txBody>
          <a:bodyPr wrap="square" rtlCol="0">
            <a:spAutoFit/>
          </a:bodyPr>
          <a:lstStyle/>
          <a:p>
            <a:r>
              <a:rPr lang="en-US" dirty="0"/>
              <a:t>“This animal is a bird” = “</a:t>
            </a:r>
            <a:r>
              <a:rPr lang="en-US" dirty="0" err="1"/>
              <a:t>Questo</a:t>
            </a:r>
            <a:r>
              <a:rPr lang="en-US" dirty="0"/>
              <a:t> </a:t>
            </a:r>
            <a:r>
              <a:rPr lang="en-US" dirty="0" err="1"/>
              <a:t>animale</a:t>
            </a:r>
            <a:r>
              <a:rPr lang="en-US" dirty="0"/>
              <a:t> e’ un </a:t>
            </a:r>
            <a:r>
              <a:rPr lang="en-US" dirty="0" err="1"/>
              <a:t>uccello</a:t>
            </a:r>
            <a:r>
              <a:rPr lang="en-US" dirty="0"/>
              <a:t>”</a:t>
            </a:r>
          </a:p>
          <a:p>
            <a:r>
              <a:rPr lang="en-US" dirty="0"/>
              <a:t>“This animal is a bird” ≡ “This animal has feathers”</a:t>
            </a:r>
          </a:p>
          <a:p>
            <a:r>
              <a:rPr lang="en-US" dirty="0"/>
              <a:t>truth(“This animal is a bird”) = truth(“That animal is a mammal”)</a:t>
            </a:r>
          </a:p>
        </p:txBody>
      </p:sp>
      <p:cxnSp>
        <p:nvCxnSpPr>
          <p:cNvPr id="15" name="Straight Arrow Connector 14">
            <a:extLst>
              <a:ext uri="{FF2B5EF4-FFF2-40B4-BE49-F238E27FC236}">
                <a16:creationId xmlns:a16="http://schemas.microsoft.com/office/drawing/2014/main" id="{219FFFFB-D4E7-4B71-8993-23EC2301FBBB}"/>
              </a:ext>
            </a:extLst>
          </p:cNvPr>
          <p:cNvCxnSpPr/>
          <p:nvPr/>
        </p:nvCxnSpPr>
        <p:spPr>
          <a:xfrm>
            <a:off x="8011542" y="4694807"/>
            <a:ext cx="0" cy="408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CD61702-066D-4BC8-8644-D5909073683B}"/>
              </a:ext>
            </a:extLst>
          </p:cNvPr>
          <p:cNvSpPr txBox="1"/>
          <p:nvPr/>
        </p:nvSpPr>
        <p:spPr>
          <a:xfrm>
            <a:off x="6938646" y="4336124"/>
            <a:ext cx="2439386" cy="369332"/>
          </a:xfrm>
          <a:prstGeom prst="rect">
            <a:avLst/>
          </a:prstGeom>
          <a:noFill/>
        </p:spPr>
        <p:txBody>
          <a:bodyPr wrap="none" rtlCol="0">
            <a:spAutoFit/>
          </a:bodyPr>
          <a:lstStyle/>
          <a:p>
            <a:r>
              <a:rPr lang="en-US" dirty="0"/>
              <a:t>Are the same statement</a:t>
            </a:r>
          </a:p>
        </p:txBody>
      </p:sp>
      <p:sp>
        <p:nvSpPr>
          <p:cNvPr id="17" name="TextBox 16">
            <a:extLst>
              <a:ext uri="{FF2B5EF4-FFF2-40B4-BE49-F238E27FC236}">
                <a16:creationId xmlns:a16="http://schemas.microsoft.com/office/drawing/2014/main" id="{54162499-26D5-45CF-89E6-A8D7E2A2314A}"/>
              </a:ext>
            </a:extLst>
          </p:cNvPr>
          <p:cNvSpPr txBox="1"/>
          <p:nvPr/>
        </p:nvSpPr>
        <p:spPr>
          <a:xfrm>
            <a:off x="2282642" y="5301814"/>
            <a:ext cx="2780889" cy="369332"/>
          </a:xfrm>
          <a:prstGeom prst="rect">
            <a:avLst/>
          </a:prstGeom>
          <a:noFill/>
        </p:spPr>
        <p:txBody>
          <a:bodyPr wrap="none" rtlCol="0">
            <a:spAutoFit/>
          </a:bodyPr>
          <a:lstStyle/>
          <a:p>
            <a:r>
              <a:rPr lang="en-US" dirty="0"/>
              <a:t>Always have the same truth</a:t>
            </a:r>
          </a:p>
        </p:txBody>
      </p:sp>
      <p:cxnSp>
        <p:nvCxnSpPr>
          <p:cNvPr id="18" name="Straight Arrow Connector 17">
            <a:extLst>
              <a:ext uri="{FF2B5EF4-FFF2-40B4-BE49-F238E27FC236}">
                <a16:creationId xmlns:a16="http://schemas.microsoft.com/office/drawing/2014/main" id="{A0D144A9-E37B-425B-99AE-D1DCF2BFA053}"/>
              </a:ext>
            </a:extLst>
          </p:cNvPr>
          <p:cNvCxnSpPr>
            <a:cxnSpLocks/>
            <a:stCxn id="17" idx="3"/>
            <a:endCxn id="14" idx="1"/>
          </p:cNvCxnSpPr>
          <p:nvPr/>
        </p:nvCxnSpPr>
        <p:spPr>
          <a:xfrm>
            <a:off x="5063531" y="5486480"/>
            <a:ext cx="717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B977C7B-465D-4D1A-866A-A9ACDBE99439}"/>
              </a:ext>
            </a:extLst>
          </p:cNvPr>
          <p:cNvSpPr txBox="1"/>
          <p:nvPr/>
        </p:nvSpPr>
        <p:spPr>
          <a:xfrm>
            <a:off x="7432422" y="6196403"/>
            <a:ext cx="3119444" cy="369332"/>
          </a:xfrm>
          <a:prstGeom prst="rect">
            <a:avLst/>
          </a:prstGeom>
          <a:noFill/>
        </p:spPr>
        <p:txBody>
          <a:bodyPr wrap="none" rtlCol="0">
            <a:spAutoFit/>
          </a:bodyPr>
          <a:lstStyle/>
          <a:p>
            <a:r>
              <a:rPr lang="en-US" dirty="0"/>
              <a:t>Happen to have the same truth</a:t>
            </a:r>
          </a:p>
        </p:txBody>
      </p:sp>
      <p:cxnSp>
        <p:nvCxnSpPr>
          <p:cNvPr id="20" name="Straight Arrow Connector 19">
            <a:extLst>
              <a:ext uri="{FF2B5EF4-FFF2-40B4-BE49-F238E27FC236}">
                <a16:creationId xmlns:a16="http://schemas.microsoft.com/office/drawing/2014/main" id="{C8FE1780-1F40-4F80-8F7E-89C2DA5355F3}"/>
              </a:ext>
            </a:extLst>
          </p:cNvPr>
          <p:cNvCxnSpPr>
            <a:cxnSpLocks/>
          </p:cNvCxnSpPr>
          <p:nvPr/>
        </p:nvCxnSpPr>
        <p:spPr>
          <a:xfrm flipV="1">
            <a:off x="8615046" y="5901815"/>
            <a:ext cx="0" cy="294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E95E400-4739-4455-BB0C-1950C1236E11}"/>
              </a:ext>
            </a:extLst>
          </p:cNvPr>
          <p:cNvSpPr txBox="1"/>
          <p:nvPr/>
        </p:nvSpPr>
        <p:spPr>
          <a:xfrm>
            <a:off x="3484612" y="3450841"/>
            <a:ext cx="5222776" cy="523220"/>
          </a:xfrm>
          <a:prstGeom prst="rect">
            <a:avLst/>
          </a:prstGeom>
          <a:noFill/>
        </p:spPr>
        <p:txBody>
          <a:bodyPr wrap="none" rtlCol="0">
            <a:spAutoFit/>
          </a:bodyPr>
          <a:lstStyle/>
          <a:p>
            <a:pPr algn="ctr"/>
            <a:r>
              <a:rPr lang="en-US" sz="2800" dirty="0"/>
              <a:t>(Different) notions of equivalences</a:t>
            </a:r>
          </a:p>
        </p:txBody>
      </p:sp>
      <p:sp>
        <p:nvSpPr>
          <p:cNvPr id="23" name="Title 1">
            <a:extLst>
              <a:ext uri="{FF2B5EF4-FFF2-40B4-BE49-F238E27FC236}">
                <a16:creationId xmlns:a16="http://schemas.microsoft.com/office/drawing/2014/main" id="{F07FFC5E-6884-4A80-AF87-F0A2A53D8221}"/>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Properties of the logic system</a:t>
            </a:r>
          </a:p>
        </p:txBody>
      </p:sp>
      <p:sp>
        <p:nvSpPr>
          <p:cNvPr id="21" name="Footer Placeholder 20">
            <a:extLst>
              <a:ext uri="{FF2B5EF4-FFF2-40B4-BE49-F238E27FC236}">
                <a16:creationId xmlns:a16="http://schemas.microsoft.com/office/drawing/2014/main" id="{29E021A4-C901-4D49-90AE-0D46B56330A6}"/>
              </a:ext>
            </a:extLst>
          </p:cNvPr>
          <p:cNvSpPr>
            <a:spLocks noGrp="1"/>
          </p:cNvSpPr>
          <p:nvPr>
            <p:ph type="ftr" sz="quarter" idx="11"/>
          </p:nvPr>
        </p:nvSpPr>
        <p:spPr/>
        <p:txBody>
          <a:bodyPr/>
          <a:lstStyle/>
          <a:p>
            <a:r>
              <a:rPr lang="en-US"/>
              <a:t>Gabriele Carcassi - University of Michigan</a:t>
            </a:r>
          </a:p>
        </p:txBody>
      </p:sp>
      <p:sp>
        <p:nvSpPr>
          <p:cNvPr id="24" name="Slide Number Placeholder 23">
            <a:extLst>
              <a:ext uri="{FF2B5EF4-FFF2-40B4-BE49-F238E27FC236}">
                <a16:creationId xmlns:a16="http://schemas.microsoft.com/office/drawing/2014/main" id="{AD902D82-7019-4E26-AEE5-E8E1C1AA85F4}"/>
              </a:ext>
            </a:extLst>
          </p:cNvPr>
          <p:cNvSpPr>
            <a:spLocks noGrp="1"/>
          </p:cNvSpPr>
          <p:nvPr>
            <p:ph type="sldNum" sz="quarter" idx="13"/>
          </p:nvPr>
        </p:nvSpPr>
        <p:spPr/>
        <p:txBody>
          <a:bodyPr/>
          <a:lstStyle/>
          <a:p>
            <a:fld id="{F47845EA-7733-40EE-B074-20032348B727}" type="slidenum">
              <a:rPr lang="en-US" smtClean="0"/>
              <a:t>18</a:t>
            </a:fld>
            <a:endParaRPr lang="en-US"/>
          </a:p>
        </p:txBody>
      </p:sp>
    </p:spTree>
    <p:extLst>
      <p:ext uri="{BB962C8B-B14F-4D97-AF65-F5344CB8AC3E}">
        <p14:creationId xmlns:p14="http://schemas.microsoft.com/office/powerpoint/2010/main" val="35534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9"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E7B5B2C-5D88-40AA-8EFB-C95BB982BE67}"/>
                  </a:ext>
                </a:extLst>
              </p:cNvPr>
              <p:cNvSpPr txBox="1"/>
              <p:nvPr/>
            </p:nvSpPr>
            <p:spPr>
              <a:xfrm>
                <a:off x="6373368" y="1755605"/>
                <a:ext cx="5663301" cy="2554545"/>
              </a:xfrm>
              <a:prstGeom prst="rect">
                <a:avLst/>
              </a:prstGeom>
              <a:noFill/>
            </p:spPr>
            <p:txBody>
              <a:bodyPr wrap="square" rtlCol="0">
                <a:spAutoFit/>
              </a:bodyPr>
              <a:lstStyle/>
              <a:p>
                <a:r>
                  <a:rPr lang="en-US" sz="2000" dirty="0"/>
                  <a:t>narrower than</a:t>
                </a:r>
              </a:p>
              <a:p>
                <a:r>
                  <a:rPr lang="en-US" sz="2000" dirty="0"/>
                  <a:t>“This animal is a cat”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t> “This animal is a mammal”</a:t>
                </a:r>
              </a:p>
              <a:p>
                <a:endParaRPr lang="en-US" sz="2000" dirty="0"/>
              </a:p>
              <a:p>
                <a:r>
                  <a:rPr lang="en-US" sz="2000" dirty="0"/>
                  <a:t>incompatible</a:t>
                </a:r>
              </a:p>
              <a:p>
                <a:r>
                  <a:rPr lang="en-US" sz="2000" dirty="0"/>
                  <a:t>“This animal is a cat”      “This animal is a dog”</a:t>
                </a:r>
              </a:p>
              <a:p>
                <a:endParaRPr lang="en-US" sz="2000" dirty="0"/>
              </a:p>
              <a:p>
                <a:r>
                  <a:rPr lang="en-US" sz="2000" dirty="0"/>
                  <a:t>independent</a:t>
                </a:r>
              </a:p>
              <a:p>
                <a:r>
                  <a:rPr lang="en-US" sz="2000" dirty="0"/>
                  <a:t>“This animal is a cat”       “This animal is black”</a:t>
                </a:r>
              </a:p>
            </p:txBody>
          </p:sp>
        </mc:Choice>
        <mc:Fallback xmlns="">
          <p:sp>
            <p:nvSpPr>
              <p:cNvPr id="24" name="TextBox 23">
                <a:extLst>
                  <a:ext uri="{FF2B5EF4-FFF2-40B4-BE49-F238E27FC236}">
                    <a16:creationId xmlns:a16="http://schemas.microsoft.com/office/drawing/2014/main" id="{0E7B5B2C-5D88-40AA-8EFB-C95BB982BE67}"/>
                  </a:ext>
                </a:extLst>
              </p:cNvPr>
              <p:cNvSpPr txBox="1">
                <a:spLocks noRot="1" noChangeAspect="1" noMove="1" noResize="1" noEditPoints="1" noAdjustHandles="1" noChangeArrowheads="1" noChangeShapeType="1" noTextEdit="1"/>
              </p:cNvSpPr>
              <p:nvPr/>
            </p:nvSpPr>
            <p:spPr>
              <a:xfrm>
                <a:off x="6373368" y="1755605"/>
                <a:ext cx="5663301" cy="2554545"/>
              </a:xfrm>
              <a:prstGeom prst="rect">
                <a:avLst/>
              </a:prstGeom>
              <a:blipFill>
                <a:blip r:embed="rId2"/>
                <a:stretch>
                  <a:fillRect l="-1184" t="-1432" b="-3341"/>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FFD85230-7A6D-4843-B024-75ADD699FE38}"/>
              </a:ext>
            </a:extLst>
          </p:cNvPr>
          <p:cNvSpPr txBox="1"/>
          <p:nvPr/>
        </p:nvSpPr>
        <p:spPr>
          <a:xfrm>
            <a:off x="4226036" y="1048827"/>
            <a:ext cx="3739935" cy="523220"/>
          </a:xfrm>
          <a:prstGeom prst="rect">
            <a:avLst/>
          </a:prstGeom>
          <a:noFill/>
        </p:spPr>
        <p:txBody>
          <a:bodyPr wrap="none" rtlCol="0">
            <a:spAutoFit/>
          </a:bodyPr>
          <a:lstStyle/>
          <a:p>
            <a:pPr algn="ctr"/>
            <a:r>
              <a:rPr lang="en-US" sz="2800" dirty="0"/>
              <a:t>Other logic relationships</a:t>
            </a:r>
          </a:p>
        </p:txBody>
      </p:sp>
      <p:pic>
        <p:nvPicPr>
          <p:cNvPr id="22" name="Picture 21">
            <a:extLst>
              <a:ext uri="{FF2B5EF4-FFF2-40B4-BE49-F238E27FC236}">
                <a16:creationId xmlns:a16="http://schemas.microsoft.com/office/drawing/2014/main" id="{475F2D09-1D50-4D0E-AD4D-0F6B10C7B7D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0986" t="55338" r="36976" b="38763"/>
          <a:stretch/>
        </p:blipFill>
        <p:spPr>
          <a:xfrm>
            <a:off x="8665464" y="3022575"/>
            <a:ext cx="303545" cy="382242"/>
          </a:xfrm>
          <a:prstGeom prst="rect">
            <a:avLst/>
          </a:prstGeom>
        </p:spPr>
      </p:pic>
      <p:pic>
        <p:nvPicPr>
          <p:cNvPr id="23" name="Picture 22">
            <a:extLst>
              <a:ext uri="{FF2B5EF4-FFF2-40B4-BE49-F238E27FC236}">
                <a16:creationId xmlns:a16="http://schemas.microsoft.com/office/drawing/2014/main" id="{B38C6DC1-180D-44A4-B6F8-13283F233F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4341" t="73220" r="83621" b="21575"/>
          <a:stretch/>
        </p:blipFill>
        <p:spPr>
          <a:xfrm>
            <a:off x="8702040" y="3946119"/>
            <a:ext cx="283256" cy="314729"/>
          </a:xfrm>
          <a:prstGeom prst="rect">
            <a:avLst/>
          </a:prstGeom>
        </p:spPr>
      </p:pic>
      <p:sp>
        <p:nvSpPr>
          <p:cNvPr id="27" name="Content Placeholder 2">
            <a:extLst>
              <a:ext uri="{FF2B5EF4-FFF2-40B4-BE49-F238E27FC236}">
                <a16:creationId xmlns:a16="http://schemas.microsoft.com/office/drawing/2014/main" id="{DFC81164-09A2-4FD0-8276-4E092FEE2330}"/>
              </a:ext>
            </a:extLst>
          </p:cNvPr>
          <p:cNvSpPr>
            <a:spLocks noGrp="1"/>
          </p:cNvSpPr>
          <p:nvPr>
            <p:ph idx="1"/>
          </p:nvPr>
        </p:nvSpPr>
        <p:spPr>
          <a:xfrm>
            <a:off x="193431" y="4499827"/>
            <a:ext cx="11843238" cy="2121750"/>
          </a:xfrm>
        </p:spPr>
        <p:txBody>
          <a:bodyPr/>
          <a:lstStyle/>
          <a:p>
            <a:r>
              <a:rPr lang="en-US" dirty="0"/>
              <a:t>Minimal set of axioms (easy to justify)</a:t>
            </a:r>
          </a:p>
          <a:p>
            <a:r>
              <a:rPr lang="en-US" dirty="0"/>
              <a:t>Allows us to capture experimental verification</a:t>
            </a:r>
          </a:p>
          <a:p>
            <a:r>
              <a:rPr lang="en-US" dirty="0"/>
              <a:t>Allows us to describe relationships of the type we have in science</a:t>
            </a:r>
          </a:p>
          <a:p>
            <a:r>
              <a:rPr lang="en-US" dirty="0"/>
              <a:t>Gives us a basic structure all other structures have to “play nice” with</a:t>
            </a:r>
          </a:p>
        </p:txBody>
      </p:sp>
      <p:sp>
        <p:nvSpPr>
          <p:cNvPr id="13" name="Title 1">
            <a:extLst>
              <a:ext uri="{FF2B5EF4-FFF2-40B4-BE49-F238E27FC236}">
                <a16:creationId xmlns:a16="http://schemas.microsoft.com/office/drawing/2014/main" id="{400844B2-0AED-4C1C-8DBF-B5EB08AE708C}"/>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Properties of the logic system</a:t>
            </a:r>
          </a:p>
        </p:txBody>
      </p:sp>
      <p:grpSp>
        <p:nvGrpSpPr>
          <p:cNvPr id="11" name="Group 10">
            <a:extLst>
              <a:ext uri="{FF2B5EF4-FFF2-40B4-BE49-F238E27FC236}">
                <a16:creationId xmlns:a16="http://schemas.microsoft.com/office/drawing/2014/main" id="{10AD8812-EA70-4590-8FB9-B2AFCA32B065}"/>
              </a:ext>
            </a:extLst>
          </p:cNvPr>
          <p:cNvGrpSpPr/>
          <p:nvPr/>
        </p:nvGrpSpPr>
        <p:grpSpPr>
          <a:xfrm>
            <a:off x="155331" y="1882139"/>
            <a:ext cx="6048378" cy="2221344"/>
            <a:chOff x="1014986" y="2390966"/>
            <a:chExt cx="10133716" cy="3721736"/>
          </a:xfrm>
        </p:grpSpPr>
        <p:pic>
          <p:nvPicPr>
            <p:cNvPr id="6" name="Picture 5">
              <a:extLst>
                <a:ext uri="{FF2B5EF4-FFF2-40B4-BE49-F238E27FC236}">
                  <a16:creationId xmlns:a16="http://schemas.microsoft.com/office/drawing/2014/main" id="{BD0A1614-BD97-44BA-B54F-D8FE0F002C20}"/>
                </a:ext>
              </a:extLst>
            </p:cNvPr>
            <p:cNvPicPr>
              <a:picLocks noChangeAspect="1"/>
            </p:cNvPicPr>
            <p:nvPr/>
          </p:nvPicPr>
          <p:blipFill rotWithShape="1">
            <a:blip r:embed="rId4"/>
            <a:srcRect t="1355"/>
            <a:stretch/>
          </p:blipFill>
          <p:spPr>
            <a:xfrm>
              <a:off x="1060318" y="2390966"/>
              <a:ext cx="10088384" cy="2104982"/>
            </a:xfrm>
            <a:prstGeom prst="rect">
              <a:avLst/>
            </a:prstGeom>
          </p:spPr>
        </p:pic>
        <p:pic>
          <p:nvPicPr>
            <p:cNvPr id="10" name="Picture 9">
              <a:extLst>
                <a:ext uri="{FF2B5EF4-FFF2-40B4-BE49-F238E27FC236}">
                  <a16:creationId xmlns:a16="http://schemas.microsoft.com/office/drawing/2014/main" id="{AE01B9AD-E954-4571-8231-B2417AF7CB57}"/>
                </a:ext>
              </a:extLst>
            </p:cNvPr>
            <p:cNvPicPr>
              <a:picLocks noChangeAspect="1"/>
            </p:cNvPicPr>
            <p:nvPr/>
          </p:nvPicPr>
          <p:blipFill rotWithShape="1">
            <a:blip r:embed="rId5"/>
            <a:srcRect t="1742"/>
            <a:stretch/>
          </p:blipFill>
          <p:spPr>
            <a:xfrm>
              <a:off x="1014986" y="4137660"/>
              <a:ext cx="10107436" cy="1975042"/>
            </a:xfrm>
            <a:prstGeom prst="rect">
              <a:avLst/>
            </a:prstGeom>
          </p:spPr>
        </p:pic>
      </p:grpSp>
      <p:sp>
        <p:nvSpPr>
          <p:cNvPr id="4" name="Footer Placeholder 3">
            <a:extLst>
              <a:ext uri="{FF2B5EF4-FFF2-40B4-BE49-F238E27FC236}">
                <a16:creationId xmlns:a16="http://schemas.microsoft.com/office/drawing/2014/main" id="{C3E8DFB3-0CA4-493F-9C14-337E365ECEBD}"/>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DBCC40C2-5564-40AF-B789-61B155B9F223}"/>
              </a:ext>
            </a:extLst>
          </p:cNvPr>
          <p:cNvSpPr>
            <a:spLocks noGrp="1"/>
          </p:cNvSpPr>
          <p:nvPr>
            <p:ph type="sldNum" sz="quarter" idx="13"/>
          </p:nvPr>
        </p:nvSpPr>
        <p:spPr/>
        <p:txBody>
          <a:bodyPr/>
          <a:lstStyle/>
          <a:p>
            <a:fld id="{F47845EA-7733-40EE-B074-20032348B727}" type="slidenum">
              <a:rPr lang="en-US" smtClean="0"/>
              <a:t>19</a:t>
            </a:fld>
            <a:endParaRPr lang="en-US"/>
          </a:p>
        </p:txBody>
      </p:sp>
    </p:spTree>
    <p:extLst>
      <p:ext uri="{BB962C8B-B14F-4D97-AF65-F5344CB8AC3E}">
        <p14:creationId xmlns:p14="http://schemas.microsoft.com/office/powerpoint/2010/main" val="320749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9B6C-59C6-4B44-BB88-4C1AD96B78E0}"/>
              </a:ext>
            </a:extLst>
          </p:cNvPr>
          <p:cNvSpPr>
            <a:spLocks noGrp="1"/>
          </p:cNvSpPr>
          <p:nvPr>
            <p:ph type="title"/>
          </p:nvPr>
        </p:nvSpPr>
        <p:spPr/>
        <p:txBody>
          <a:bodyPr/>
          <a:lstStyle/>
          <a:p>
            <a:r>
              <a:rPr lang="en-US" dirty="0"/>
              <a:t>Assumptions of Physics</a:t>
            </a:r>
          </a:p>
        </p:txBody>
      </p:sp>
      <p:sp>
        <p:nvSpPr>
          <p:cNvPr id="3" name="Content Placeholder 2">
            <a:extLst>
              <a:ext uri="{FF2B5EF4-FFF2-40B4-BE49-F238E27FC236}">
                <a16:creationId xmlns:a16="http://schemas.microsoft.com/office/drawing/2014/main" id="{9BFF8BDF-C17E-4671-AB2C-048262D6CF31}"/>
              </a:ext>
            </a:extLst>
          </p:cNvPr>
          <p:cNvSpPr>
            <a:spLocks noGrp="1"/>
          </p:cNvSpPr>
          <p:nvPr>
            <p:ph idx="1"/>
          </p:nvPr>
        </p:nvSpPr>
        <p:spPr/>
        <p:txBody>
          <a:bodyPr>
            <a:normAutofit/>
          </a:bodyPr>
          <a:lstStyle/>
          <a:p>
            <a:r>
              <a:rPr lang="en-US" dirty="0"/>
              <a:t>This is an overview of the Assumptions of Physics project</a:t>
            </a:r>
            <a:br>
              <a:rPr lang="en-US" dirty="0"/>
            </a:br>
            <a:r>
              <a:rPr lang="en-US" dirty="0"/>
              <a:t>(see </a:t>
            </a:r>
            <a:r>
              <a:rPr lang="en-US" dirty="0">
                <a:hlinkClick r:id="rId2"/>
              </a:rPr>
              <a:t>https://assumptionsofphysics.org/</a:t>
            </a:r>
            <a:r>
              <a:rPr lang="en-US" dirty="0"/>
              <a:t>)</a:t>
            </a:r>
          </a:p>
          <a:p>
            <a:r>
              <a:rPr lang="en-US" dirty="0"/>
              <a:t>The aim of the project is to find a handful of physical principles and assumptions from which the basic laws of physics can be derived</a:t>
            </a:r>
          </a:p>
          <a:p>
            <a:endParaRPr lang="en-US" dirty="0"/>
          </a:p>
        </p:txBody>
      </p:sp>
      <p:sp>
        <p:nvSpPr>
          <p:cNvPr id="7" name="Footer Placeholder 6">
            <a:extLst>
              <a:ext uri="{FF2B5EF4-FFF2-40B4-BE49-F238E27FC236}">
                <a16:creationId xmlns:a16="http://schemas.microsoft.com/office/drawing/2014/main" id="{267FCD0C-30FD-4876-A6D9-A74FEFBBF0D0}"/>
              </a:ext>
            </a:extLst>
          </p:cNvPr>
          <p:cNvSpPr>
            <a:spLocks noGrp="1"/>
          </p:cNvSpPr>
          <p:nvPr>
            <p:ph type="ftr" sz="quarter" idx="11"/>
          </p:nvPr>
        </p:nvSpPr>
        <p:spPr/>
        <p:txBody>
          <a:bodyPr/>
          <a:lstStyle/>
          <a:p>
            <a:r>
              <a:rPr lang="en-US"/>
              <a:t>Gabriele Carcassi - University of Michigan</a:t>
            </a:r>
          </a:p>
        </p:txBody>
      </p:sp>
      <p:sp>
        <p:nvSpPr>
          <p:cNvPr id="8" name="Slide Number Placeholder 7">
            <a:extLst>
              <a:ext uri="{FF2B5EF4-FFF2-40B4-BE49-F238E27FC236}">
                <a16:creationId xmlns:a16="http://schemas.microsoft.com/office/drawing/2014/main" id="{DB4AB4CA-E30D-4CF0-860E-45F79F422E78}"/>
              </a:ext>
            </a:extLst>
          </p:cNvPr>
          <p:cNvSpPr>
            <a:spLocks noGrp="1"/>
          </p:cNvSpPr>
          <p:nvPr>
            <p:ph type="sldNum" sz="quarter" idx="13"/>
          </p:nvPr>
        </p:nvSpPr>
        <p:spPr/>
        <p:txBody>
          <a:bodyPr/>
          <a:lstStyle/>
          <a:p>
            <a:fld id="{F47845EA-7733-40EE-B074-20032348B727}" type="slidenum">
              <a:rPr lang="en-US" smtClean="0"/>
              <a:t>2</a:t>
            </a:fld>
            <a:endParaRPr lang="en-US"/>
          </a:p>
        </p:txBody>
      </p:sp>
    </p:spTree>
    <p:extLst>
      <p:ext uri="{BB962C8B-B14F-4D97-AF65-F5344CB8AC3E}">
        <p14:creationId xmlns:p14="http://schemas.microsoft.com/office/powerpoint/2010/main" val="649148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590F5773-0C1C-49A8-A121-C642EA4361E0}"/>
                  </a:ext>
                </a:extLst>
              </p:cNvPr>
              <p:cNvGraphicFramePr>
                <a:graphicFrameLocks noGrp="1"/>
              </p:cNvGraphicFramePr>
              <p:nvPr/>
            </p:nvGraphicFramePr>
            <p:xfrm>
              <a:off x="2953667" y="1997312"/>
              <a:ext cx="7974154" cy="3620008"/>
            </p:xfrm>
            <a:graphic>
              <a:graphicData uri="http://schemas.openxmlformats.org/drawingml/2006/table">
                <a:tbl>
                  <a:tblPr firstRow="1" bandRow="1">
                    <a:tableStyleId>{5C22544A-7EE6-4342-B048-85BDC9FD1C3A}</a:tableStyleId>
                  </a:tblPr>
                  <a:tblGrid>
                    <a:gridCol w="385934">
                      <a:extLst>
                        <a:ext uri="{9D8B030D-6E8A-4147-A177-3AD203B41FA5}">
                          <a16:colId xmlns:a16="http://schemas.microsoft.com/office/drawing/2014/main" val="3244629165"/>
                        </a:ext>
                      </a:extLst>
                    </a:gridCol>
                    <a:gridCol w="385934">
                      <a:extLst>
                        <a:ext uri="{9D8B030D-6E8A-4147-A177-3AD203B41FA5}">
                          <a16:colId xmlns:a16="http://schemas.microsoft.com/office/drawing/2014/main" val="2384728520"/>
                        </a:ext>
                      </a:extLst>
                    </a:gridCol>
                    <a:gridCol w="385934">
                      <a:extLst>
                        <a:ext uri="{9D8B030D-6E8A-4147-A177-3AD203B41FA5}">
                          <a16:colId xmlns:a16="http://schemas.microsoft.com/office/drawing/2014/main" val="3585965069"/>
                        </a:ext>
                      </a:extLst>
                    </a:gridCol>
                    <a:gridCol w="385934">
                      <a:extLst>
                        <a:ext uri="{9D8B030D-6E8A-4147-A177-3AD203B41FA5}">
                          <a16:colId xmlns:a16="http://schemas.microsoft.com/office/drawing/2014/main" val="1755852268"/>
                        </a:ext>
                      </a:extLst>
                    </a:gridCol>
                    <a:gridCol w="1469936">
                      <a:extLst>
                        <a:ext uri="{9D8B030D-6E8A-4147-A177-3AD203B41FA5}">
                          <a16:colId xmlns:a16="http://schemas.microsoft.com/office/drawing/2014/main" val="570807982"/>
                        </a:ext>
                      </a:extLst>
                    </a:gridCol>
                    <a:gridCol w="1469936">
                      <a:extLst>
                        <a:ext uri="{9D8B030D-6E8A-4147-A177-3AD203B41FA5}">
                          <a16:colId xmlns:a16="http://schemas.microsoft.com/office/drawing/2014/main" val="2236752928"/>
                        </a:ext>
                      </a:extLst>
                    </a:gridCol>
                    <a:gridCol w="290146">
                      <a:extLst>
                        <a:ext uri="{9D8B030D-6E8A-4147-A177-3AD203B41FA5}">
                          <a16:colId xmlns:a16="http://schemas.microsoft.com/office/drawing/2014/main" val="1753003395"/>
                        </a:ext>
                      </a:extLst>
                    </a:gridCol>
                    <a:gridCol w="1626577">
                      <a:extLst>
                        <a:ext uri="{9D8B030D-6E8A-4147-A177-3AD203B41FA5}">
                          <a16:colId xmlns:a16="http://schemas.microsoft.com/office/drawing/2014/main" val="3200985121"/>
                        </a:ext>
                      </a:extLst>
                    </a:gridCol>
                    <a:gridCol w="1213339">
                      <a:extLst>
                        <a:ext uri="{9D8B030D-6E8A-4147-A177-3AD203B41FA5}">
                          <a16:colId xmlns:a16="http://schemas.microsoft.com/office/drawing/2014/main" val="4178426847"/>
                        </a:ext>
                      </a:extLst>
                    </a:gridCol>
                    <a:gridCol w="360484">
                      <a:extLst>
                        <a:ext uri="{9D8B030D-6E8A-4147-A177-3AD203B41FA5}">
                          <a16:colId xmlns:a16="http://schemas.microsoft.com/office/drawing/2014/main" val="1787636415"/>
                        </a:ext>
                      </a:extLst>
                    </a:gridCol>
                  </a:tblGrid>
                  <a:tr h="517144">
                    <a:tc gridSpan="4">
                      <a:txBody>
                        <a:bodyPr/>
                        <a:lstStyle/>
                        <a:p>
                          <a:pPr algn="ctr"/>
                          <a:r>
                            <a:rPr lang="en-US" dirty="0"/>
                            <a:t>Basis</a:t>
                          </a:r>
                          <a:r>
                            <a:rPr lang="en-US" baseline="0" dirty="0"/>
                            <a:t> </a:t>
                          </a:r>
                          <a:r>
                            <a:rPr lang="en-US" dirty="0"/>
                            <a:t> </a:t>
                          </a:r>
                          <a14:m>
                            <m:oMath xmlns:m="http://schemas.openxmlformats.org/officeDocument/2006/math">
                              <m:r>
                                <a:rPr lang="en-US" b="1" i="1" smtClean="0">
                                  <a:latin typeface="Cambria Math" panose="02040503050406030204" pitchFamily="18" charset="0"/>
                                  <a:ea typeface="Cambria Math" panose="02040503050406030204" pitchFamily="18" charset="0"/>
                                </a:rPr>
                                <m:t>𝓑</m:t>
                              </m:r>
                            </m:oMath>
                          </a14:m>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gridSpan="3">
                      <a:txBody>
                        <a:bodyPr/>
                        <a:lstStyle/>
                        <a:p>
                          <a:pPr algn="ctr"/>
                          <a:r>
                            <a:rPr lang="en-US" dirty="0"/>
                            <a:t>Experimental domain </a:t>
                          </a:r>
                          <a:r>
                            <a:rPr lang="en-US" baseline="0" dirty="0"/>
                            <a:t> </a:t>
                          </a:r>
                          <a:r>
                            <a:rPr lang="en-US" dirty="0"/>
                            <a:t>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𝓓</m:t>
                                  </m:r>
                                </m:e>
                                <m:sub>
                                  <m:r>
                                    <a:rPr lang="en-US" b="1" i="1" smtClean="0">
                                      <a:latin typeface="Cambria Math" panose="02040503050406030204" pitchFamily="18" charset="0"/>
                                      <a:ea typeface="Cambria Math" panose="02040503050406030204" pitchFamily="18" charset="0"/>
                                    </a:rPr>
                                    <m:t>𝑿</m:t>
                                  </m:r>
                                </m:sub>
                              </m:sSub>
                            </m:oMath>
                          </a14:m>
                          <a:endParaRPr lang="en-US" dirty="0"/>
                        </a:p>
                      </a:txBody>
                      <a:tcPr anchor="ctr"/>
                    </a:tc>
                    <a:tc hMerge="1">
                      <a:txBody>
                        <a:bodyPr/>
                        <a:lstStyle/>
                        <a:p>
                          <a:endParaRPr lang="en-US"/>
                        </a:p>
                      </a:txBody>
                      <a:tcPr/>
                    </a:tc>
                    <a:tc hMerge="1">
                      <a:txBody>
                        <a:bodyPr/>
                        <a:lstStyle/>
                        <a:p>
                          <a:endParaRPr lang="en-US" dirty="0"/>
                        </a:p>
                      </a:txBody>
                      <a:tcPr/>
                    </a:tc>
                    <a:tc gridSpan="3">
                      <a:txBody>
                        <a:bodyPr/>
                        <a:lstStyle/>
                        <a:p>
                          <a:pPr algn="ctr"/>
                          <a:r>
                            <a:rPr lang="en-US" dirty="0"/>
                            <a:t>Theoretical domain     a</a:t>
                          </a:r>
                          <a:endParaRPr lang="en-US" b="1" dirty="0"/>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907141971"/>
                      </a:ext>
                    </a:extLst>
                  </a:tr>
                  <a:tr h="517144">
                    <a:tc>
                      <a:txBody>
                        <a:bodyPr/>
                        <a:lstStyle/>
                        <a:p>
                          <a:pPr algn="ctr"/>
                          <a14:m>
                            <m:oMathPara xmlns:m="http://schemas.openxmlformats.org/officeDocument/2006/math">
                              <m:oMathParaPr>
                                <m:jc m:val="center"/>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𝟏</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𝟐</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𝟑</m:t>
                                    </m:r>
                                  </m:sub>
                                </m:sSub>
                              </m:oMath>
                            </m:oMathPara>
                          </a14:m>
                          <a:endParaRPr lang="en-US" dirty="0"/>
                        </a:p>
                      </a:txBody>
                      <a:tcPr anchor="ctr"/>
                    </a:tc>
                    <a:tc>
                      <a:txBody>
                        <a:bodyPr/>
                        <a:lstStyle/>
                        <a:p>
                          <a:pPr algn="ctr"/>
                          <a:r>
                            <a:rPr lang="en-US" dirty="0"/>
                            <a:t>…</a:t>
                          </a:r>
                        </a:p>
                      </a:txBody>
                      <a:tcPr anchor="ctr"/>
                    </a:tc>
                    <a:tc>
                      <a:txBody>
                        <a:bodyPr/>
                        <a:lstStyle/>
                        <a:p>
                          <a:pPr algn="ctr"/>
                          <a14:m>
                            <m:oMathPara xmlns:m="http://schemas.openxmlformats.org/officeDocument/2006/math">
                              <m:oMathParaPr>
                                <m:jc m:val="center"/>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𝟐</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𝟑</m:t>
                                    </m:r>
                                  </m:sub>
                                </m:sSub>
                              </m:oMath>
                            </m:oMathPara>
                          </a14:m>
                          <a:endParaRPr lang="en-US" dirty="0"/>
                        </a:p>
                      </a:txBody>
                      <a:tcPr anchor="ctr"/>
                    </a:tc>
                    <a:tc>
                      <a:txBody>
                        <a:bodyPr/>
                        <a:lstStyle/>
                        <a:p>
                          <a:pPr algn="ctr"/>
                          <a:r>
                            <a:rPr 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e>
                                </m:acc>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𝟐</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e>
                                </m:acc>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𝟏</m:t>
                                    </m:r>
                                  </m:sub>
                                </m:sSub>
                              </m:oMath>
                            </m:oMathPara>
                          </a14:m>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813235112"/>
                      </a:ext>
                    </a:extLst>
                  </a:tr>
                  <a:tr h="517144">
                    <a:tc>
                      <a:txBody>
                        <a:bodyPr/>
                        <a:lstStyle/>
                        <a:p>
                          <a:pPr algn="ctr"/>
                          <a:r>
                            <a:rPr lang="en-US" dirty="0"/>
                            <a:t>F</a:t>
                          </a:r>
                        </a:p>
                      </a:txBody>
                      <a:tcPr anchor="ctr"/>
                    </a:tc>
                    <a:tc>
                      <a:txBody>
                        <a:bodyPr/>
                        <a:lstStyle/>
                        <a:p>
                          <a:pPr algn="ctr"/>
                          <a:r>
                            <a:rPr lang="en-US" dirty="0"/>
                            <a:t>F</a:t>
                          </a:r>
                        </a:p>
                      </a:txBody>
                      <a:tcPr anchor="ctr"/>
                    </a:tc>
                    <a:tc>
                      <a:txBody>
                        <a:bodyPr/>
                        <a:lstStyle/>
                        <a:p>
                          <a:pPr algn="ctr"/>
                          <a:r>
                            <a:rPr lang="en-US" dirty="0"/>
                            <a:t>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F</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T</a:t>
                          </a:r>
                        </a:p>
                      </a:txBody>
                      <a:tcPr anchor="ctr"/>
                    </a:tc>
                    <a:tc>
                      <a:txBody>
                        <a:bodyPr/>
                        <a:lstStyle/>
                        <a:p>
                          <a:pPr algn="ctr"/>
                          <a:r>
                            <a:rPr lang="en-US" dirty="0"/>
                            <a:t>…</a:t>
                          </a:r>
                        </a:p>
                      </a:txBody>
                      <a:tcPr anchor="ctr"/>
                    </a:tc>
                    <a:extLst>
                      <a:ext uri="{0D108BD9-81ED-4DB2-BD59-A6C34878D82A}">
                        <a16:rowId xmlns:a16="http://schemas.microsoft.com/office/drawing/2014/main" val="1551770873"/>
                      </a:ext>
                    </a:extLst>
                  </a:tr>
                  <a:tr h="517144">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386243862"/>
                      </a:ext>
                    </a:extLst>
                  </a:tr>
                  <a:tr h="517144">
                    <a:tc>
                      <a:txBody>
                        <a:bodyPr/>
                        <a:lstStyle/>
                        <a:p>
                          <a:pPr algn="ctr"/>
                          <a:r>
                            <a:rPr lang="en-US" dirty="0"/>
                            <a:t>F</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F</a:t>
                          </a:r>
                        </a:p>
                      </a:txBody>
                      <a:tcPr anchor="ctr"/>
                    </a:tc>
                    <a:tc>
                      <a:txBody>
                        <a:bodyPr/>
                        <a:lstStyle/>
                        <a:p>
                          <a:pPr algn="ctr"/>
                          <a:r>
                            <a:rPr lang="en-US" dirty="0"/>
                            <a:t>T</a:t>
                          </a:r>
                        </a:p>
                      </a:txBody>
                      <a:tcPr anchor="ctr"/>
                    </a:tc>
                    <a:tc>
                      <a:txBody>
                        <a:bodyPr/>
                        <a:lstStyle/>
                        <a:p>
                          <a:pPr algn="ctr"/>
                          <a:r>
                            <a:rPr lang="en-US" dirty="0"/>
                            <a:t>…</a:t>
                          </a:r>
                        </a:p>
                      </a:txBody>
                      <a:tcPr anchor="ctr"/>
                    </a:tc>
                    <a:extLst>
                      <a:ext uri="{0D108BD9-81ED-4DB2-BD59-A6C34878D82A}">
                        <a16:rowId xmlns:a16="http://schemas.microsoft.com/office/drawing/2014/main" val="1016302653"/>
                      </a:ext>
                    </a:extLst>
                  </a:tr>
                  <a:tr h="517144">
                    <a:tc>
                      <a:txBody>
                        <a:bodyPr/>
                        <a:lstStyle/>
                        <a:p>
                          <a:pPr algn="ctr"/>
                          <a:r>
                            <a:rPr lang="en-US" dirty="0"/>
                            <a:t>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extLst>
                      <a:ext uri="{0D108BD9-81ED-4DB2-BD59-A6C34878D82A}">
                        <a16:rowId xmlns:a16="http://schemas.microsoft.com/office/drawing/2014/main" val="3943254632"/>
                      </a:ext>
                    </a:extLst>
                  </a:tr>
                  <a:tr h="517144">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77403951"/>
                      </a:ext>
                    </a:extLst>
                  </a:tr>
                </a:tbl>
              </a:graphicData>
            </a:graphic>
          </p:graphicFrame>
        </mc:Choice>
        <mc:Fallback xmlns="">
          <p:graphicFrame>
            <p:nvGraphicFramePr>
              <p:cNvPr id="4" name="Table 3">
                <a:extLst>
                  <a:ext uri="{FF2B5EF4-FFF2-40B4-BE49-F238E27FC236}">
                    <a16:creationId xmlns:a16="http://schemas.microsoft.com/office/drawing/2014/main" id="{590F5773-0C1C-49A8-A121-C642EA4361E0}"/>
                  </a:ext>
                </a:extLst>
              </p:cNvPr>
              <p:cNvGraphicFramePr>
                <a:graphicFrameLocks noGrp="1"/>
              </p:cNvGraphicFramePr>
              <p:nvPr>
                <p:extLst>
                  <p:ext uri="{D42A27DB-BD31-4B8C-83A1-F6EECF244321}">
                    <p14:modId xmlns:p14="http://schemas.microsoft.com/office/powerpoint/2010/main" val="2323791697"/>
                  </p:ext>
                </p:extLst>
              </p:nvPr>
            </p:nvGraphicFramePr>
            <p:xfrm>
              <a:off x="2953667" y="1997312"/>
              <a:ext cx="7974154" cy="3620008"/>
            </p:xfrm>
            <a:graphic>
              <a:graphicData uri="http://schemas.openxmlformats.org/drawingml/2006/table">
                <a:tbl>
                  <a:tblPr firstRow="1" bandRow="1">
                    <a:tableStyleId>{5C22544A-7EE6-4342-B048-85BDC9FD1C3A}</a:tableStyleId>
                  </a:tblPr>
                  <a:tblGrid>
                    <a:gridCol w="385934">
                      <a:extLst>
                        <a:ext uri="{9D8B030D-6E8A-4147-A177-3AD203B41FA5}">
                          <a16:colId xmlns:a16="http://schemas.microsoft.com/office/drawing/2014/main" val="3244629165"/>
                        </a:ext>
                      </a:extLst>
                    </a:gridCol>
                    <a:gridCol w="385934">
                      <a:extLst>
                        <a:ext uri="{9D8B030D-6E8A-4147-A177-3AD203B41FA5}">
                          <a16:colId xmlns:a16="http://schemas.microsoft.com/office/drawing/2014/main" val="2384728520"/>
                        </a:ext>
                      </a:extLst>
                    </a:gridCol>
                    <a:gridCol w="385934">
                      <a:extLst>
                        <a:ext uri="{9D8B030D-6E8A-4147-A177-3AD203B41FA5}">
                          <a16:colId xmlns:a16="http://schemas.microsoft.com/office/drawing/2014/main" val="3585965069"/>
                        </a:ext>
                      </a:extLst>
                    </a:gridCol>
                    <a:gridCol w="385934">
                      <a:extLst>
                        <a:ext uri="{9D8B030D-6E8A-4147-A177-3AD203B41FA5}">
                          <a16:colId xmlns:a16="http://schemas.microsoft.com/office/drawing/2014/main" val="1755852268"/>
                        </a:ext>
                      </a:extLst>
                    </a:gridCol>
                    <a:gridCol w="1469936">
                      <a:extLst>
                        <a:ext uri="{9D8B030D-6E8A-4147-A177-3AD203B41FA5}">
                          <a16:colId xmlns:a16="http://schemas.microsoft.com/office/drawing/2014/main" val="570807982"/>
                        </a:ext>
                      </a:extLst>
                    </a:gridCol>
                    <a:gridCol w="1469936">
                      <a:extLst>
                        <a:ext uri="{9D8B030D-6E8A-4147-A177-3AD203B41FA5}">
                          <a16:colId xmlns:a16="http://schemas.microsoft.com/office/drawing/2014/main" val="2236752928"/>
                        </a:ext>
                      </a:extLst>
                    </a:gridCol>
                    <a:gridCol w="290146">
                      <a:extLst>
                        <a:ext uri="{9D8B030D-6E8A-4147-A177-3AD203B41FA5}">
                          <a16:colId xmlns:a16="http://schemas.microsoft.com/office/drawing/2014/main" val="1753003395"/>
                        </a:ext>
                      </a:extLst>
                    </a:gridCol>
                    <a:gridCol w="1626577">
                      <a:extLst>
                        <a:ext uri="{9D8B030D-6E8A-4147-A177-3AD203B41FA5}">
                          <a16:colId xmlns:a16="http://schemas.microsoft.com/office/drawing/2014/main" val="3200985121"/>
                        </a:ext>
                      </a:extLst>
                    </a:gridCol>
                    <a:gridCol w="1213339">
                      <a:extLst>
                        <a:ext uri="{9D8B030D-6E8A-4147-A177-3AD203B41FA5}">
                          <a16:colId xmlns:a16="http://schemas.microsoft.com/office/drawing/2014/main" val="4178426847"/>
                        </a:ext>
                      </a:extLst>
                    </a:gridCol>
                    <a:gridCol w="360484">
                      <a:extLst>
                        <a:ext uri="{9D8B030D-6E8A-4147-A177-3AD203B41FA5}">
                          <a16:colId xmlns:a16="http://schemas.microsoft.com/office/drawing/2014/main" val="1787636415"/>
                        </a:ext>
                      </a:extLst>
                    </a:gridCol>
                  </a:tblGrid>
                  <a:tr h="517144">
                    <a:tc gridSpan="4">
                      <a:txBody>
                        <a:bodyPr/>
                        <a:lstStyle/>
                        <a:p>
                          <a:endParaRPr lang="en-US"/>
                        </a:p>
                      </a:txBody>
                      <a:tcPr anchor="ctr">
                        <a:blipFill>
                          <a:blip r:embed="rId2"/>
                          <a:stretch>
                            <a:fillRect l="-395" t="-1176" r="-418972" b="-603529"/>
                          </a:stretch>
                        </a:blipFill>
                      </a:tcP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gridSpan="3">
                      <a:txBody>
                        <a:bodyPr/>
                        <a:lstStyle/>
                        <a:p>
                          <a:endParaRPr lang="en-US"/>
                        </a:p>
                      </a:txBody>
                      <a:tcPr anchor="ctr">
                        <a:blipFill>
                          <a:blip r:embed="rId2"/>
                          <a:stretch>
                            <a:fillRect l="-47834" t="-1176" r="-99623" b="-603529"/>
                          </a:stretch>
                        </a:blipFill>
                      </a:tcPr>
                    </a:tc>
                    <a:tc hMerge="1">
                      <a:txBody>
                        <a:bodyPr/>
                        <a:lstStyle/>
                        <a:p>
                          <a:endParaRPr lang="en-US"/>
                        </a:p>
                      </a:txBody>
                      <a:tcPr/>
                    </a:tc>
                    <a:tc hMerge="1">
                      <a:txBody>
                        <a:bodyPr/>
                        <a:lstStyle/>
                        <a:p>
                          <a:endParaRPr lang="en-US" dirty="0"/>
                        </a:p>
                      </a:txBody>
                      <a:tcPr/>
                    </a:tc>
                    <a:tc gridSpan="3">
                      <a:txBody>
                        <a:bodyPr/>
                        <a:lstStyle/>
                        <a:p>
                          <a:pPr algn="ctr"/>
                          <a:r>
                            <a:rPr lang="en-US" dirty="0"/>
                            <a:t>Theoretical domain     a</a:t>
                          </a:r>
                          <a:endParaRPr lang="en-US" b="1" dirty="0"/>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907141971"/>
                      </a:ext>
                    </a:extLst>
                  </a:tr>
                  <a:tr h="517144">
                    <a:tc>
                      <a:txBody>
                        <a:bodyPr/>
                        <a:lstStyle/>
                        <a:p>
                          <a:endParaRPr lang="en-US"/>
                        </a:p>
                      </a:txBody>
                      <a:tcPr anchor="ctr">
                        <a:blipFill>
                          <a:blip r:embed="rId2"/>
                          <a:stretch>
                            <a:fillRect l="-1587" t="-101176" r="-1984127" b="-503529"/>
                          </a:stretch>
                        </a:blipFill>
                      </a:tcPr>
                    </a:tc>
                    <a:tc>
                      <a:txBody>
                        <a:bodyPr/>
                        <a:lstStyle/>
                        <a:p>
                          <a:endParaRPr lang="en-US"/>
                        </a:p>
                      </a:txBody>
                      <a:tcPr anchor="ctr">
                        <a:blipFill>
                          <a:blip r:embed="rId2"/>
                          <a:stretch>
                            <a:fillRect l="-100000" t="-101176" r="-1853125" b="-503529"/>
                          </a:stretch>
                        </a:blipFill>
                      </a:tcPr>
                    </a:tc>
                    <a:tc>
                      <a:txBody>
                        <a:bodyPr/>
                        <a:lstStyle/>
                        <a:p>
                          <a:endParaRPr lang="en-US"/>
                        </a:p>
                      </a:txBody>
                      <a:tcPr anchor="ctr">
                        <a:blipFill>
                          <a:blip r:embed="rId2"/>
                          <a:stretch>
                            <a:fillRect l="-203175" t="-101176" r="-1782540" b="-503529"/>
                          </a:stretch>
                        </a:blipFill>
                      </a:tcPr>
                    </a:tc>
                    <a:tc>
                      <a:txBody>
                        <a:bodyPr/>
                        <a:lstStyle/>
                        <a:p>
                          <a:pPr algn="ctr"/>
                          <a:r>
                            <a:rPr lang="en-US" dirty="0"/>
                            <a:t>…</a:t>
                          </a:r>
                        </a:p>
                      </a:txBody>
                      <a:tcPr anchor="ctr"/>
                    </a:tc>
                    <a:tc>
                      <a:txBody>
                        <a:bodyPr/>
                        <a:lstStyle/>
                        <a:p>
                          <a:endParaRPr lang="en-US"/>
                        </a:p>
                      </a:txBody>
                      <a:tcPr anchor="ctr">
                        <a:blipFill>
                          <a:blip r:embed="rId2"/>
                          <a:stretch>
                            <a:fillRect l="-104959" t="-101176" r="-338017" b="-503529"/>
                          </a:stretch>
                        </a:blipFill>
                      </a:tcPr>
                    </a:tc>
                    <a:tc>
                      <a:txBody>
                        <a:bodyPr/>
                        <a:lstStyle/>
                        <a:p>
                          <a:endParaRPr lang="en-US"/>
                        </a:p>
                      </a:txBody>
                      <a:tcPr anchor="ctr">
                        <a:blipFill>
                          <a:blip r:embed="rId2"/>
                          <a:stretch>
                            <a:fillRect l="-205809" t="-101176" r="-239419" b="-503529"/>
                          </a:stretch>
                        </a:blipFill>
                      </a:tcPr>
                    </a:tc>
                    <a:tc>
                      <a:txBody>
                        <a:bodyPr/>
                        <a:lstStyle/>
                        <a:p>
                          <a:pPr algn="ctr"/>
                          <a:r>
                            <a:rPr lang="en-US" dirty="0"/>
                            <a:t>…</a:t>
                          </a:r>
                        </a:p>
                      </a:txBody>
                      <a:tcPr anchor="ctr"/>
                    </a:tc>
                    <a:tc>
                      <a:txBody>
                        <a:bodyPr/>
                        <a:lstStyle/>
                        <a:p>
                          <a:endParaRPr lang="en-US"/>
                        </a:p>
                      </a:txBody>
                      <a:tcPr anchor="ctr">
                        <a:blipFill>
                          <a:blip r:embed="rId2"/>
                          <a:stretch>
                            <a:fillRect l="-294007" t="-101176" r="-98127" b="-503529"/>
                          </a:stretch>
                        </a:blipFill>
                      </a:tcPr>
                    </a:tc>
                    <a:tc>
                      <a:txBody>
                        <a:bodyPr/>
                        <a:lstStyle/>
                        <a:p>
                          <a:endParaRPr lang="en-US"/>
                        </a:p>
                      </a:txBody>
                      <a:tcPr anchor="ctr">
                        <a:blipFill>
                          <a:blip r:embed="rId2"/>
                          <a:stretch>
                            <a:fillRect l="-528643" t="-101176" r="-31658" b="-50352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813235112"/>
                      </a:ext>
                    </a:extLst>
                  </a:tr>
                  <a:tr h="517144">
                    <a:tc>
                      <a:txBody>
                        <a:bodyPr/>
                        <a:lstStyle/>
                        <a:p>
                          <a:pPr algn="ctr"/>
                          <a:r>
                            <a:rPr lang="en-US" dirty="0"/>
                            <a:t>F</a:t>
                          </a:r>
                        </a:p>
                      </a:txBody>
                      <a:tcPr anchor="ctr"/>
                    </a:tc>
                    <a:tc>
                      <a:txBody>
                        <a:bodyPr/>
                        <a:lstStyle/>
                        <a:p>
                          <a:pPr algn="ctr"/>
                          <a:r>
                            <a:rPr lang="en-US" dirty="0"/>
                            <a:t>F</a:t>
                          </a:r>
                        </a:p>
                      </a:txBody>
                      <a:tcPr anchor="ctr"/>
                    </a:tc>
                    <a:tc>
                      <a:txBody>
                        <a:bodyPr/>
                        <a:lstStyle/>
                        <a:p>
                          <a:pPr algn="ctr"/>
                          <a:r>
                            <a:rPr lang="en-US" dirty="0"/>
                            <a:t>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F</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T</a:t>
                          </a:r>
                        </a:p>
                      </a:txBody>
                      <a:tcPr anchor="ctr"/>
                    </a:tc>
                    <a:tc>
                      <a:txBody>
                        <a:bodyPr/>
                        <a:lstStyle/>
                        <a:p>
                          <a:pPr algn="ctr"/>
                          <a:r>
                            <a:rPr lang="en-US" dirty="0"/>
                            <a:t>…</a:t>
                          </a:r>
                        </a:p>
                      </a:txBody>
                      <a:tcPr anchor="ctr"/>
                    </a:tc>
                    <a:extLst>
                      <a:ext uri="{0D108BD9-81ED-4DB2-BD59-A6C34878D82A}">
                        <a16:rowId xmlns:a16="http://schemas.microsoft.com/office/drawing/2014/main" val="1551770873"/>
                      </a:ext>
                    </a:extLst>
                  </a:tr>
                  <a:tr h="517144">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386243862"/>
                      </a:ext>
                    </a:extLst>
                  </a:tr>
                  <a:tr h="517144">
                    <a:tc>
                      <a:txBody>
                        <a:bodyPr/>
                        <a:lstStyle/>
                        <a:p>
                          <a:pPr algn="ctr"/>
                          <a:r>
                            <a:rPr lang="en-US" dirty="0"/>
                            <a:t>F</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F</a:t>
                          </a:r>
                        </a:p>
                      </a:txBody>
                      <a:tcPr anchor="ctr"/>
                    </a:tc>
                    <a:tc>
                      <a:txBody>
                        <a:bodyPr/>
                        <a:lstStyle/>
                        <a:p>
                          <a:pPr algn="ctr"/>
                          <a:r>
                            <a:rPr lang="en-US" dirty="0"/>
                            <a:t>T</a:t>
                          </a:r>
                        </a:p>
                      </a:txBody>
                      <a:tcPr anchor="ctr"/>
                    </a:tc>
                    <a:tc>
                      <a:txBody>
                        <a:bodyPr/>
                        <a:lstStyle/>
                        <a:p>
                          <a:pPr algn="ctr"/>
                          <a:r>
                            <a:rPr lang="en-US" dirty="0"/>
                            <a:t>…</a:t>
                          </a:r>
                        </a:p>
                      </a:txBody>
                      <a:tcPr anchor="ctr"/>
                    </a:tc>
                    <a:extLst>
                      <a:ext uri="{0D108BD9-81ED-4DB2-BD59-A6C34878D82A}">
                        <a16:rowId xmlns:a16="http://schemas.microsoft.com/office/drawing/2014/main" val="1016302653"/>
                      </a:ext>
                    </a:extLst>
                  </a:tr>
                  <a:tr h="517144">
                    <a:tc>
                      <a:txBody>
                        <a:bodyPr/>
                        <a:lstStyle/>
                        <a:p>
                          <a:pPr algn="ctr"/>
                          <a:r>
                            <a:rPr lang="en-US" dirty="0"/>
                            <a:t>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extLst>
                      <a:ext uri="{0D108BD9-81ED-4DB2-BD59-A6C34878D82A}">
                        <a16:rowId xmlns:a16="http://schemas.microsoft.com/office/drawing/2014/main" val="3943254632"/>
                      </a:ext>
                    </a:extLst>
                  </a:tr>
                  <a:tr h="517144">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77403951"/>
                      </a:ext>
                    </a:extLst>
                  </a:tr>
                </a:tbl>
              </a:graphicData>
            </a:graphic>
          </p:graphicFrame>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6B0303-2C07-467A-AC93-DBF4CCC64ABE}"/>
                  </a:ext>
                </a:extLst>
              </p:cNvPr>
              <p:cNvSpPr/>
              <p:nvPr/>
            </p:nvSpPr>
            <p:spPr>
              <a:xfrm>
                <a:off x="10940013" y="3007998"/>
                <a:ext cx="682166" cy="2609320"/>
              </a:xfrm>
              <a:prstGeom prst="rect">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t>Possibilities</a:t>
                </a:r>
                <a:r>
                  <a:rPr lang="en-US" dirty="0"/>
                  <a:t>  </a:t>
                </a:r>
                <a14:m>
                  <m:oMath xmlns:m="http://schemas.openxmlformats.org/officeDocument/2006/math">
                    <m:r>
                      <a:rPr lang="en-US" b="1" i="1">
                        <a:latin typeface="Cambria Math" panose="02040503050406030204" pitchFamily="18" charset="0"/>
                        <a:ea typeface="Cambria Math" panose="02040503050406030204" pitchFamily="18" charset="0"/>
                      </a:rPr>
                      <m:t>𝑿</m:t>
                    </m:r>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𝓓</m:t>
                            </m:r>
                          </m:e>
                        </m:acc>
                      </m:e>
                      <m:sub>
                        <m:r>
                          <a:rPr lang="en-US" b="1" i="1" smtClean="0">
                            <a:latin typeface="Cambria Math" panose="02040503050406030204" pitchFamily="18" charset="0"/>
                            <a:ea typeface="Cambria Math" panose="02040503050406030204" pitchFamily="18" charset="0"/>
                          </a:rPr>
                          <m:t>𝑿</m:t>
                        </m:r>
                      </m:sub>
                    </m:sSub>
                  </m:oMath>
                </a14:m>
                <a:r>
                  <a:rPr lang="en-US" dirty="0"/>
                  <a:t> </a:t>
                </a:r>
              </a:p>
            </p:txBody>
          </p:sp>
        </mc:Choice>
        <mc:Fallback xmlns="">
          <p:sp>
            <p:nvSpPr>
              <p:cNvPr id="9" name="Rectangle 8">
                <a:extLst>
                  <a:ext uri="{FF2B5EF4-FFF2-40B4-BE49-F238E27FC236}">
                    <a16:creationId xmlns:a16="http://schemas.microsoft.com/office/drawing/2014/main" id="{9E6B0303-2C07-467A-AC93-DBF4CCC64ABE}"/>
                  </a:ext>
                </a:extLst>
              </p:cNvPr>
              <p:cNvSpPr>
                <a:spLocks noRot="1" noChangeAspect="1" noMove="1" noResize="1" noEditPoints="1" noAdjustHandles="1" noChangeArrowheads="1" noChangeShapeType="1" noTextEdit="1"/>
              </p:cNvSpPr>
              <p:nvPr/>
            </p:nvSpPr>
            <p:spPr>
              <a:xfrm>
                <a:off x="10940013" y="3007998"/>
                <a:ext cx="682166" cy="2609320"/>
              </a:xfrm>
              <a:prstGeom prst="rect">
                <a:avLst/>
              </a:prstGeom>
              <a:blipFill>
                <a:blip r:embed="rId3"/>
                <a:stretch>
                  <a:fillRect/>
                </a:stretch>
              </a:blipFill>
              <a:ln w="38100">
                <a:solidFill>
                  <a:schemeClr val="bg1"/>
                </a:solid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918B55F-2014-46B8-A80F-994E040D93AD}"/>
              </a:ext>
            </a:extLst>
          </p:cNvPr>
          <p:cNvGrpSpPr/>
          <p:nvPr/>
        </p:nvGrpSpPr>
        <p:grpSpPr>
          <a:xfrm>
            <a:off x="3039011" y="4643367"/>
            <a:ext cx="7809679" cy="386861"/>
            <a:chOff x="402336" y="3622431"/>
            <a:chExt cx="7809679" cy="386861"/>
          </a:xfrm>
        </p:grpSpPr>
        <p:cxnSp>
          <p:nvCxnSpPr>
            <p:cNvPr id="11" name="Straight Connector 10">
              <a:extLst>
                <a:ext uri="{FF2B5EF4-FFF2-40B4-BE49-F238E27FC236}">
                  <a16:creationId xmlns:a16="http://schemas.microsoft.com/office/drawing/2014/main" id="{D75124C4-6F7E-463A-B96F-D7DD1B2BC587}"/>
                </a:ext>
              </a:extLst>
            </p:cNvPr>
            <p:cNvCxnSpPr/>
            <p:nvPr/>
          </p:nvCxnSpPr>
          <p:spPr>
            <a:xfrm>
              <a:off x="402336" y="3622431"/>
              <a:ext cx="7809679" cy="3868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2C9A7D-1756-41AA-8FFF-44917BB15685}"/>
                </a:ext>
              </a:extLst>
            </p:cNvPr>
            <p:cNvCxnSpPr>
              <a:cxnSpLocks/>
            </p:cNvCxnSpPr>
            <p:nvPr/>
          </p:nvCxnSpPr>
          <p:spPr>
            <a:xfrm flipV="1">
              <a:off x="402336" y="3622431"/>
              <a:ext cx="7809679" cy="3868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B4A56798-FAAD-44C6-A6D8-F799E54C46E7}"/>
              </a:ext>
            </a:extLst>
          </p:cNvPr>
          <p:cNvSpPr txBox="1"/>
          <p:nvPr/>
        </p:nvSpPr>
        <p:spPr>
          <a:xfrm>
            <a:off x="193431" y="1225554"/>
            <a:ext cx="2586285" cy="646331"/>
          </a:xfrm>
          <a:prstGeom prst="rect">
            <a:avLst/>
          </a:prstGeom>
          <a:noFill/>
        </p:spPr>
        <p:txBody>
          <a:bodyPr wrap="none" rtlCol="0">
            <a:spAutoFit/>
          </a:bodyPr>
          <a:lstStyle/>
          <a:p>
            <a:r>
              <a:rPr lang="en-US" dirty="0"/>
              <a:t>Start with a countable set</a:t>
            </a:r>
            <a:br>
              <a:rPr lang="en-US" dirty="0"/>
            </a:br>
            <a:r>
              <a:rPr lang="en-US" dirty="0"/>
              <a:t>of verifiable statements</a:t>
            </a:r>
          </a:p>
        </p:txBody>
      </p:sp>
      <p:sp>
        <p:nvSpPr>
          <p:cNvPr id="20" name="TextBox 19">
            <a:extLst>
              <a:ext uri="{FF2B5EF4-FFF2-40B4-BE49-F238E27FC236}">
                <a16:creationId xmlns:a16="http://schemas.microsoft.com/office/drawing/2014/main" id="{75582AE9-6988-4942-86FD-6EAD6839A6AE}"/>
              </a:ext>
            </a:extLst>
          </p:cNvPr>
          <p:cNvSpPr txBox="1"/>
          <p:nvPr/>
        </p:nvSpPr>
        <p:spPr>
          <a:xfrm>
            <a:off x="3892768" y="1058614"/>
            <a:ext cx="4406463" cy="646331"/>
          </a:xfrm>
          <a:prstGeom prst="rect">
            <a:avLst/>
          </a:prstGeom>
          <a:noFill/>
        </p:spPr>
        <p:txBody>
          <a:bodyPr wrap="none" rtlCol="0">
            <a:spAutoFit/>
          </a:bodyPr>
          <a:lstStyle/>
          <a:p>
            <a:r>
              <a:rPr lang="en-US" dirty="0"/>
              <a:t>From them generate all verifiable statements</a:t>
            </a:r>
            <a:br>
              <a:rPr lang="en-US" dirty="0"/>
            </a:br>
            <a:r>
              <a:rPr lang="en-US" dirty="0"/>
              <a:t>(close under finite AND countable OR)</a:t>
            </a:r>
          </a:p>
        </p:txBody>
      </p:sp>
      <p:sp>
        <p:nvSpPr>
          <p:cNvPr id="21" name="TextBox 20">
            <a:extLst>
              <a:ext uri="{FF2B5EF4-FFF2-40B4-BE49-F238E27FC236}">
                <a16:creationId xmlns:a16="http://schemas.microsoft.com/office/drawing/2014/main" id="{152E310C-64EC-4EBC-890F-B7F6CDB03ECD}"/>
              </a:ext>
            </a:extLst>
          </p:cNvPr>
          <p:cNvSpPr txBox="1"/>
          <p:nvPr/>
        </p:nvSpPr>
        <p:spPr>
          <a:xfrm>
            <a:off x="8618634" y="1115537"/>
            <a:ext cx="3543406" cy="646331"/>
          </a:xfrm>
          <a:prstGeom prst="rect">
            <a:avLst/>
          </a:prstGeom>
          <a:noFill/>
        </p:spPr>
        <p:txBody>
          <a:bodyPr wrap="none" rtlCol="0">
            <a:spAutoFit/>
          </a:bodyPr>
          <a:lstStyle/>
          <a:p>
            <a:r>
              <a:rPr lang="en-US" dirty="0"/>
              <a:t>Generate all meaningful predictions</a:t>
            </a:r>
          </a:p>
          <a:p>
            <a:r>
              <a:rPr lang="en-US" dirty="0"/>
              <a:t>(close under negation as well)</a:t>
            </a:r>
          </a:p>
        </p:txBody>
      </p:sp>
      <p:cxnSp>
        <p:nvCxnSpPr>
          <p:cNvPr id="23" name="Straight Arrow Connector 22">
            <a:extLst>
              <a:ext uri="{FF2B5EF4-FFF2-40B4-BE49-F238E27FC236}">
                <a16:creationId xmlns:a16="http://schemas.microsoft.com/office/drawing/2014/main" id="{D0BDFF23-BC69-42A2-A626-A85323C2D853}"/>
              </a:ext>
            </a:extLst>
          </p:cNvPr>
          <p:cNvCxnSpPr>
            <a:stCxn id="19" idx="2"/>
          </p:cNvCxnSpPr>
          <p:nvPr/>
        </p:nvCxnSpPr>
        <p:spPr>
          <a:xfrm>
            <a:off x="1486574" y="1871885"/>
            <a:ext cx="1293142" cy="307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6EB0FC-1F51-414E-8102-5D0A8C807076}"/>
              </a:ext>
            </a:extLst>
          </p:cNvPr>
          <p:cNvCxnSpPr>
            <a:cxnSpLocks/>
            <a:stCxn id="20" idx="2"/>
          </p:cNvCxnSpPr>
          <p:nvPr/>
        </p:nvCxnSpPr>
        <p:spPr>
          <a:xfrm flipH="1">
            <a:off x="6095999" y="1704945"/>
            <a:ext cx="1" cy="235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19ED542-AA94-4D11-8583-11DBDA9A391C}"/>
              </a:ext>
            </a:extLst>
          </p:cNvPr>
          <p:cNvCxnSpPr>
            <a:stCxn id="21" idx="2"/>
          </p:cNvCxnSpPr>
          <p:nvPr/>
        </p:nvCxnSpPr>
        <p:spPr>
          <a:xfrm flipH="1">
            <a:off x="10147177" y="1761868"/>
            <a:ext cx="243160" cy="178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04B6FC8-39C0-4443-AA0E-00ADCA97621B}"/>
              </a:ext>
            </a:extLst>
          </p:cNvPr>
          <p:cNvSpPr txBox="1"/>
          <p:nvPr/>
        </p:nvSpPr>
        <p:spPr>
          <a:xfrm>
            <a:off x="506274" y="2502655"/>
            <a:ext cx="1765227" cy="646331"/>
          </a:xfrm>
          <a:prstGeom prst="rect">
            <a:avLst/>
          </a:prstGeom>
          <a:noFill/>
        </p:spPr>
        <p:txBody>
          <a:bodyPr wrap="none" rtlCol="0">
            <a:spAutoFit/>
          </a:bodyPr>
          <a:lstStyle/>
          <a:p>
            <a:r>
              <a:rPr lang="en-US" dirty="0"/>
              <a:t>Fill in all possible</a:t>
            </a:r>
            <a:br>
              <a:rPr lang="en-US" dirty="0"/>
            </a:br>
            <a:r>
              <a:rPr lang="en-US" dirty="0"/>
              <a:t>assignments</a:t>
            </a:r>
          </a:p>
        </p:txBody>
      </p:sp>
      <p:cxnSp>
        <p:nvCxnSpPr>
          <p:cNvPr id="30" name="Straight Connector 29">
            <a:extLst>
              <a:ext uri="{FF2B5EF4-FFF2-40B4-BE49-F238E27FC236}">
                <a16:creationId xmlns:a16="http://schemas.microsoft.com/office/drawing/2014/main" id="{1840DBFB-FAF4-4AAD-A115-D7144D4A1F72}"/>
              </a:ext>
            </a:extLst>
          </p:cNvPr>
          <p:cNvCxnSpPr/>
          <p:nvPr/>
        </p:nvCxnSpPr>
        <p:spPr>
          <a:xfrm flipH="1">
            <a:off x="2779716" y="4307652"/>
            <a:ext cx="853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0D6103-0A0F-45A8-96F2-52D54AA9F141}"/>
              </a:ext>
            </a:extLst>
          </p:cNvPr>
          <p:cNvCxnSpPr>
            <a:cxnSpLocks/>
          </p:cNvCxnSpPr>
          <p:nvPr/>
        </p:nvCxnSpPr>
        <p:spPr>
          <a:xfrm>
            <a:off x="2779716" y="4313748"/>
            <a:ext cx="0" cy="1670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EB48C2B-579D-4788-A039-7EA5B56405DA}"/>
              </a:ext>
            </a:extLst>
          </p:cNvPr>
          <p:cNvCxnSpPr/>
          <p:nvPr/>
        </p:nvCxnSpPr>
        <p:spPr>
          <a:xfrm>
            <a:off x="2779716" y="5984052"/>
            <a:ext cx="2316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CD99C5C1-7F40-4138-A031-6401BA807C0C}"/>
                  </a:ext>
                </a:extLst>
              </p:cNvPr>
              <p:cNvSpPr/>
              <p:nvPr/>
            </p:nvSpPr>
            <p:spPr>
              <a:xfrm>
                <a:off x="3011364" y="5799386"/>
                <a:ext cx="27172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𝟐</m:t>
                          </m:r>
                        </m:sub>
                      </m:sSub>
                      <m:r>
                        <a:rPr lang="en-US" b="1" i="1">
                          <a:latin typeface="Cambria Math" panose="02040503050406030204" pitchFamily="18" charset="0"/>
                        </a:rPr>
                        <m:t>∧</m:t>
                      </m:r>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𝒆</m:t>
                          </m:r>
                        </m:e>
                        <m:sub>
                          <m:r>
                            <a:rPr lang="en-US" b="1" i="1">
                              <a:latin typeface="Cambria Math" panose="02040503050406030204" pitchFamily="18" charset="0"/>
                            </a:rPr>
                            <m:t>𝟑</m:t>
                          </m:r>
                        </m:sub>
                      </m:sSub>
                      <m:r>
                        <a:rPr lang="en-US" b="1" i="1" smtClean="0">
                          <a:latin typeface="Cambria Math" panose="02040503050406030204" pitchFamily="18" charset="0"/>
                        </a:rPr>
                        <m:t>∧…</m:t>
                      </m:r>
                    </m:oMath>
                  </m:oMathPara>
                </a14:m>
                <a:endParaRPr lang="en-US" dirty="0"/>
              </a:p>
            </p:txBody>
          </p:sp>
        </mc:Choice>
        <mc:Fallback xmlns="">
          <p:sp>
            <p:nvSpPr>
              <p:cNvPr id="33" name="Rectangle 32">
                <a:extLst>
                  <a:ext uri="{FF2B5EF4-FFF2-40B4-BE49-F238E27FC236}">
                    <a16:creationId xmlns:a16="http://schemas.microsoft.com/office/drawing/2014/main" id="{CD99C5C1-7F40-4138-A031-6401BA807C0C}"/>
                  </a:ext>
                </a:extLst>
              </p:cNvPr>
              <p:cNvSpPr>
                <a:spLocks noRot="1" noChangeAspect="1" noMove="1" noResize="1" noEditPoints="1" noAdjustHandles="1" noChangeArrowheads="1" noChangeShapeType="1" noTextEdit="1"/>
              </p:cNvSpPr>
              <p:nvPr/>
            </p:nvSpPr>
            <p:spPr>
              <a:xfrm>
                <a:off x="3011364" y="5799386"/>
                <a:ext cx="2717219" cy="369332"/>
              </a:xfrm>
              <a:prstGeom prst="rect">
                <a:avLst/>
              </a:prstGeom>
              <a:blipFill>
                <a:blip r:embed="rId4"/>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95848384-E148-43D8-8906-F574C9F169D5}"/>
              </a:ext>
            </a:extLst>
          </p:cNvPr>
          <p:cNvSpPr txBox="1"/>
          <p:nvPr/>
        </p:nvSpPr>
        <p:spPr>
          <a:xfrm>
            <a:off x="5788656" y="5753720"/>
            <a:ext cx="5139165" cy="923330"/>
          </a:xfrm>
          <a:prstGeom prst="rect">
            <a:avLst/>
          </a:prstGeom>
          <a:noFill/>
        </p:spPr>
        <p:txBody>
          <a:bodyPr wrap="square" rtlCol="0">
            <a:spAutoFit/>
          </a:bodyPr>
          <a:lstStyle/>
          <a:p>
            <a:r>
              <a:rPr lang="en-US" dirty="0"/>
              <a:t>For each possible assignment we have a theoretical statement that is true only in that case. We call these statements possibilities of the domain. </a:t>
            </a:r>
          </a:p>
        </p:txBody>
      </p:sp>
      <p:cxnSp>
        <p:nvCxnSpPr>
          <p:cNvPr id="36" name="Straight Arrow Connector 35">
            <a:extLst>
              <a:ext uri="{FF2B5EF4-FFF2-40B4-BE49-F238E27FC236}">
                <a16:creationId xmlns:a16="http://schemas.microsoft.com/office/drawing/2014/main" id="{D358330A-34CF-4B28-BE61-CBDEF4E80C62}"/>
              </a:ext>
            </a:extLst>
          </p:cNvPr>
          <p:cNvCxnSpPr>
            <a:stCxn id="29" idx="3"/>
          </p:cNvCxnSpPr>
          <p:nvPr/>
        </p:nvCxnSpPr>
        <p:spPr>
          <a:xfrm>
            <a:off x="2271501" y="2825821"/>
            <a:ext cx="550887" cy="423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5168F53-E90E-4562-9E24-751202F6FDB5}"/>
              </a:ext>
            </a:extLst>
          </p:cNvPr>
          <p:cNvCxnSpPr>
            <a:cxnSpLocks/>
          </p:cNvCxnSpPr>
          <p:nvPr/>
        </p:nvCxnSpPr>
        <p:spPr>
          <a:xfrm flipV="1">
            <a:off x="11268904" y="5753720"/>
            <a:ext cx="0" cy="230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35087A-8DDF-416E-A620-82C7DA2DD8A3}"/>
              </a:ext>
            </a:extLst>
          </p:cNvPr>
          <p:cNvCxnSpPr>
            <a:cxnSpLocks/>
          </p:cNvCxnSpPr>
          <p:nvPr/>
        </p:nvCxnSpPr>
        <p:spPr>
          <a:xfrm flipH="1">
            <a:off x="10985518" y="5984052"/>
            <a:ext cx="283386"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D177C7F-2E33-4A57-AA8A-07480B8A462F}"/>
              </a:ext>
            </a:extLst>
          </p:cNvPr>
          <p:cNvSpPr/>
          <p:nvPr/>
        </p:nvSpPr>
        <p:spPr>
          <a:xfrm>
            <a:off x="2953667" y="3005398"/>
            <a:ext cx="7974152" cy="2609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E056D9-C2EC-440C-85B7-B07C817851F8}"/>
              </a:ext>
            </a:extLst>
          </p:cNvPr>
          <p:cNvSpPr/>
          <p:nvPr/>
        </p:nvSpPr>
        <p:spPr>
          <a:xfrm>
            <a:off x="4499314" y="1984466"/>
            <a:ext cx="3231471" cy="1020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FA6E302B-8C00-4614-B63E-9DD69DF2A146}"/>
                  </a:ext>
                </a:extLst>
              </p:cNvPr>
              <p:cNvSpPr/>
              <p:nvPr/>
            </p:nvSpPr>
            <p:spPr>
              <a:xfrm>
                <a:off x="10116697" y="2086077"/>
                <a:ext cx="512664" cy="346970"/>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𝓓</m:t>
                            </m:r>
                          </m:e>
                        </m:acc>
                      </m:e>
                      <m:sub>
                        <m:r>
                          <a:rPr lang="en-US" b="1" i="1" smtClean="0">
                            <a:latin typeface="Cambria Math" panose="02040503050406030204" pitchFamily="18" charset="0"/>
                            <a:ea typeface="Cambria Math" panose="02040503050406030204" pitchFamily="18" charset="0"/>
                          </a:rPr>
                          <m:t>𝑿</m:t>
                        </m:r>
                      </m:sub>
                    </m:sSub>
                  </m:oMath>
                </a14:m>
                <a:r>
                  <a:rPr lang="en-US" dirty="0"/>
                  <a:t> </a:t>
                </a:r>
              </a:p>
            </p:txBody>
          </p:sp>
        </mc:Choice>
        <mc:Fallback xmlns="">
          <p:sp>
            <p:nvSpPr>
              <p:cNvPr id="44" name="Rectangle 43">
                <a:extLst>
                  <a:ext uri="{FF2B5EF4-FFF2-40B4-BE49-F238E27FC236}">
                    <a16:creationId xmlns:a16="http://schemas.microsoft.com/office/drawing/2014/main" id="{FA6E302B-8C00-4614-B63E-9DD69DF2A146}"/>
                  </a:ext>
                </a:extLst>
              </p:cNvPr>
              <p:cNvSpPr>
                <a:spLocks noRot="1" noChangeAspect="1" noMove="1" noResize="1" noEditPoints="1" noAdjustHandles="1" noChangeArrowheads="1" noChangeShapeType="1" noTextEdit="1"/>
              </p:cNvSpPr>
              <p:nvPr/>
            </p:nvSpPr>
            <p:spPr>
              <a:xfrm>
                <a:off x="10116697" y="2086077"/>
                <a:ext cx="512664" cy="346970"/>
              </a:xfrm>
              <a:prstGeom prst="rect">
                <a:avLst/>
              </a:prstGeom>
              <a:blipFill>
                <a:blip r:embed="rId5"/>
                <a:stretch>
                  <a:fillRect b="-3509"/>
                </a:stretch>
              </a:blipFill>
              <a:ln w="38100">
                <a:noFill/>
              </a:ln>
            </p:spPr>
            <p:txBody>
              <a:bodyPr/>
              <a:lstStyle/>
              <a:p>
                <a:r>
                  <a:rPr lang="en-US">
                    <a:noFill/>
                  </a:rPr>
                  <a:t> </a:t>
                </a:r>
              </a:p>
            </p:txBody>
          </p:sp>
        </mc:Fallback>
      </mc:AlternateContent>
      <p:sp>
        <p:nvSpPr>
          <p:cNvPr id="28" name="Rectangle 27">
            <a:extLst>
              <a:ext uri="{FF2B5EF4-FFF2-40B4-BE49-F238E27FC236}">
                <a16:creationId xmlns:a16="http://schemas.microsoft.com/office/drawing/2014/main" id="{3F77B671-384C-40E2-8CD9-29C2574280E0}"/>
              </a:ext>
            </a:extLst>
          </p:cNvPr>
          <p:cNvSpPr/>
          <p:nvPr/>
        </p:nvSpPr>
        <p:spPr>
          <a:xfrm>
            <a:off x="7720734" y="1998023"/>
            <a:ext cx="3231471" cy="1020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26FDA52-5C63-48D4-B1A9-B9F46D067C81}"/>
              </a:ext>
            </a:extLst>
          </p:cNvPr>
          <p:cNvSpPr/>
          <p:nvPr/>
        </p:nvSpPr>
        <p:spPr>
          <a:xfrm>
            <a:off x="10952205" y="3015642"/>
            <a:ext cx="694360" cy="2596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45CEAE0C-4012-44B4-9533-C7D06031EEB8}"/>
              </a:ext>
            </a:extLst>
          </p:cNvPr>
          <p:cNvSpPr/>
          <p:nvPr/>
        </p:nvSpPr>
        <p:spPr>
          <a:xfrm>
            <a:off x="2953666" y="1994710"/>
            <a:ext cx="1547311" cy="1020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63B11DD-DBF6-4A29-8B73-DFE63019B55F}"/>
              </a:ext>
            </a:extLst>
          </p:cNvPr>
          <p:cNvSpPr txBox="1"/>
          <p:nvPr/>
        </p:nvSpPr>
        <p:spPr>
          <a:xfrm>
            <a:off x="206417" y="4102922"/>
            <a:ext cx="2256289" cy="2308324"/>
          </a:xfrm>
          <a:prstGeom prst="rect">
            <a:avLst/>
          </a:prstGeom>
          <a:noFill/>
        </p:spPr>
        <p:txBody>
          <a:bodyPr wrap="square" rtlCol="0">
            <a:spAutoFit/>
          </a:bodyPr>
          <a:lstStyle/>
          <a:p>
            <a:r>
              <a:rPr lang="en-US" b="1" dirty="0">
                <a:solidFill>
                  <a:schemeClr val="accent6">
                    <a:lumMod val="75000"/>
                  </a:schemeClr>
                </a:solidFill>
              </a:rPr>
              <a:t>The points of the space (the possibilities, the distinguishable cases) are not given a priori but are constructed from the chosen verifiable statements</a:t>
            </a:r>
          </a:p>
        </p:txBody>
      </p:sp>
      <p:sp>
        <p:nvSpPr>
          <p:cNvPr id="41" name="Title 1">
            <a:extLst>
              <a:ext uri="{FF2B5EF4-FFF2-40B4-BE49-F238E27FC236}">
                <a16:creationId xmlns:a16="http://schemas.microsoft.com/office/drawing/2014/main" id="{7DAF9CD0-2ACD-4FD7-BC0A-2932A46DD800}"/>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Experimental domains (scientific models)</a:t>
            </a:r>
          </a:p>
        </p:txBody>
      </p:sp>
      <p:sp>
        <p:nvSpPr>
          <p:cNvPr id="6" name="Footer Placeholder 5">
            <a:extLst>
              <a:ext uri="{FF2B5EF4-FFF2-40B4-BE49-F238E27FC236}">
                <a16:creationId xmlns:a16="http://schemas.microsoft.com/office/drawing/2014/main" id="{93F00E6F-58A0-4E24-BA85-50369B929D6E}"/>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DBA9B80F-07E4-4BB0-B1BA-9724F7AB10BD}"/>
              </a:ext>
            </a:extLst>
          </p:cNvPr>
          <p:cNvSpPr>
            <a:spLocks noGrp="1"/>
          </p:cNvSpPr>
          <p:nvPr>
            <p:ph type="sldNum" sz="quarter" idx="13"/>
          </p:nvPr>
        </p:nvSpPr>
        <p:spPr/>
        <p:txBody>
          <a:bodyPr/>
          <a:lstStyle/>
          <a:p>
            <a:fld id="{F47845EA-7733-40EE-B074-20032348B727}" type="slidenum">
              <a:rPr lang="en-US" smtClean="0"/>
              <a:t>20</a:t>
            </a:fld>
            <a:endParaRPr lang="en-US"/>
          </a:p>
        </p:txBody>
      </p:sp>
    </p:spTree>
    <p:extLst>
      <p:ext uri="{BB962C8B-B14F-4D97-AF65-F5344CB8AC3E}">
        <p14:creationId xmlns:p14="http://schemas.microsoft.com/office/powerpoint/2010/main" val="214528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9" grpId="0"/>
      <p:bldP spid="33" grpId="0"/>
      <p:bldP spid="34" grpId="0"/>
      <p:bldP spid="3" grpId="0" animBg="1"/>
      <p:bldP spid="26" grpId="0" animBg="1"/>
      <p:bldP spid="28" grpId="0" animBg="1"/>
      <p:bldP spid="35" grpId="0" animBg="1"/>
      <p:bldP spid="38" grpId="0" animBg="1"/>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95E4A234-6513-4B9D-8136-3D6FCABFEF72}"/>
              </a:ext>
            </a:extLst>
          </p:cNvPr>
          <p:cNvSpPr txBox="1">
            <a:spLocks/>
          </p:cNvSpPr>
          <p:nvPr/>
        </p:nvSpPr>
        <p:spPr>
          <a:xfrm>
            <a:off x="168676" y="150921"/>
            <a:ext cx="11825056" cy="8433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Maximum cardinality of distinguishable cases</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FB55119-5185-4A7E-B0D3-80C1E14F3C35}"/>
                  </a:ext>
                </a:extLst>
              </p:cNvPr>
              <p:cNvSpPr>
                <a:spLocks noGrp="1"/>
              </p:cNvSpPr>
              <p:nvPr>
                <p:ph idx="1"/>
              </p:nvPr>
            </p:nvSpPr>
            <p:spPr>
              <a:xfrm>
                <a:off x="1456948" y="5262945"/>
                <a:ext cx="10560456" cy="1273986"/>
              </a:xfrm>
            </p:spPr>
            <p:txBody>
              <a:bodyPr>
                <a:normAutofit fontScale="85000" lnSpcReduction="20000"/>
              </a:bodyPr>
              <a:lstStyle/>
              <a:p>
                <a:r>
                  <a:rPr lang="en-US" dirty="0"/>
                  <a:t>Sets with greater cardinality (e.g. the set of all discontinuous functions from </a:t>
                </a:r>
                <a14:m>
                  <m:oMath xmlns:m="http://schemas.openxmlformats.org/officeDocument/2006/math">
                    <m:r>
                      <a:rPr lang="en-US" b="0" i="1" smtClean="0">
                        <a:latin typeface="Cambria Math" panose="02040503050406030204" pitchFamily="18" charset="0"/>
                      </a:rPr>
                      <m:t>ℝ</m:t>
                    </m:r>
                  </m:oMath>
                </a14:m>
                <a:r>
                  <a:rPr lang="en-US" dirty="0"/>
                  <a:t> to </a:t>
                </a:r>
                <a14:m>
                  <m:oMath xmlns:m="http://schemas.openxmlformats.org/officeDocument/2006/math">
                    <m:r>
                      <a:rPr lang="en-US" i="1">
                        <a:latin typeface="Cambria Math" panose="02040503050406030204" pitchFamily="18" charset="0"/>
                      </a:rPr>
                      <m:t>ℝ</m:t>
                    </m:r>
                  </m:oMath>
                </a14:m>
                <a:r>
                  <a:rPr lang="en-US" dirty="0"/>
                  <a:t>) cannot represent physical objects</a:t>
                </a:r>
              </a:p>
              <a:p>
                <a:r>
                  <a:rPr lang="en-US" dirty="0"/>
                  <a:t>Issues about higher infinities (e.g. large cardinals) are not relevant, but those surrounding the continuum hypothesis may be</a:t>
                </a:r>
              </a:p>
            </p:txBody>
          </p:sp>
        </mc:Choice>
        <mc:Fallback xmlns="">
          <p:sp>
            <p:nvSpPr>
              <p:cNvPr id="19" name="Content Placeholder 2">
                <a:extLst>
                  <a:ext uri="{FF2B5EF4-FFF2-40B4-BE49-F238E27FC236}">
                    <a16:creationId xmlns:a16="http://schemas.microsoft.com/office/drawing/2014/main" id="{8FB55119-5185-4A7E-B0D3-80C1E14F3C35}"/>
                  </a:ext>
                </a:extLst>
              </p:cNvPr>
              <p:cNvSpPr>
                <a:spLocks noGrp="1" noRot="1" noChangeAspect="1" noMove="1" noResize="1" noEditPoints="1" noAdjustHandles="1" noChangeArrowheads="1" noChangeShapeType="1" noTextEdit="1"/>
              </p:cNvSpPr>
              <p:nvPr>
                <p:ph idx="1"/>
              </p:nvPr>
            </p:nvSpPr>
            <p:spPr>
              <a:xfrm>
                <a:off x="1456948" y="5262945"/>
                <a:ext cx="10560456" cy="1273986"/>
              </a:xfrm>
              <a:blipFill>
                <a:blip r:embed="rId3"/>
                <a:stretch>
                  <a:fillRect l="-751" t="-11005" b="-9569"/>
                </a:stretch>
              </a:blipFill>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C860FA99-B01B-4509-8E7C-99A0D1768C64}"/>
              </a:ext>
            </a:extLst>
          </p:cNvPr>
          <p:cNvGrpSpPr/>
          <p:nvPr/>
        </p:nvGrpSpPr>
        <p:grpSpPr>
          <a:xfrm>
            <a:off x="276573" y="1005668"/>
            <a:ext cx="2902197" cy="3832987"/>
            <a:chOff x="276573" y="1005668"/>
            <a:chExt cx="2902197" cy="3832987"/>
          </a:xfrm>
        </p:grpSpPr>
        <p:sp>
          <p:nvSpPr>
            <p:cNvPr id="4" name="Oval 3">
              <a:extLst>
                <a:ext uri="{FF2B5EF4-FFF2-40B4-BE49-F238E27FC236}">
                  <a16:creationId xmlns:a16="http://schemas.microsoft.com/office/drawing/2014/main" id="{ADD5DF5F-FB5D-4928-A854-723991FA6402}"/>
                </a:ext>
              </a:extLst>
            </p:cNvPr>
            <p:cNvSpPr/>
            <p:nvPr/>
          </p:nvSpPr>
          <p:spPr>
            <a:xfrm>
              <a:off x="276573" y="1419400"/>
              <a:ext cx="2725444" cy="3419255"/>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F4967375-DF1E-4EDD-999F-B5A9F5D9BBA5}"/>
                </a:ext>
              </a:extLst>
            </p:cNvPr>
            <p:cNvSpPr txBox="1"/>
            <p:nvPr/>
          </p:nvSpPr>
          <p:spPr>
            <a:xfrm>
              <a:off x="435006" y="1005668"/>
              <a:ext cx="2743764" cy="369332"/>
            </a:xfrm>
            <a:prstGeom prst="rect">
              <a:avLst/>
            </a:prstGeom>
            <a:noFill/>
          </p:spPr>
          <p:txBody>
            <a:bodyPr wrap="none" rtlCol="0">
              <a:spAutoFit/>
            </a:bodyPr>
            <a:lstStyle/>
            <a:p>
              <a:r>
                <a:rPr lang="en-US" dirty="0"/>
                <a:t>Set of distinguishable cases</a:t>
              </a:r>
            </a:p>
          </p:txBody>
        </p:sp>
        <p:sp>
          <p:nvSpPr>
            <p:cNvPr id="24" name="Oval 23">
              <a:extLst>
                <a:ext uri="{FF2B5EF4-FFF2-40B4-BE49-F238E27FC236}">
                  <a16:creationId xmlns:a16="http://schemas.microsoft.com/office/drawing/2014/main" id="{0618899C-DF7B-4513-958C-93705DBE85BB}"/>
                </a:ext>
              </a:extLst>
            </p:cNvPr>
            <p:cNvSpPr/>
            <p:nvPr/>
          </p:nvSpPr>
          <p:spPr>
            <a:xfrm>
              <a:off x="1597981" y="2623283"/>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491EBCF-46F2-4251-A415-AF7C0C374C08}"/>
                </a:ext>
              </a:extLst>
            </p:cNvPr>
            <p:cNvSpPr/>
            <p:nvPr/>
          </p:nvSpPr>
          <p:spPr>
            <a:xfrm>
              <a:off x="1750381" y="3343854"/>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237ABEC-3AEE-4F55-B866-873CF65D3B77}"/>
                </a:ext>
              </a:extLst>
            </p:cNvPr>
            <p:cNvSpPr/>
            <p:nvPr/>
          </p:nvSpPr>
          <p:spPr>
            <a:xfrm>
              <a:off x="2044824" y="2803794"/>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BEBF768-2E29-4D1A-BE74-BB7379B1B6C4}"/>
                </a:ext>
              </a:extLst>
            </p:cNvPr>
            <p:cNvSpPr/>
            <p:nvPr/>
          </p:nvSpPr>
          <p:spPr>
            <a:xfrm>
              <a:off x="2135080" y="2263734"/>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8BA7ED5-8BB3-4AD7-8EFC-83AAB4203815}"/>
                </a:ext>
              </a:extLst>
            </p:cNvPr>
            <p:cNvSpPr/>
            <p:nvPr/>
          </p:nvSpPr>
          <p:spPr>
            <a:xfrm>
              <a:off x="1630532" y="1981129"/>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7C20193-9801-4137-B063-B5D5BF0E19C8}"/>
                </a:ext>
              </a:extLst>
            </p:cNvPr>
            <p:cNvSpPr/>
            <p:nvPr/>
          </p:nvSpPr>
          <p:spPr>
            <a:xfrm>
              <a:off x="1125984" y="2062509"/>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27F322F-DF0B-40F0-BA43-ABFA7AE66FEE}"/>
                </a:ext>
              </a:extLst>
            </p:cNvPr>
            <p:cNvSpPr/>
            <p:nvPr/>
          </p:nvSpPr>
          <p:spPr>
            <a:xfrm>
              <a:off x="719091" y="2898492"/>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8F5A77C-1A7B-45F7-8213-A2A1CC457801}"/>
                </a:ext>
              </a:extLst>
            </p:cNvPr>
            <p:cNvSpPr/>
            <p:nvPr/>
          </p:nvSpPr>
          <p:spPr>
            <a:xfrm>
              <a:off x="1137822" y="2997628"/>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0831617-2D62-43D2-A725-5363EDD16E41}"/>
                </a:ext>
              </a:extLst>
            </p:cNvPr>
            <p:cNvSpPr/>
            <p:nvPr/>
          </p:nvSpPr>
          <p:spPr>
            <a:xfrm>
              <a:off x="1290222" y="361166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1A6689A-DEF8-4754-B2D2-A1C9A0ADF775}"/>
                </a:ext>
              </a:extLst>
            </p:cNvPr>
            <p:cNvSpPr/>
            <p:nvPr/>
          </p:nvSpPr>
          <p:spPr>
            <a:xfrm>
              <a:off x="1682320" y="4225706"/>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DC12690-C5AB-478E-8F1C-F0C6D40E206F}"/>
                </a:ext>
              </a:extLst>
            </p:cNvPr>
            <p:cNvSpPr/>
            <p:nvPr/>
          </p:nvSpPr>
          <p:spPr>
            <a:xfrm>
              <a:off x="2074418" y="3934222"/>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995705A-9E4D-4A8E-BCEB-7C09DF39AC59}"/>
                </a:ext>
              </a:extLst>
            </p:cNvPr>
            <p:cNvSpPr/>
            <p:nvPr/>
          </p:nvSpPr>
          <p:spPr>
            <a:xfrm>
              <a:off x="2466516" y="3403040"/>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628FD43-09D5-4DD2-8238-3CB84103D396}"/>
                </a:ext>
              </a:extLst>
            </p:cNvPr>
            <p:cNvSpPr/>
            <p:nvPr/>
          </p:nvSpPr>
          <p:spPr>
            <a:xfrm>
              <a:off x="2601159" y="2774201"/>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7EE0D8D-7C22-47DC-8B3A-5D7078B5BE71}"/>
                </a:ext>
              </a:extLst>
            </p:cNvPr>
            <p:cNvSpPr/>
            <p:nvPr/>
          </p:nvSpPr>
          <p:spPr>
            <a:xfrm>
              <a:off x="1137822" y="4142840"/>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B554DD01-8959-4968-B374-C9C7475598D8}"/>
              </a:ext>
            </a:extLst>
          </p:cNvPr>
          <p:cNvGrpSpPr/>
          <p:nvPr/>
        </p:nvGrpSpPr>
        <p:grpSpPr>
          <a:xfrm>
            <a:off x="1701553" y="1122116"/>
            <a:ext cx="5004836" cy="2257248"/>
            <a:chOff x="1701553" y="1122116"/>
            <a:chExt cx="5004836" cy="2257248"/>
          </a:xfrm>
        </p:grpSpPr>
        <p:sp>
          <p:nvSpPr>
            <p:cNvPr id="5" name="TextBox 4">
              <a:extLst>
                <a:ext uri="{FF2B5EF4-FFF2-40B4-BE49-F238E27FC236}">
                  <a16:creationId xmlns:a16="http://schemas.microsoft.com/office/drawing/2014/main" id="{4738E957-3554-4BD1-93C9-DC5F2345DC92}"/>
                </a:ext>
              </a:extLst>
            </p:cNvPr>
            <p:cNvSpPr txBox="1"/>
            <p:nvPr/>
          </p:nvSpPr>
          <p:spPr>
            <a:xfrm>
              <a:off x="3784277" y="1491448"/>
              <a:ext cx="2311723" cy="1569660"/>
            </a:xfrm>
            <a:prstGeom prst="rect">
              <a:avLst/>
            </a:prstGeom>
            <a:noFill/>
          </p:spPr>
          <p:txBody>
            <a:bodyPr wrap="none" rtlCol="0">
              <a:spAutoFit/>
            </a:bodyPr>
            <a:lstStyle/>
            <a:p>
              <a:r>
                <a:rPr lang="en-US" sz="2400" dirty="0"/>
                <a:t>FTFFFTTTFTFTT…</a:t>
              </a:r>
            </a:p>
            <a:p>
              <a:r>
                <a:rPr lang="en-US" sz="2400" dirty="0"/>
                <a:t>TFFTTFTTFFFTF…</a:t>
              </a:r>
            </a:p>
            <a:p>
              <a:r>
                <a:rPr lang="en-US" sz="2400" dirty="0"/>
                <a:t>FTFFFTTFTFFTF…</a:t>
              </a:r>
            </a:p>
            <a:p>
              <a:r>
                <a:rPr lang="en-US" sz="2400" dirty="0"/>
                <a:t>FTTFTFTTFTFFT…</a:t>
              </a:r>
            </a:p>
          </p:txBody>
        </p:sp>
        <p:sp>
          <p:nvSpPr>
            <p:cNvPr id="21" name="TextBox 20">
              <a:extLst>
                <a:ext uri="{FF2B5EF4-FFF2-40B4-BE49-F238E27FC236}">
                  <a16:creationId xmlns:a16="http://schemas.microsoft.com/office/drawing/2014/main" id="{A78611D7-BAB0-4BDE-B305-40967D4976C5}"/>
                </a:ext>
              </a:extLst>
            </p:cNvPr>
            <p:cNvSpPr txBox="1"/>
            <p:nvPr/>
          </p:nvSpPr>
          <p:spPr>
            <a:xfrm>
              <a:off x="3648501" y="1122116"/>
              <a:ext cx="3057888" cy="369332"/>
            </a:xfrm>
            <a:prstGeom prst="rect">
              <a:avLst/>
            </a:prstGeom>
            <a:noFill/>
          </p:spPr>
          <p:txBody>
            <a:bodyPr wrap="none" rtlCol="0">
              <a:spAutoFit/>
            </a:bodyPr>
            <a:lstStyle/>
            <a:p>
              <a:r>
                <a:rPr lang="en-US" dirty="0"/>
                <a:t>Test results for countable basis</a:t>
              </a:r>
            </a:p>
          </p:txBody>
        </p:sp>
        <p:cxnSp>
          <p:nvCxnSpPr>
            <p:cNvPr id="42" name="Straight Connector 41">
              <a:extLst>
                <a:ext uri="{FF2B5EF4-FFF2-40B4-BE49-F238E27FC236}">
                  <a16:creationId xmlns:a16="http://schemas.microsoft.com/office/drawing/2014/main" id="{EAB707DE-0E2F-40E8-A4DA-ADD6168CD3DD}"/>
                </a:ext>
              </a:extLst>
            </p:cNvPr>
            <p:cNvCxnSpPr>
              <a:stCxn id="28" idx="6"/>
            </p:cNvCxnSpPr>
            <p:nvPr/>
          </p:nvCxnSpPr>
          <p:spPr>
            <a:xfrm flipV="1">
              <a:off x="1701553" y="1757779"/>
              <a:ext cx="2082724" cy="25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4AFA901-2592-4D5C-AFD2-ABADFDB74EDE}"/>
                </a:ext>
              </a:extLst>
            </p:cNvPr>
            <p:cNvCxnSpPr/>
            <p:nvPr/>
          </p:nvCxnSpPr>
          <p:spPr>
            <a:xfrm flipV="1">
              <a:off x="2283897" y="2096550"/>
              <a:ext cx="1500380" cy="179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FA2243-93AB-42BE-978C-19F384144040}"/>
                </a:ext>
              </a:extLst>
            </p:cNvPr>
            <p:cNvCxnSpPr/>
            <p:nvPr/>
          </p:nvCxnSpPr>
          <p:spPr>
            <a:xfrm flipV="1">
              <a:off x="1717830" y="2471787"/>
              <a:ext cx="2066447" cy="187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5EF262-2784-4623-B67F-A255E7D66C1C}"/>
                </a:ext>
              </a:extLst>
            </p:cNvPr>
            <p:cNvCxnSpPr/>
            <p:nvPr/>
          </p:nvCxnSpPr>
          <p:spPr>
            <a:xfrm flipV="1">
              <a:off x="2601159" y="2857605"/>
              <a:ext cx="1183118" cy="52175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9424FB8-A5A4-424A-81E5-1537CF7BA38B}"/>
              </a:ext>
            </a:extLst>
          </p:cNvPr>
          <p:cNvGrpSpPr/>
          <p:nvPr/>
        </p:nvGrpSpPr>
        <p:grpSpPr>
          <a:xfrm>
            <a:off x="4384190" y="3251322"/>
            <a:ext cx="3845461" cy="1862431"/>
            <a:chOff x="4384190" y="3251322"/>
            <a:chExt cx="3845461" cy="1862431"/>
          </a:xfrm>
        </p:grpSpPr>
        <p:sp>
          <p:nvSpPr>
            <p:cNvPr id="6" name="TextBox 5">
              <a:extLst>
                <a:ext uri="{FF2B5EF4-FFF2-40B4-BE49-F238E27FC236}">
                  <a16:creationId xmlns:a16="http://schemas.microsoft.com/office/drawing/2014/main" id="{38EB26C5-5840-442D-965A-DEA3ABDB682D}"/>
                </a:ext>
              </a:extLst>
            </p:cNvPr>
            <p:cNvSpPr txBox="1"/>
            <p:nvPr/>
          </p:nvSpPr>
          <p:spPr>
            <a:xfrm>
              <a:off x="5326485" y="3544093"/>
              <a:ext cx="2419252" cy="1569660"/>
            </a:xfrm>
            <a:prstGeom prst="rect">
              <a:avLst/>
            </a:prstGeom>
            <a:noFill/>
          </p:spPr>
          <p:txBody>
            <a:bodyPr wrap="none" rtlCol="0">
              <a:spAutoFit/>
            </a:bodyPr>
            <a:lstStyle/>
            <a:p>
              <a:r>
                <a:rPr lang="en-US" sz="2400" dirty="0"/>
                <a:t>0100011101011…</a:t>
              </a:r>
            </a:p>
            <a:p>
              <a:r>
                <a:rPr lang="en-US" sz="2400" dirty="0"/>
                <a:t>1001101100010…</a:t>
              </a:r>
            </a:p>
            <a:p>
              <a:r>
                <a:rPr lang="en-US" sz="2400" dirty="0"/>
                <a:t>0100011010010…</a:t>
              </a:r>
            </a:p>
            <a:p>
              <a:r>
                <a:rPr lang="en-US" sz="2400" dirty="0"/>
                <a:t>0110101101001…</a:t>
              </a:r>
            </a:p>
          </p:txBody>
        </p:sp>
        <p:sp>
          <p:nvSpPr>
            <p:cNvPr id="22" name="TextBox 21">
              <a:extLst>
                <a:ext uri="{FF2B5EF4-FFF2-40B4-BE49-F238E27FC236}">
                  <a16:creationId xmlns:a16="http://schemas.microsoft.com/office/drawing/2014/main" id="{4A47AD0B-1782-44DD-BE2D-75818AD34312}"/>
                </a:ext>
              </a:extLst>
            </p:cNvPr>
            <p:cNvSpPr txBox="1"/>
            <p:nvPr/>
          </p:nvSpPr>
          <p:spPr>
            <a:xfrm>
              <a:off x="4657135" y="3251322"/>
              <a:ext cx="3572516" cy="369332"/>
            </a:xfrm>
            <a:prstGeom prst="rect">
              <a:avLst/>
            </a:prstGeom>
            <a:noFill/>
          </p:spPr>
          <p:txBody>
            <a:bodyPr wrap="none" rtlCol="0">
              <a:spAutoFit/>
            </a:bodyPr>
            <a:lstStyle/>
            <a:p>
              <a:r>
                <a:rPr lang="en-US" dirty="0"/>
                <a:t>Correspondence to binary sequence</a:t>
              </a:r>
            </a:p>
          </p:txBody>
        </p:sp>
        <p:sp>
          <p:nvSpPr>
            <p:cNvPr id="51" name="Arrow: Bent 50">
              <a:extLst>
                <a:ext uri="{FF2B5EF4-FFF2-40B4-BE49-F238E27FC236}">
                  <a16:creationId xmlns:a16="http://schemas.microsoft.com/office/drawing/2014/main" id="{D26B9471-400E-4A00-AA8D-C27934C8A36D}"/>
                </a:ext>
              </a:extLst>
            </p:cNvPr>
            <p:cNvSpPr/>
            <p:nvPr/>
          </p:nvSpPr>
          <p:spPr>
            <a:xfrm flipV="1">
              <a:off x="4384190" y="3536457"/>
              <a:ext cx="577644" cy="93006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a:extLst>
              <a:ext uri="{FF2B5EF4-FFF2-40B4-BE49-F238E27FC236}">
                <a16:creationId xmlns:a16="http://schemas.microsoft.com/office/drawing/2014/main" id="{489B4E2B-B79A-4EDC-B907-6DBA50C8CC73}"/>
              </a:ext>
            </a:extLst>
          </p:cNvPr>
          <p:cNvGrpSpPr/>
          <p:nvPr/>
        </p:nvGrpSpPr>
        <p:grpSpPr>
          <a:xfrm>
            <a:off x="7488649" y="1122754"/>
            <a:ext cx="3179525" cy="3345313"/>
            <a:chOff x="7488649" y="1122754"/>
            <a:chExt cx="3179525" cy="3345313"/>
          </a:xfrm>
        </p:grpSpPr>
        <p:sp>
          <p:nvSpPr>
            <p:cNvPr id="7" name="TextBox 6">
              <a:extLst>
                <a:ext uri="{FF2B5EF4-FFF2-40B4-BE49-F238E27FC236}">
                  <a16:creationId xmlns:a16="http://schemas.microsoft.com/office/drawing/2014/main" id="{8AA54179-4FB1-4FF5-B01F-3C756ABAB141}"/>
                </a:ext>
              </a:extLst>
            </p:cNvPr>
            <p:cNvSpPr txBox="1"/>
            <p:nvPr/>
          </p:nvSpPr>
          <p:spPr>
            <a:xfrm>
              <a:off x="7752568" y="1496940"/>
              <a:ext cx="2651688" cy="1569660"/>
            </a:xfrm>
            <a:prstGeom prst="rect">
              <a:avLst/>
            </a:prstGeom>
            <a:noFill/>
          </p:spPr>
          <p:txBody>
            <a:bodyPr wrap="none" rtlCol="0">
              <a:spAutoFit/>
            </a:bodyPr>
            <a:lstStyle/>
            <a:p>
              <a:r>
                <a:rPr lang="en-US" sz="2400" dirty="0"/>
                <a:t>0.0100011101011…</a:t>
              </a:r>
            </a:p>
            <a:p>
              <a:r>
                <a:rPr lang="en-US" sz="2400" dirty="0"/>
                <a:t>0.1001101100010…</a:t>
              </a:r>
            </a:p>
            <a:p>
              <a:r>
                <a:rPr lang="en-US" sz="2400" dirty="0"/>
                <a:t>0.0100011010010…</a:t>
              </a:r>
            </a:p>
            <a:p>
              <a:r>
                <a:rPr lang="en-US" sz="2400" dirty="0"/>
                <a:t>0.0110101101001…</a:t>
              </a:r>
            </a:p>
          </p:txBody>
        </p:sp>
        <p:sp>
          <p:nvSpPr>
            <p:cNvPr id="23" name="TextBox 22">
              <a:extLst>
                <a:ext uri="{FF2B5EF4-FFF2-40B4-BE49-F238E27FC236}">
                  <a16:creationId xmlns:a16="http://schemas.microsoft.com/office/drawing/2014/main" id="{B72FE4DB-C3C4-4B41-B342-DD95E5D2964A}"/>
                </a:ext>
              </a:extLst>
            </p:cNvPr>
            <p:cNvSpPr txBox="1"/>
            <p:nvPr/>
          </p:nvSpPr>
          <p:spPr>
            <a:xfrm>
              <a:off x="7488649" y="1122754"/>
              <a:ext cx="3179525" cy="369332"/>
            </a:xfrm>
            <a:prstGeom prst="rect">
              <a:avLst/>
            </a:prstGeom>
            <a:noFill/>
          </p:spPr>
          <p:txBody>
            <a:bodyPr wrap="none" rtlCol="0">
              <a:spAutoFit/>
            </a:bodyPr>
            <a:lstStyle/>
            <a:p>
              <a:r>
                <a:rPr lang="en-US" dirty="0"/>
                <a:t>Correspond to binary expansion</a:t>
              </a:r>
            </a:p>
          </p:txBody>
        </p:sp>
        <p:sp>
          <p:nvSpPr>
            <p:cNvPr id="52" name="Arrow: Bent 51">
              <a:extLst>
                <a:ext uri="{FF2B5EF4-FFF2-40B4-BE49-F238E27FC236}">
                  <a16:creationId xmlns:a16="http://schemas.microsoft.com/office/drawing/2014/main" id="{0C1C8D95-4ED7-42D5-BEDB-7FD58861079E}"/>
                </a:ext>
              </a:extLst>
            </p:cNvPr>
            <p:cNvSpPr/>
            <p:nvPr/>
          </p:nvSpPr>
          <p:spPr>
            <a:xfrm rot="16200000" flipV="1">
              <a:off x="7945557" y="3714712"/>
              <a:ext cx="929071" cy="5776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6" name="Group 65">
            <a:extLst>
              <a:ext uri="{FF2B5EF4-FFF2-40B4-BE49-F238E27FC236}">
                <a16:creationId xmlns:a16="http://schemas.microsoft.com/office/drawing/2014/main" id="{3563D0B6-891F-4A58-8F24-53A20C2548E4}"/>
              </a:ext>
            </a:extLst>
          </p:cNvPr>
          <p:cNvGrpSpPr/>
          <p:nvPr/>
        </p:nvGrpSpPr>
        <p:grpSpPr>
          <a:xfrm>
            <a:off x="10317289" y="1220201"/>
            <a:ext cx="1612107" cy="3724663"/>
            <a:chOff x="10317289" y="1220201"/>
            <a:chExt cx="1612107" cy="3724663"/>
          </a:xfrm>
        </p:grpSpPr>
        <p:cxnSp>
          <p:nvCxnSpPr>
            <p:cNvPr id="9" name="Straight Connector 8">
              <a:extLst>
                <a:ext uri="{FF2B5EF4-FFF2-40B4-BE49-F238E27FC236}">
                  <a16:creationId xmlns:a16="http://schemas.microsoft.com/office/drawing/2014/main" id="{1373FC69-5866-4621-B5E2-8DB41828D4FF}"/>
                </a:ext>
              </a:extLst>
            </p:cNvPr>
            <p:cNvCxnSpPr>
              <a:cxnSpLocks/>
            </p:cNvCxnSpPr>
            <p:nvPr/>
          </p:nvCxnSpPr>
          <p:spPr>
            <a:xfrm>
              <a:off x="11434443" y="1866532"/>
              <a:ext cx="0" cy="3078332"/>
            </a:xfrm>
            <a:prstGeom prst="line">
              <a:avLst/>
            </a:prstGeom>
            <a:ln w="381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F48D1F5-0A00-4D3B-BF18-C7ACFD60270E}"/>
                    </a:ext>
                  </a:extLst>
                </p:cNvPr>
                <p:cNvSpPr txBox="1"/>
                <p:nvPr/>
              </p:nvSpPr>
              <p:spPr>
                <a:xfrm>
                  <a:off x="11164924" y="1220201"/>
                  <a:ext cx="40908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ℝ</m:t>
                        </m:r>
                      </m:oMath>
                    </m:oMathPara>
                  </a14:m>
                  <a:endParaRPr lang="en-US" sz="3600" dirty="0"/>
                </a:p>
              </p:txBody>
            </p:sp>
          </mc:Choice>
          <mc:Fallback xmlns="">
            <p:sp>
              <p:nvSpPr>
                <p:cNvPr id="11" name="TextBox 10">
                  <a:extLst>
                    <a:ext uri="{FF2B5EF4-FFF2-40B4-BE49-F238E27FC236}">
                      <a16:creationId xmlns:a16="http://schemas.microsoft.com/office/drawing/2014/main" id="{0F48D1F5-0A00-4D3B-BF18-C7ACFD60270E}"/>
                    </a:ext>
                  </a:extLst>
                </p:cNvPr>
                <p:cNvSpPr txBox="1">
                  <a:spLocks noRot="1" noChangeAspect="1" noMove="1" noResize="1" noEditPoints="1" noAdjustHandles="1" noChangeArrowheads="1" noChangeShapeType="1" noTextEdit="1"/>
                </p:cNvSpPr>
                <p:nvPr/>
              </p:nvSpPr>
              <p:spPr>
                <a:xfrm>
                  <a:off x="11164924" y="1220201"/>
                  <a:ext cx="409086" cy="646331"/>
                </a:xfrm>
                <a:prstGeom prst="rect">
                  <a:avLst/>
                </a:prstGeom>
                <a:blipFill>
                  <a:blip r:embed="rId4"/>
                  <a:stretch>
                    <a:fillRect r="-5970"/>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6AAD4AC9-49C2-420D-8731-2A48C5ED331C}"/>
                </a:ext>
              </a:extLst>
            </p:cNvPr>
            <p:cNvCxnSpPr/>
            <p:nvPr/>
          </p:nvCxnSpPr>
          <p:spPr>
            <a:xfrm>
              <a:off x="11301278" y="2627792"/>
              <a:ext cx="272732"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26EC736-0317-49B5-AF47-BF2106D99A23}"/>
                </a:ext>
              </a:extLst>
            </p:cNvPr>
            <p:cNvCxnSpPr/>
            <p:nvPr/>
          </p:nvCxnSpPr>
          <p:spPr>
            <a:xfrm>
              <a:off x="11320513" y="4298273"/>
              <a:ext cx="272732" cy="0"/>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804B276-14A9-4590-B894-83FCDA7D5B7B}"/>
                </a:ext>
              </a:extLst>
            </p:cNvPr>
            <p:cNvSpPr txBox="1"/>
            <p:nvPr/>
          </p:nvSpPr>
          <p:spPr>
            <a:xfrm>
              <a:off x="11627710" y="4113607"/>
              <a:ext cx="301686" cy="369332"/>
            </a:xfrm>
            <a:prstGeom prst="rect">
              <a:avLst/>
            </a:prstGeom>
            <a:noFill/>
          </p:spPr>
          <p:txBody>
            <a:bodyPr wrap="none" rtlCol="0">
              <a:spAutoFit/>
            </a:bodyPr>
            <a:lstStyle/>
            <a:p>
              <a:r>
                <a:rPr lang="en-US" dirty="0"/>
                <a:t>0</a:t>
              </a:r>
            </a:p>
          </p:txBody>
        </p:sp>
        <p:sp>
          <p:nvSpPr>
            <p:cNvPr id="16" name="TextBox 15">
              <a:extLst>
                <a:ext uri="{FF2B5EF4-FFF2-40B4-BE49-F238E27FC236}">
                  <a16:creationId xmlns:a16="http://schemas.microsoft.com/office/drawing/2014/main" id="{44948E44-0518-42BF-96A8-06CC82DF4EE1}"/>
                </a:ext>
              </a:extLst>
            </p:cNvPr>
            <p:cNvSpPr txBox="1"/>
            <p:nvPr/>
          </p:nvSpPr>
          <p:spPr>
            <a:xfrm>
              <a:off x="11627710" y="2443126"/>
              <a:ext cx="301686" cy="369332"/>
            </a:xfrm>
            <a:prstGeom prst="rect">
              <a:avLst/>
            </a:prstGeom>
            <a:noFill/>
          </p:spPr>
          <p:txBody>
            <a:bodyPr wrap="none" rtlCol="0">
              <a:spAutoFit/>
            </a:bodyPr>
            <a:lstStyle/>
            <a:p>
              <a:r>
                <a:rPr lang="en-US" dirty="0"/>
                <a:t>1</a:t>
              </a:r>
            </a:p>
          </p:txBody>
        </p:sp>
        <p:cxnSp>
          <p:nvCxnSpPr>
            <p:cNvPr id="54" name="Straight Connector 53">
              <a:extLst>
                <a:ext uri="{FF2B5EF4-FFF2-40B4-BE49-F238E27FC236}">
                  <a16:creationId xmlns:a16="http://schemas.microsoft.com/office/drawing/2014/main" id="{B40ABA7F-0992-4152-9B5A-CF6E93B31EDD}"/>
                </a:ext>
              </a:extLst>
            </p:cNvPr>
            <p:cNvCxnSpPr/>
            <p:nvPr/>
          </p:nvCxnSpPr>
          <p:spPr>
            <a:xfrm>
              <a:off x="10350676" y="2096550"/>
              <a:ext cx="1050380" cy="137751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422FE6A-70E8-4CEF-A086-A39B4F7DB411}"/>
                </a:ext>
              </a:extLst>
            </p:cNvPr>
            <p:cNvCxnSpPr/>
            <p:nvPr/>
          </p:nvCxnSpPr>
          <p:spPr>
            <a:xfrm>
              <a:off x="10322346" y="2874815"/>
              <a:ext cx="1112097" cy="1057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1E4A8C-C0BC-4E7A-8455-196837049FC3}"/>
                </a:ext>
              </a:extLst>
            </p:cNvPr>
            <p:cNvCxnSpPr>
              <a:cxnSpLocks/>
            </p:cNvCxnSpPr>
            <p:nvPr/>
          </p:nvCxnSpPr>
          <p:spPr>
            <a:xfrm>
              <a:off x="10363301" y="2512863"/>
              <a:ext cx="1087134" cy="157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9FDEF15-C22C-45C3-B203-274A8AD71269}"/>
                </a:ext>
              </a:extLst>
            </p:cNvPr>
            <p:cNvCxnSpPr/>
            <p:nvPr/>
          </p:nvCxnSpPr>
          <p:spPr>
            <a:xfrm>
              <a:off x="10317289" y="1717988"/>
              <a:ext cx="1120355" cy="231269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88B300A-75D8-4665-A4B4-0F243C8E2CBE}"/>
                  </a:ext>
                </a:extLst>
              </p:cNvPr>
              <p:cNvSpPr txBox="1"/>
              <p:nvPr/>
            </p:nvSpPr>
            <p:spPr>
              <a:xfrm>
                <a:off x="2643874" y="4013833"/>
                <a:ext cx="64280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𝑋</m:t>
                      </m:r>
                    </m:oMath>
                  </m:oMathPara>
                </a14:m>
                <a:endParaRPr lang="en-US" sz="4000" dirty="0"/>
              </a:p>
            </p:txBody>
          </p:sp>
        </mc:Choice>
        <mc:Fallback xmlns="">
          <p:sp>
            <p:nvSpPr>
              <p:cNvPr id="67" name="TextBox 66">
                <a:extLst>
                  <a:ext uri="{FF2B5EF4-FFF2-40B4-BE49-F238E27FC236}">
                    <a16:creationId xmlns:a16="http://schemas.microsoft.com/office/drawing/2014/main" id="{588B300A-75D8-4665-A4B4-0F243C8E2CBE}"/>
                  </a:ext>
                </a:extLst>
              </p:cNvPr>
              <p:cNvSpPr txBox="1">
                <a:spLocks noRot="1" noChangeAspect="1" noMove="1" noResize="1" noEditPoints="1" noAdjustHandles="1" noChangeArrowheads="1" noChangeShapeType="1" noTextEdit="1"/>
              </p:cNvSpPr>
              <p:nvPr/>
            </p:nvSpPr>
            <p:spPr>
              <a:xfrm>
                <a:off x="2643874" y="4013833"/>
                <a:ext cx="642805" cy="7078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65DDE00-C5D2-4CC6-BE70-7AE17A6F4CD2}"/>
                  </a:ext>
                </a:extLst>
              </p:cNvPr>
              <p:cNvSpPr txBox="1"/>
              <p:nvPr/>
            </p:nvSpPr>
            <p:spPr>
              <a:xfrm>
                <a:off x="8941798" y="4027157"/>
                <a:ext cx="2300694" cy="707886"/>
              </a:xfrm>
              <a:prstGeom prst="rect">
                <a:avLst/>
              </a:prstGeom>
              <a:noFill/>
              <a:ln>
                <a:solidFill>
                  <a:srgbClr val="00B050"/>
                </a:solidFill>
              </a:ln>
            </p:spPr>
            <p:txBody>
              <a:bodyPr wrap="none" rtlCol="0">
                <a:spAutoFit/>
              </a:bodyPr>
              <a:lstStyle/>
              <a:p>
                <a14:m>
                  <m:oMath xmlns:m="http://schemas.openxmlformats.org/officeDocument/2006/math">
                    <m:d>
                      <m:dPr>
                        <m:begChr m:val="|"/>
                        <m:endChr m:val="|"/>
                        <m:ctrlPr>
                          <a:rPr lang="en-US" sz="4000" i="1" smtClean="0">
                            <a:solidFill>
                              <a:srgbClr val="00B050"/>
                            </a:solidFill>
                            <a:latin typeface="Cambria Math" panose="02040503050406030204" pitchFamily="18" charset="0"/>
                          </a:rPr>
                        </m:ctrlPr>
                      </m:dPr>
                      <m:e>
                        <m:r>
                          <a:rPr lang="en-US" sz="4000" b="0" i="1" smtClean="0">
                            <a:solidFill>
                              <a:srgbClr val="00B050"/>
                            </a:solidFill>
                            <a:latin typeface="Cambria Math" panose="02040503050406030204" pitchFamily="18" charset="0"/>
                          </a:rPr>
                          <m:t>𝑋</m:t>
                        </m:r>
                      </m:e>
                    </m:d>
                    <m:r>
                      <a:rPr lang="en-US" sz="4000" b="0" i="1" smtClean="0">
                        <a:solidFill>
                          <a:srgbClr val="00B050"/>
                        </a:solidFill>
                        <a:latin typeface="Cambria Math" panose="02040503050406030204" pitchFamily="18" charset="0"/>
                      </a:rPr>
                      <m:t>≤|</m:t>
                    </m:r>
                    <m:r>
                      <a:rPr lang="en-US" sz="4000" b="0" i="1" smtClean="0">
                        <a:solidFill>
                          <a:srgbClr val="00B050"/>
                        </a:solidFill>
                        <a:latin typeface="Cambria Math" panose="02040503050406030204" pitchFamily="18" charset="0"/>
                      </a:rPr>
                      <m:t>ℝ</m:t>
                    </m:r>
                  </m:oMath>
                </a14:m>
                <a:r>
                  <a:rPr lang="en-US" sz="4000" dirty="0">
                    <a:solidFill>
                      <a:srgbClr val="00B050"/>
                    </a:solidFill>
                  </a:rPr>
                  <a:t>|</a:t>
                </a:r>
              </a:p>
            </p:txBody>
          </p:sp>
        </mc:Choice>
        <mc:Fallback xmlns="">
          <p:sp>
            <p:nvSpPr>
              <p:cNvPr id="68" name="TextBox 67">
                <a:extLst>
                  <a:ext uri="{FF2B5EF4-FFF2-40B4-BE49-F238E27FC236}">
                    <a16:creationId xmlns:a16="http://schemas.microsoft.com/office/drawing/2014/main" id="{965DDE00-C5D2-4CC6-BE70-7AE17A6F4CD2}"/>
                  </a:ext>
                </a:extLst>
              </p:cNvPr>
              <p:cNvSpPr txBox="1">
                <a:spLocks noRot="1" noChangeAspect="1" noMove="1" noResize="1" noEditPoints="1" noAdjustHandles="1" noChangeArrowheads="1" noChangeShapeType="1" noTextEdit="1"/>
              </p:cNvSpPr>
              <p:nvPr/>
            </p:nvSpPr>
            <p:spPr>
              <a:xfrm>
                <a:off x="8941798" y="4027157"/>
                <a:ext cx="2300694" cy="707886"/>
              </a:xfrm>
              <a:prstGeom prst="rect">
                <a:avLst/>
              </a:prstGeom>
              <a:blipFill>
                <a:blip r:embed="rId6"/>
                <a:stretch>
                  <a:fillRect t="-14407" r="-7916" b="-34746"/>
                </a:stretch>
              </a:blipFill>
              <a:ln>
                <a:solidFill>
                  <a:srgbClr val="00B050"/>
                </a:solidFill>
              </a:ln>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8DEA77A5-4DE6-4678-BD07-D5F32866EF1D}"/>
              </a:ext>
            </a:extLst>
          </p:cNvPr>
          <p:cNvSpPr>
            <a:spLocks noGrp="1"/>
          </p:cNvSpPr>
          <p:nvPr>
            <p:ph type="ftr" sz="quarter" idx="11"/>
          </p:nvPr>
        </p:nvSpPr>
        <p:spPr/>
        <p:txBody>
          <a:bodyPr/>
          <a:lstStyle/>
          <a:p>
            <a:r>
              <a:rPr lang="en-US"/>
              <a:t>Gabriele Carcassi - University of Michigan</a:t>
            </a:r>
          </a:p>
        </p:txBody>
      </p:sp>
      <p:sp>
        <p:nvSpPr>
          <p:cNvPr id="10" name="Slide Number Placeholder 9">
            <a:extLst>
              <a:ext uri="{FF2B5EF4-FFF2-40B4-BE49-F238E27FC236}">
                <a16:creationId xmlns:a16="http://schemas.microsoft.com/office/drawing/2014/main" id="{629E44C1-DB0D-42F1-8DE0-96EB3BFFC444}"/>
              </a:ext>
            </a:extLst>
          </p:cNvPr>
          <p:cNvSpPr>
            <a:spLocks noGrp="1"/>
          </p:cNvSpPr>
          <p:nvPr>
            <p:ph type="sldNum" sz="quarter" idx="13"/>
          </p:nvPr>
        </p:nvSpPr>
        <p:spPr/>
        <p:txBody>
          <a:bodyPr/>
          <a:lstStyle/>
          <a:p>
            <a:fld id="{F47845EA-7733-40EE-B074-20032348B727}" type="slidenum">
              <a:rPr lang="en-US" smtClean="0"/>
              <a:t>21</a:t>
            </a:fld>
            <a:endParaRPr lang="en-US"/>
          </a:p>
        </p:txBody>
      </p:sp>
    </p:spTree>
    <p:extLst>
      <p:ext uri="{BB962C8B-B14F-4D97-AF65-F5344CB8AC3E}">
        <p14:creationId xmlns:p14="http://schemas.microsoft.com/office/powerpoint/2010/main" val="2781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6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590F5773-0C1C-49A8-A121-C642EA4361E0}"/>
                  </a:ext>
                </a:extLst>
              </p:cNvPr>
              <p:cNvGraphicFramePr>
                <a:graphicFrameLocks noGrp="1"/>
              </p:cNvGraphicFramePr>
              <p:nvPr/>
            </p:nvGraphicFramePr>
            <p:xfrm>
              <a:off x="2953667" y="1997312"/>
              <a:ext cx="7974154" cy="3620008"/>
            </p:xfrm>
            <a:graphic>
              <a:graphicData uri="http://schemas.openxmlformats.org/drawingml/2006/table">
                <a:tbl>
                  <a:tblPr firstRow="1" bandRow="1">
                    <a:tableStyleId>{5C22544A-7EE6-4342-B048-85BDC9FD1C3A}</a:tableStyleId>
                  </a:tblPr>
                  <a:tblGrid>
                    <a:gridCol w="385934">
                      <a:extLst>
                        <a:ext uri="{9D8B030D-6E8A-4147-A177-3AD203B41FA5}">
                          <a16:colId xmlns:a16="http://schemas.microsoft.com/office/drawing/2014/main" val="3244629165"/>
                        </a:ext>
                      </a:extLst>
                    </a:gridCol>
                    <a:gridCol w="385934">
                      <a:extLst>
                        <a:ext uri="{9D8B030D-6E8A-4147-A177-3AD203B41FA5}">
                          <a16:colId xmlns:a16="http://schemas.microsoft.com/office/drawing/2014/main" val="2384728520"/>
                        </a:ext>
                      </a:extLst>
                    </a:gridCol>
                    <a:gridCol w="385934">
                      <a:extLst>
                        <a:ext uri="{9D8B030D-6E8A-4147-A177-3AD203B41FA5}">
                          <a16:colId xmlns:a16="http://schemas.microsoft.com/office/drawing/2014/main" val="3585965069"/>
                        </a:ext>
                      </a:extLst>
                    </a:gridCol>
                    <a:gridCol w="385934">
                      <a:extLst>
                        <a:ext uri="{9D8B030D-6E8A-4147-A177-3AD203B41FA5}">
                          <a16:colId xmlns:a16="http://schemas.microsoft.com/office/drawing/2014/main" val="1755852268"/>
                        </a:ext>
                      </a:extLst>
                    </a:gridCol>
                    <a:gridCol w="1469936">
                      <a:extLst>
                        <a:ext uri="{9D8B030D-6E8A-4147-A177-3AD203B41FA5}">
                          <a16:colId xmlns:a16="http://schemas.microsoft.com/office/drawing/2014/main" val="570807982"/>
                        </a:ext>
                      </a:extLst>
                    </a:gridCol>
                    <a:gridCol w="1469936">
                      <a:extLst>
                        <a:ext uri="{9D8B030D-6E8A-4147-A177-3AD203B41FA5}">
                          <a16:colId xmlns:a16="http://schemas.microsoft.com/office/drawing/2014/main" val="2236752928"/>
                        </a:ext>
                      </a:extLst>
                    </a:gridCol>
                    <a:gridCol w="290146">
                      <a:extLst>
                        <a:ext uri="{9D8B030D-6E8A-4147-A177-3AD203B41FA5}">
                          <a16:colId xmlns:a16="http://schemas.microsoft.com/office/drawing/2014/main" val="1753003395"/>
                        </a:ext>
                      </a:extLst>
                    </a:gridCol>
                    <a:gridCol w="1626577">
                      <a:extLst>
                        <a:ext uri="{9D8B030D-6E8A-4147-A177-3AD203B41FA5}">
                          <a16:colId xmlns:a16="http://schemas.microsoft.com/office/drawing/2014/main" val="3200985121"/>
                        </a:ext>
                      </a:extLst>
                    </a:gridCol>
                    <a:gridCol w="1213339">
                      <a:extLst>
                        <a:ext uri="{9D8B030D-6E8A-4147-A177-3AD203B41FA5}">
                          <a16:colId xmlns:a16="http://schemas.microsoft.com/office/drawing/2014/main" val="4178426847"/>
                        </a:ext>
                      </a:extLst>
                    </a:gridCol>
                    <a:gridCol w="360484">
                      <a:extLst>
                        <a:ext uri="{9D8B030D-6E8A-4147-A177-3AD203B41FA5}">
                          <a16:colId xmlns:a16="http://schemas.microsoft.com/office/drawing/2014/main" val="1787636415"/>
                        </a:ext>
                      </a:extLst>
                    </a:gridCol>
                  </a:tblGrid>
                  <a:tr h="517144">
                    <a:tc gridSpan="4">
                      <a:txBody>
                        <a:bodyPr/>
                        <a:lstStyle/>
                        <a:p>
                          <a:pPr algn="ctr"/>
                          <a:r>
                            <a:rPr lang="en-US" dirty="0"/>
                            <a:t>Basis</a:t>
                          </a:r>
                          <a:r>
                            <a:rPr lang="en-US" baseline="0" dirty="0"/>
                            <a:t> </a:t>
                          </a:r>
                          <a:r>
                            <a:rPr lang="en-US" dirty="0"/>
                            <a:t> </a:t>
                          </a:r>
                          <a14:m>
                            <m:oMath xmlns:m="http://schemas.openxmlformats.org/officeDocument/2006/math">
                              <m:r>
                                <a:rPr lang="en-US" b="1" i="1" smtClean="0">
                                  <a:latin typeface="Cambria Math" panose="02040503050406030204" pitchFamily="18" charset="0"/>
                                  <a:ea typeface="Cambria Math" panose="02040503050406030204" pitchFamily="18" charset="0"/>
                                </a:rPr>
                                <m:t>𝓑</m:t>
                              </m:r>
                            </m:oMath>
                          </a14:m>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gridSpan="3">
                      <a:txBody>
                        <a:bodyPr/>
                        <a:lstStyle/>
                        <a:p>
                          <a:pPr algn="ctr"/>
                          <a:r>
                            <a:rPr lang="en-US" dirty="0"/>
                            <a:t>Experimental domain </a:t>
                          </a:r>
                          <a:r>
                            <a:rPr lang="en-US" baseline="0" dirty="0"/>
                            <a:t> </a:t>
                          </a:r>
                          <a:r>
                            <a:rPr lang="en-US" dirty="0"/>
                            <a:t> </a:t>
                          </a:r>
                          <a14:m>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𝓓</m:t>
                                  </m:r>
                                </m:e>
                                <m:sub>
                                  <m:r>
                                    <a:rPr lang="en-US" b="1" i="1" smtClean="0">
                                      <a:latin typeface="Cambria Math" panose="02040503050406030204" pitchFamily="18" charset="0"/>
                                      <a:ea typeface="Cambria Math" panose="02040503050406030204" pitchFamily="18" charset="0"/>
                                    </a:rPr>
                                    <m:t>𝑿</m:t>
                                  </m:r>
                                </m:sub>
                              </m:sSub>
                            </m:oMath>
                          </a14:m>
                          <a:endParaRPr lang="en-US" dirty="0"/>
                        </a:p>
                      </a:txBody>
                      <a:tcPr anchor="ctr"/>
                    </a:tc>
                    <a:tc hMerge="1">
                      <a:txBody>
                        <a:bodyPr/>
                        <a:lstStyle/>
                        <a:p>
                          <a:endParaRPr lang="en-US"/>
                        </a:p>
                      </a:txBody>
                      <a:tcPr/>
                    </a:tc>
                    <a:tc hMerge="1">
                      <a:txBody>
                        <a:bodyPr/>
                        <a:lstStyle/>
                        <a:p>
                          <a:endParaRPr lang="en-US" dirty="0"/>
                        </a:p>
                      </a:txBody>
                      <a:tcPr/>
                    </a:tc>
                    <a:tc gridSpan="3">
                      <a:txBody>
                        <a:bodyPr/>
                        <a:lstStyle/>
                        <a:p>
                          <a:pPr algn="ctr"/>
                          <a:r>
                            <a:rPr lang="en-US" dirty="0"/>
                            <a:t>Theoretical domain  </a:t>
                          </a:r>
                          <a14:m>
                            <m:oMath xmlns:m="http://schemas.openxmlformats.org/officeDocument/2006/math">
                              <m:acc>
                                <m:accPr>
                                  <m:chr m:val="̅"/>
                                  <m:ctrlPr>
                                    <a:rPr lang="en-US" b="1" i="1" smtClean="0">
                                      <a:latin typeface="Cambria Math" panose="02040503050406030204" pitchFamily="18" charset="0"/>
                                      <a:ea typeface="Cambria Math" panose="02040503050406030204" pitchFamily="18" charset="0"/>
                                    </a:rPr>
                                  </m:ctrlPr>
                                </m:accPr>
                                <m:e>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𝓓</m:t>
                                      </m:r>
                                    </m:e>
                                    <m:sub>
                                      <m:r>
                                        <a:rPr lang="en-US" b="1" i="1" smtClean="0">
                                          <a:latin typeface="Cambria Math" panose="02040503050406030204" pitchFamily="18" charset="0"/>
                                          <a:ea typeface="Cambria Math" panose="02040503050406030204" pitchFamily="18" charset="0"/>
                                        </a:rPr>
                                        <m:t>𝑿</m:t>
                                      </m:r>
                                    </m:sub>
                                  </m:sSub>
                                </m:e>
                              </m:acc>
                            </m:oMath>
                          </a14:m>
                          <a:endParaRPr lang="en-US" dirty="0"/>
                        </a:p>
                      </a:txBody>
                      <a:tcPr anchor="ct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907141971"/>
                      </a:ext>
                    </a:extLst>
                  </a:tr>
                  <a:tr h="517144">
                    <a:tc>
                      <a:txBody>
                        <a:bodyPr/>
                        <a:lstStyle/>
                        <a:p>
                          <a:pPr algn="ctr"/>
                          <a14:m>
                            <m:oMathPara xmlns:m="http://schemas.openxmlformats.org/officeDocument/2006/math">
                              <m:oMathParaPr>
                                <m:jc m:val="center"/>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𝟏</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𝟐</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𝟑</m:t>
                                    </m:r>
                                  </m:sub>
                                </m:sSub>
                              </m:oMath>
                            </m:oMathPara>
                          </a14:m>
                          <a:endParaRPr lang="en-US" dirty="0"/>
                        </a:p>
                      </a:txBody>
                      <a:tcPr anchor="ctr"/>
                    </a:tc>
                    <a:tc>
                      <a:txBody>
                        <a:bodyPr/>
                        <a:lstStyle/>
                        <a:p>
                          <a:pPr algn="ctr"/>
                          <a:r>
                            <a:rPr lang="en-US" dirty="0"/>
                            <a:t>…</a:t>
                          </a:r>
                        </a:p>
                      </a:txBody>
                      <a:tcPr anchor="ctr"/>
                    </a:tc>
                    <a:tc>
                      <a:txBody>
                        <a:bodyPr/>
                        <a:lstStyle/>
                        <a:p>
                          <a:pPr algn="ctr"/>
                          <a14:m>
                            <m:oMathPara xmlns:m="http://schemas.openxmlformats.org/officeDocument/2006/math">
                              <m:oMathParaPr>
                                <m:jc m:val="center"/>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𝟐</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𝟑</m:t>
                                    </m:r>
                                  </m:sub>
                                </m:sSub>
                              </m:oMath>
                            </m:oMathPara>
                          </a14:m>
                          <a:endParaRPr lang="en-US" dirty="0"/>
                        </a:p>
                      </a:txBody>
                      <a:tcPr anchor="ctr"/>
                    </a:tc>
                    <a:tc>
                      <a:txBody>
                        <a:bodyPr/>
                        <a:lstStyle/>
                        <a:p>
                          <a:pPr algn="ctr"/>
                          <a:r>
                            <a:rPr 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𝟏</m:t>
                                        </m:r>
                                      </m:sub>
                                    </m:sSub>
                                  </m:e>
                                </m:acc>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𝟐</m:t>
                                    </m:r>
                                  </m:sub>
                                </m:sSub>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en-US" b="1" i="1" smtClean="0">
                                        <a:latin typeface="Cambria Math" panose="02040503050406030204" pitchFamily="18" charset="0"/>
                                      </a:rPr>
                                    </m:ctrlPr>
                                  </m:acc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𝟐</m:t>
                                        </m:r>
                                      </m:sub>
                                    </m:sSub>
                                  </m:e>
                                </m:acc>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𝒆</m:t>
                                    </m:r>
                                  </m:e>
                                  <m:sub>
                                    <m:r>
                                      <a:rPr lang="en-US" b="1" i="1" smtClean="0">
                                        <a:latin typeface="Cambria Math" panose="02040503050406030204" pitchFamily="18" charset="0"/>
                                      </a:rPr>
                                      <m:t>𝟏</m:t>
                                    </m:r>
                                  </m:sub>
                                </m:sSub>
                              </m:oMath>
                            </m:oMathPara>
                          </a14:m>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813235112"/>
                      </a:ext>
                    </a:extLst>
                  </a:tr>
                  <a:tr h="517144">
                    <a:tc>
                      <a:txBody>
                        <a:bodyPr/>
                        <a:lstStyle/>
                        <a:p>
                          <a:pPr algn="ctr"/>
                          <a:r>
                            <a:rPr lang="en-US" dirty="0"/>
                            <a:t>F</a:t>
                          </a:r>
                        </a:p>
                      </a:txBody>
                      <a:tcPr anchor="ctr"/>
                    </a:tc>
                    <a:tc>
                      <a:txBody>
                        <a:bodyPr/>
                        <a:lstStyle/>
                        <a:p>
                          <a:pPr algn="ctr"/>
                          <a:r>
                            <a:rPr lang="en-US" dirty="0"/>
                            <a:t>F</a:t>
                          </a:r>
                        </a:p>
                      </a:txBody>
                      <a:tcPr anchor="ctr"/>
                    </a:tc>
                    <a:tc>
                      <a:txBody>
                        <a:bodyPr/>
                        <a:lstStyle/>
                        <a:p>
                          <a:pPr algn="ctr"/>
                          <a:r>
                            <a:rPr lang="en-US" dirty="0"/>
                            <a:t>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F</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T</a:t>
                          </a:r>
                        </a:p>
                      </a:txBody>
                      <a:tcPr anchor="ctr"/>
                    </a:tc>
                    <a:tc>
                      <a:txBody>
                        <a:bodyPr/>
                        <a:lstStyle/>
                        <a:p>
                          <a:pPr algn="ctr"/>
                          <a:r>
                            <a:rPr lang="en-US" dirty="0"/>
                            <a:t>…</a:t>
                          </a:r>
                        </a:p>
                      </a:txBody>
                      <a:tcPr anchor="ctr"/>
                    </a:tc>
                    <a:extLst>
                      <a:ext uri="{0D108BD9-81ED-4DB2-BD59-A6C34878D82A}">
                        <a16:rowId xmlns:a16="http://schemas.microsoft.com/office/drawing/2014/main" val="1551770873"/>
                      </a:ext>
                    </a:extLst>
                  </a:tr>
                  <a:tr h="517144">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386243862"/>
                      </a:ext>
                    </a:extLst>
                  </a:tr>
                  <a:tr h="517144">
                    <a:tc>
                      <a:txBody>
                        <a:bodyPr/>
                        <a:lstStyle/>
                        <a:p>
                          <a:pPr algn="ctr"/>
                          <a:r>
                            <a:rPr lang="en-US" dirty="0"/>
                            <a:t>F</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F</a:t>
                          </a:r>
                        </a:p>
                      </a:txBody>
                      <a:tcPr anchor="ctr"/>
                    </a:tc>
                    <a:tc>
                      <a:txBody>
                        <a:bodyPr/>
                        <a:lstStyle/>
                        <a:p>
                          <a:pPr algn="ctr"/>
                          <a:r>
                            <a:rPr lang="en-US" dirty="0"/>
                            <a:t>T</a:t>
                          </a:r>
                        </a:p>
                      </a:txBody>
                      <a:tcPr anchor="ctr"/>
                    </a:tc>
                    <a:tc>
                      <a:txBody>
                        <a:bodyPr/>
                        <a:lstStyle/>
                        <a:p>
                          <a:pPr algn="ctr"/>
                          <a:r>
                            <a:rPr lang="en-US" dirty="0"/>
                            <a:t>…</a:t>
                          </a:r>
                        </a:p>
                      </a:txBody>
                      <a:tcPr anchor="ctr"/>
                    </a:tc>
                    <a:extLst>
                      <a:ext uri="{0D108BD9-81ED-4DB2-BD59-A6C34878D82A}">
                        <a16:rowId xmlns:a16="http://schemas.microsoft.com/office/drawing/2014/main" val="1016302653"/>
                      </a:ext>
                    </a:extLst>
                  </a:tr>
                  <a:tr h="517144">
                    <a:tc>
                      <a:txBody>
                        <a:bodyPr/>
                        <a:lstStyle/>
                        <a:p>
                          <a:pPr algn="ctr"/>
                          <a:r>
                            <a:rPr lang="en-US" dirty="0"/>
                            <a:t>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extLst>
                      <a:ext uri="{0D108BD9-81ED-4DB2-BD59-A6C34878D82A}">
                        <a16:rowId xmlns:a16="http://schemas.microsoft.com/office/drawing/2014/main" val="3943254632"/>
                      </a:ext>
                    </a:extLst>
                  </a:tr>
                  <a:tr h="517144">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77403951"/>
                      </a:ext>
                    </a:extLst>
                  </a:tr>
                </a:tbl>
              </a:graphicData>
            </a:graphic>
          </p:graphicFrame>
        </mc:Choice>
        <mc:Fallback xmlns="">
          <p:graphicFrame>
            <p:nvGraphicFramePr>
              <p:cNvPr id="4" name="Table 3">
                <a:extLst>
                  <a:ext uri="{FF2B5EF4-FFF2-40B4-BE49-F238E27FC236}">
                    <a16:creationId xmlns:a16="http://schemas.microsoft.com/office/drawing/2014/main" id="{590F5773-0C1C-49A8-A121-C642EA4361E0}"/>
                  </a:ext>
                </a:extLst>
              </p:cNvPr>
              <p:cNvGraphicFramePr>
                <a:graphicFrameLocks noGrp="1"/>
              </p:cNvGraphicFramePr>
              <p:nvPr>
                <p:extLst>
                  <p:ext uri="{D42A27DB-BD31-4B8C-83A1-F6EECF244321}">
                    <p14:modId xmlns:p14="http://schemas.microsoft.com/office/powerpoint/2010/main" val="3401033592"/>
                  </p:ext>
                </p:extLst>
              </p:nvPr>
            </p:nvGraphicFramePr>
            <p:xfrm>
              <a:off x="2953667" y="1997312"/>
              <a:ext cx="7974154" cy="3620008"/>
            </p:xfrm>
            <a:graphic>
              <a:graphicData uri="http://schemas.openxmlformats.org/drawingml/2006/table">
                <a:tbl>
                  <a:tblPr firstRow="1" bandRow="1">
                    <a:tableStyleId>{5C22544A-7EE6-4342-B048-85BDC9FD1C3A}</a:tableStyleId>
                  </a:tblPr>
                  <a:tblGrid>
                    <a:gridCol w="385934">
                      <a:extLst>
                        <a:ext uri="{9D8B030D-6E8A-4147-A177-3AD203B41FA5}">
                          <a16:colId xmlns:a16="http://schemas.microsoft.com/office/drawing/2014/main" val="3244629165"/>
                        </a:ext>
                      </a:extLst>
                    </a:gridCol>
                    <a:gridCol w="385934">
                      <a:extLst>
                        <a:ext uri="{9D8B030D-6E8A-4147-A177-3AD203B41FA5}">
                          <a16:colId xmlns:a16="http://schemas.microsoft.com/office/drawing/2014/main" val="2384728520"/>
                        </a:ext>
                      </a:extLst>
                    </a:gridCol>
                    <a:gridCol w="385934">
                      <a:extLst>
                        <a:ext uri="{9D8B030D-6E8A-4147-A177-3AD203B41FA5}">
                          <a16:colId xmlns:a16="http://schemas.microsoft.com/office/drawing/2014/main" val="3585965069"/>
                        </a:ext>
                      </a:extLst>
                    </a:gridCol>
                    <a:gridCol w="385934">
                      <a:extLst>
                        <a:ext uri="{9D8B030D-6E8A-4147-A177-3AD203B41FA5}">
                          <a16:colId xmlns:a16="http://schemas.microsoft.com/office/drawing/2014/main" val="1755852268"/>
                        </a:ext>
                      </a:extLst>
                    </a:gridCol>
                    <a:gridCol w="1469936">
                      <a:extLst>
                        <a:ext uri="{9D8B030D-6E8A-4147-A177-3AD203B41FA5}">
                          <a16:colId xmlns:a16="http://schemas.microsoft.com/office/drawing/2014/main" val="570807982"/>
                        </a:ext>
                      </a:extLst>
                    </a:gridCol>
                    <a:gridCol w="1469936">
                      <a:extLst>
                        <a:ext uri="{9D8B030D-6E8A-4147-A177-3AD203B41FA5}">
                          <a16:colId xmlns:a16="http://schemas.microsoft.com/office/drawing/2014/main" val="2236752928"/>
                        </a:ext>
                      </a:extLst>
                    </a:gridCol>
                    <a:gridCol w="290146">
                      <a:extLst>
                        <a:ext uri="{9D8B030D-6E8A-4147-A177-3AD203B41FA5}">
                          <a16:colId xmlns:a16="http://schemas.microsoft.com/office/drawing/2014/main" val="1753003395"/>
                        </a:ext>
                      </a:extLst>
                    </a:gridCol>
                    <a:gridCol w="1626577">
                      <a:extLst>
                        <a:ext uri="{9D8B030D-6E8A-4147-A177-3AD203B41FA5}">
                          <a16:colId xmlns:a16="http://schemas.microsoft.com/office/drawing/2014/main" val="3200985121"/>
                        </a:ext>
                      </a:extLst>
                    </a:gridCol>
                    <a:gridCol w="1213339">
                      <a:extLst>
                        <a:ext uri="{9D8B030D-6E8A-4147-A177-3AD203B41FA5}">
                          <a16:colId xmlns:a16="http://schemas.microsoft.com/office/drawing/2014/main" val="4178426847"/>
                        </a:ext>
                      </a:extLst>
                    </a:gridCol>
                    <a:gridCol w="360484">
                      <a:extLst>
                        <a:ext uri="{9D8B030D-6E8A-4147-A177-3AD203B41FA5}">
                          <a16:colId xmlns:a16="http://schemas.microsoft.com/office/drawing/2014/main" val="1787636415"/>
                        </a:ext>
                      </a:extLst>
                    </a:gridCol>
                  </a:tblGrid>
                  <a:tr h="517144">
                    <a:tc gridSpan="4">
                      <a:txBody>
                        <a:bodyPr/>
                        <a:lstStyle/>
                        <a:p>
                          <a:endParaRPr lang="en-US"/>
                        </a:p>
                      </a:txBody>
                      <a:tcPr anchor="ctr">
                        <a:blipFill>
                          <a:blip r:embed="rId2"/>
                          <a:stretch>
                            <a:fillRect l="-395" t="-1176" r="-418972" b="-603529"/>
                          </a:stretch>
                        </a:blipFill>
                      </a:tcP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gridSpan="3">
                      <a:txBody>
                        <a:bodyPr/>
                        <a:lstStyle/>
                        <a:p>
                          <a:endParaRPr lang="en-US"/>
                        </a:p>
                      </a:txBody>
                      <a:tcPr anchor="ctr">
                        <a:blipFill>
                          <a:blip r:embed="rId2"/>
                          <a:stretch>
                            <a:fillRect l="-47834" t="-1176" r="-99623" b="-603529"/>
                          </a:stretch>
                        </a:blipFill>
                      </a:tcPr>
                    </a:tc>
                    <a:tc hMerge="1">
                      <a:txBody>
                        <a:bodyPr/>
                        <a:lstStyle/>
                        <a:p>
                          <a:endParaRPr lang="en-US"/>
                        </a:p>
                      </a:txBody>
                      <a:tcPr/>
                    </a:tc>
                    <a:tc hMerge="1">
                      <a:txBody>
                        <a:bodyPr/>
                        <a:lstStyle/>
                        <a:p>
                          <a:endParaRPr lang="en-US" dirty="0"/>
                        </a:p>
                      </a:txBody>
                      <a:tcPr/>
                    </a:tc>
                    <a:tc gridSpan="3">
                      <a:txBody>
                        <a:bodyPr/>
                        <a:lstStyle/>
                        <a:p>
                          <a:endParaRPr lang="en-US"/>
                        </a:p>
                      </a:txBody>
                      <a:tcPr anchor="ctr">
                        <a:blipFill>
                          <a:blip r:embed="rId2"/>
                          <a:stretch>
                            <a:fillRect l="-149524" t="-1176" r="-762" b="-603529"/>
                          </a:stretch>
                        </a:blip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907141971"/>
                      </a:ext>
                    </a:extLst>
                  </a:tr>
                  <a:tr h="517144">
                    <a:tc>
                      <a:txBody>
                        <a:bodyPr/>
                        <a:lstStyle/>
                        <a:p>
                          <a:endParaRPr lang="en-US"/>
                        </a:p>
                      </a:txBody>
                      <a:tcPr anchor="ctr">
                        <a:blipFill>
                          <a:blip r:embed="rId2"/>
                          <a:stretch>
                            <a:fillRect l="-1587" t="-101176" r="-1984127" b="-503529"/>
                          </a:stretch>
                        </a:blipFill>
                      </a:tcPr>
                    </a:tc>
                    <a:tc>
                      <a:txBody>
                        <a:bodyPr/>
                        <a:lstStyle/>
                        <a:p>
                          <a:endParaRPr lang="en-US"/>
                        </a:p>
                      </a:txBody>
                      <a:tcPr anchor="ctr">
                        <a:blipFill>
                          <a:blip r:embed="rId2"/>
                          <a:stretch>
                            <a:fillRect l="-100000" t="-101176" r="-1853125" b="-503529"/>
                          </a:stretch>
                        </a:blipFill>
                      </a:tcPr>
                    </a:tc>
                    <a:tc>
                      <a:txBody>
                        <a:bodyPr/>
                        <a:lstStyle/>
                        <a:p>
                          <a:endParaRPr lang="en-US"/>
                        </a:p>
                      </a:txBody>
                      <a:tcPr anchor="ctr">
                        <a:blipFill>
                          <a:blip r:embed="rId2"/>
                          <a:stretch>
                            <a:fillRect l="-203175" t="-101176" r="-1782540" b="-503529"/>
                          </a:stretch>
                        </a:blipFill>
                      </a:tcPr>
                    </a:tc>
                    <a:tc>
                      <a:txBody>
                        <a:bodyPr/>
                        <a:lstStyle/>
                        <a:p>
                          <a:pPr algn="ctr"/>
                          <a:r>
                            <a:rPr lang="en-US" dirty="0"/>
                            <a:t>…</a:t>
                          </a:r>
                        </a:p>
                      </a:txBody>
                      <a:tcPr anchor="ctr"/>
                    </a:tc>
                    <a:tc>
                      <a:txBody>
                        <a:bodyPr/>
                        <a:lstStyle/>
                        <a:p>
                          <a:endParaRPr lang="en-US"/>
                        </a:p>
                      </a:txBody>
                      <a:tcPr anchor="ctr">
                        <a:blipFill>
                          <a:blip r:embed="rId2"/>
                          <a:stretch>
                            <a:fillRect l="-104959" t="-101176" r="-338017" b="-503529"/>
                          </a:stretch>
                        </a:blipFill>
                      </a:tcPr>
                    </a:tc>
                    <a:tc>
                      <a:txBody>
                        <a:bodyPr/>
                        <a:lstStyle/>
                        <a:p>
                          <a:endParaRPr lang="en-US"/>
                        </a:p>
                      </a:txBody>
                      <a:tcPr anchor="ctr">
                        <a:blipFill>
                          <a:blip r:embed="rId2"/>
                          <a:stretch>
                            <a:fillRect l="-205809" t="-101176" r="-239419" b="-503529"/>
                          </a:stretch>
                        </a:blipFill>
                      </a:tcPr>
                    </a:tc>
                    <a:tc>
                      <a:txBody>
                        <a:bodyPr/>
                        <a:lstStyle/>
                        <a:p>
                          <a:pPr algn="ctr"/>
                          <a:r>
                            <a:rPr lang="en-US" dirty="0"/>
                            <a:t>…</a:t>
                          </a:r>
                        </a:p>
                      </a:txBody>
                      <a:tcPr anchor="ctr"/>
                    </a:tc>
                    <a:tc>
                      <a:txBody>
                        <a:bodyPr/>
                        <a:lstStyle/>
                        <a:p>
                          <a:endParaRPr lang="en-US"/>
                        </a:p>
                      </a:txBody>
                      <a:tcPr anchor="ctr">
                        <a:blipFill>
                          <a:blip r:embed="rId2"/>
                          <a:stretch>
                            <a:fillRect l="-294007" t="-101176" r="-98127" b="-503529"/>
                          </a:stretch>
                        </a:blipFill>
                      </a:tcPr>
                    </a:tc>
                    <a:tc>
                      <a:txBody>
                        <a:bodyPr/>
                        <a:lstStyle/>
                        <a:p>
                          <a:endParaRPr lang="en-US"/>
                        </a:p>
                      </a:txBody>
                      <a:tcPr anchor="ctr">
                        <a:blipFill>
                          <a:blip r:embed="rId2"/>
                          <a:stretch>
                            <a:fillRect l="-528643" t="-101176" r="-31658" b="-50352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813235112"/>
                      </a:ext>
                    </a:extLst>
                  </a:tr>
                  <a:tr h="517144">
                    <a:tc>
                      <a:txBody>
                        <a:bodyPr/>
                        <a:lstStyle/>
                        <a:p>
                          <a:pPr algn="ctr"/>
                          <a:r>
                            <a:rPr lang="en-US" dirty="0"/>
                            <a:t>F</a:t>
                          </a:r>
                        </a:p>
                      </a:txBody>
                      <a:tcPr anchor="ctr"/>
                    </a:tc>
                    <a:tc>
                      <a:txBody>
                        <a:bodyPr/>
                        <a:lstStyle/>
                        <a:p>
                          <a:pPr algn="ctr"/>
                          <a:r>
                            <a:rPr lang="en-US" dirty="0"/>
                            <a:t>F</a:t>
                          </a:r>
                        </a:p>
                      </a:txBody>
                      <a:tcPr anchor="ctr"/>
                    </a:tc>
                    <a:tc>
                      <a:txBody>
                        <a:bodyPr/>
                        <a:lstStyle/>
                        <a:p>
                          <a:pPr algn="ctr"/>
                          <a:r>
                            <a:rPr lang="en-US" dirty="0"/>
                            <a:t>F</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F</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T</a:t>
                          </a:r>
                        </a:p>
                      </a:txBody>
                      <a:tcPr anchor="ctr"/>
                    </a:tc>
                    <a:tc>
                      <a:txBody>
                        <a:bodyPr/>
                        <a:lstStyle/>
                        <a:p>
                          <a:pPr algn="ctr"/>
                          <a:r>
                            <a:rPr lang="en-US" dirty="0"/>
                            <a:t>…</a:t>
                          </a:r>
                        </a:p>
                      </a:txBody>
                      <a:tcPr anchor="ctr"/>
                    </a:tc>
                    <a:extLst>
                      <a:ext uri="{0D108BD9-81ED-4DB2-BD59-A6C34878D82A}">
                        <a16:rowId xmlns:a16="http://schemas.microsoft.com/office/drawing/2014/main" val="1551770873"/>
                      </a:ext>
                    </a:extLst>
                  </a:tr>
                  <a:tr h="517144">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386243862"/>
                      </a:ext>
                    </a:extLst>
                  </a:tr>
                  <a:tr h="517144">
                    <a:tc>
                      <a:txBody>
                        <a:bodyPr/>
                        <a:lstStyle/>
                        <a:p>
                          <a:pPr algn="ctr"/>
                          <a:r>
                            <a:rPr lang="en-US" dirty="0"/>
                            <a:t>F</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F</a:t>
                          </a:r>
                        </a:p>
                      </a:txBody>
                      <a:tcPr anchor="ctr"/>
                    </a:tc>
                    <a:tc>
                      <a:txBody>
                        <a:bodyPr/>
                        <a:lstStyle/>
                        <a:p>
                          <a:pPr algn="ctr"/>
                          <a:r>
                            <a:rPr lang="en-US" dirty="0"/>
                            <a:t>T</a:t>
                          </a:r>
                        </a:p>
                      </a:txBody>
                      <a:tcPr anchor="ctr"/>
                    </a:tc>
                    <a:tc>
                      <a:txBody>
                        <a:bodyPr/>
                        <a:lstStyle/>
                        <a:p>
                          <a:pPr algn="ctr"/>
                          <a:r>
                            <a:rPr lang="en-US" dirty="0"/>
                            <a:t>…</a:t>
                          </a:r>
                        </a:p>
                      </a:txBody>
                      <a:tcPr anchor="ctr"/>
                    </a:tc>
                    <a:extLst>
                      <a:ext uri="{0D108BD9-81ED-4DB2-BD59-A6C34878D82A}">
                        <a16:rowId xmlns:a16="http://schemas.microsoft.com/office/drawing/2014/main" val="1016302653"/>
                      </a:ext>
                    </a:extLst>
                  </a:tr>
                  <a:tr h="517144">
                    <a:tc>
                      <a:txBody>
                        <a:bodyPr/>
                        <a:lstStyle/>
                        <a:p>
                          <a:pPr algn="ctr"/>
                          <a:r>
                            <a:rPr lang="en-US" dirty="0"/>
                            <a:t>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tc>
                      <a:txBody>
                        <a:bodyPr/>
                        <a:lstStyle/>
                        <a:p>
                          <a:pPr algn="ctr"/>
                          <a:r>
                            <a:rPr lang="en-US" dirty="0"/>
                            <a:t>T</a:t>
                          </a:r>
                        </a:p>
                      </a:txBody>
                      <a:tcPr anchor="ctr"/>
                    </a:tc>
                    <a:tc>
                      <a:txBody>
                        <a:bodyPr/>
                        <a:lstStyle/>
                        <a:p>
                          <a:pPr algn="ctr"/>
                          <a:r>
                            <a:rPr lang="en-US" dirty="0"/>
                            <a:t>F</a:t>
                          </a:r>
                        </a:p>
                      </a:txBody>
                      <a:tcPr anchor="ctr"/>
                    </a:tc>
                    <a:tc>
                      <a:txBody>
                        <a:bodyPr/>
                        <a:lstStyle/>
                        <a:p>
                          <a:pPr algn="ctr"/>
                          <a:r>
                            <a:rPr lang="en-US" dirty="0"/>
                            <a:t>…</a:t>
                          </a:r>
                        </a:p>
                      </a:txBody>
                      <a:tcPr anchor="ctr"/>
                    </a:tc>
                    <a:extLst>
                      <a:ext uri="{0D108BD9-81ED-4DB2-BD59-A6C34878D82A}">
                        <a16:rowId xmlns:a16="http://schemas.microsoft.com/office/drawing/2014/main" val="3943254632"/>
                      </a:ext>
                    </a:extLst>
                  </a:tr>
                  <a:tr h="517144">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77403951"/>
                      </a:ext>
                    </a:extLst>
                  </a:tr>
                </a:tbl>
              </a:graphicData>
            </a:graphic>
          </p:graphicFrame>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E6B0303-2C07-467A-AC93-DBF4CCC64ABE}"/>
                  </a:ext>
                </a:extLst>
              </p:cNvPr>
              <p:cNvSpPr/>
              <p:nvPr/>
            </p:nvSpPr>
            <p:spPr>
              <a:xfrm>
                <a:off x="10927821" y="3007998"/>
                <a:ext cx="682166" cy="2609320"/>
              </a:xfrm>
              <a:prstGeom prst="rect">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dirty="0"/>
                  <a:t>Possibilities</a:t>
                </a:r>
                <a:r>
                  <a:rPr lang="en-US" dirty="0"/>
                  <a:t>  </a:t>
                </a:r>
                <a14:m>
                  <m:oMath xmlns:m="http://schemas.openxmlformats.org/officeDocument/2006/math">
                    <m:r>
                      <a:rPr lang="en-US" b="1" i="1">
                        <a:latin typeface="Cambria Math" panose="02040503050406030204" pitchFamily="18" charset="0"/>
                        <a:ea typeface="Cambria Math" panose="02040503050406030204" pitchFamily="18" charset="0"/>
                      </a:rPr>
                      <m:t>𝑿</m:t>
                    </m:r>
                  </m:oMath>
                </a14:m>
                <a:r>
                  <a:rPr lang="en-US" dirty="0"/>
                  <a:t> </a:t>
                </a:r>
              </a:p>
            </p:txBody>
          </p:sp>
        </mc:Choice>
        <mc:Fallback xmlns="">
          <p:sp>
            <p:nvSpPr>
              <p:cNvPr id="9" name="Rectangle 8">
                <a:extLst>
                  <a:ext uri="{FF2B5EF4-FFF2-40B4-BE49-F238E27FC236}">
                    <a16:creationId xmlns:a16="http://schemas.microsoft.com/office/drawing/2014/main" id="{9E6B0303-2C07-467A-AC93-DBF4CCC64ABE}"/>
                  </a:ext>
                </a:extLst>
              </p:cNvPr>
              <p:cNvSpPr>
                <a:spLocks noRot="1" noChangeAspect="1" noMove="1" noResize="1" noEditPoints="1" noAdjustHandles="1" noChangeArrowheads="1" noChangeShapeType="1" noTextEdit="1"/>
              </p:cNvSpPr>
              <p:nvPr/>
            </p:nvSpPr>
            <p:spPr>
              <a:xfrm>
                <a:off x="10927821" y="3007998"/>
                <a:ext cx="682166" cy="2609320"/>
              </a:xfrm>
              <a:prstGeom prst="rect">
                <a:avLst/>
              </a:prstGeom>
              <a:blipFill>
                <a:blip r:embed="rId4"/>
                <a:stretch>
                  <a:fillRect/>
                </a:stretch>
              </a:blipFill>
              <a:ln w="38100">
                <a:solidFill>
                  <a:schemeClr val="bg1"/>
                </a:solid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C918B55F-2014-46B8-A80F-994E040D93AD}"/>
              </a:ext>
            </a:extLst>
          </p:cNvPr>
          <p:cNvGrpSpPr/>
          <p:nvPr/>
        </p:nvGrpSpPr>
        <p:grpSpPr>
          <a:xfrm>
            <a:off x="3039011" y="4643367"/>
            <a:ext cx="7809679" cy="386861"/>
            <a:chOff x="402336" y="3622431"/>
            <a:chExt cx="7809679" cy="386861"/>
          </a:xfrm>
        </p:grpSpPr>
        <p:cxnSp>
          <p:nvCxnSpPr>
            <p:cNvPr id="11" name="Straight Connector 10">
              <a:extLst>
                <a:ext uri="{FF2B5EF4-FFF2-40B4-BE49-F238E27FC236}">
                  <a16:creationId xmlns:a16="http://schemas.microsoft.com/office/drawing/2014/main" id="{D75124C4-6F7E-463A-B96F-D7DD1B2BC587}"/>
                </a:ext>
              </a:extLst>
            </p:cNvPr>
            <p:cNvCxnSpPr/>
            <p:nvPr/>
          </p:nvCxnSpPr>
          <p:spPr>
            <a:xfrm>
              <a:off x="402336" y="3622431"/>
              <a:ext cx="7809679" cy="3868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2C9A7D-1756-41AA-8FFF-44917BB15685}"/>
                </a:ext>
              </a:extLst>
            </p:cNvPr>
            <p:cNvCxnSpPr>
              <a:cxnSpLocks/>
            </p:cNvCxnSpPr>
            <p:nvPr/>
          </p:nvCxnSpPr>
          <p:spPr>
            <a:xfrm flipV="1">
              <a:off x="402336" y="3622431"/>
              <a:ext cx="7809679" cy="3868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4A56798-FAAD-44C6-A6D8-F799E54C46E7}"/>
                  </a:ext>
                </a:extLst>
              </p:cNvPr>
              <p:cNvSpPr txBox="1"/>
              <p:nvPr/>
            </p:nvSpPr>
            <p:spPr>
              <a:xfrm>
                <a:off x="223542" y="745235"/>
                <a:ext cx="2642455" cy="1352422"/>
              </a:xfrm>
              <a:prstGeom prst="rect">
                <a:avLst/>
              </a:prstGeom>
              <a:noFill/>
            </p:spPr>
            <p:txBody>
              <a:bodyPr wrap="none" rtlCol="0">
                <a:spAutoFit/>
              </a:bodyPr>
              <a:lstStyle/>
              <a:p>
                <a:pPr/>
                <a:r>
                  <a:rPr lang="en-US" dirty="0"/>
                  <a:t>Each column (statement)</a:t>
                </a:r>
                <a:br>
                  <a:rPr lang="en-US" dirty="0"/>
                </a:br>
                <a:r>
                  <a:rPr lang="en-US" dirty="0"/>
                  <a:t>is also a set of possibilities</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𝑈</m:t>
                          </m:r>
                        </m:sub>
                        <m:sup/>
                        <m:e>
                          <m:r>
                            <a:rPr lang="en-US" b="0" i="1" smtClean="0">
                              <a:latin typeface="Cambria Math" panose="02040503050406030204" pitchFamily="18" charset="0"/>
                            </a:rPr>
                            <m:t>𝑥</m:t>
                          </m:r>
                        </m:e>
                      </m:nary>
                    </m:oMath>
                  </m:oMathPara>
                </a14:m>
                <a:endParaRPr lang="en-US" dirty="0"/>
              </a:p>
            </p:txBody>
          </p:sp>
        </mc:Choice>
        <mc:Fallback xmlns="">
          <p:sp>
            <p:nvSpPr>
              <p:cNvPr id="19" name="TextBox 18">
                <a:extLst>
                  <a:ext uri="{FF2B5EF4-FFF2-40B4-BE49-F238E27FC236}">
                    <a16:creationId xmlns:a16="http://schemas.microsoft.com/office/drawing/2014/main" id="{B4A56798-FAAD-44C6-A6D8-F799E54C46E7}"/>
                  </a:ext>
                </a:extLst>
              </p:cNvPr>
              <p:cNvSpPr txBox="1">
                <a:spLocks noRot="1" noChangeAspect="1" noMove="1" noResize="1" noEditPoints="1" noAdjustHandles="1" noChangeArrowheads="1" noChangeShapeType="1" noTextEdit="1"/>
              </p:cNvSpPr>
              <p:nvPr/>
            </p:nvSpPr>
            <p:spPr>
              <a:xfrm>
                <a:off x="223542" y="745235"/>
                <a:ext cx="2642455" cy="1352422"/>
              </a:xfrm>
              <a:prstGeom prst="rect">
                <a:avLst/>
              </a:prstGeom>
              <a:blipFill>
                <a:blip r:embed="rId5"/>
                <a:stretch>
                  <a:fillRect l="-2079" t="-2252" r="-1617"/>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5582AE9-6988-4942-86FD-6EAD6839A6AE}"/>
              </a:ext>
            </a:extLst>
          </p:cNvPr>
          <p:cNvSpPr txBox="1"/>
          <p:nvPr/>
        </p:nvSpPr>
        <p:spPr>
          <a:xfrm>
            <a:off x="3892768" y="1058614"/>
            <a:ext cx="3827971" cy="646331"/>
          </a:xfrm>
          <a:prstGeom prst="rect">
            <a:avLst/>
          </a:prstGeom>
          <a:noFill/>
        </p:spPr>
        <p:txBody>
          <a:bodyPr wrap="none" rtlCol="0">
            <a:spAutoFit/>
          </a:bodyPr>
          <a:lstStyle/>
          <a:p>
            <a:r>
              <a:rPr lang="en-US" dirty="0"/>
              <a:t>Finite AND </a:t>
            </a:r>
            <a:r>
              <a:rPr lang="en-US" dirty="0" err="1"/>
              <a:t>and</a:t>
            </a:r>
            <a:r>
              <a:rPr lang="en-US" dirty="0"/>
              <a:t> countable OR become</a:t>
            </a:r>
            <a:br>
              <a:rPr lang="en-US" dirty="0"/>
            </a:br>
            <a:r>
              <a:rPr lang="en-US" dirty="0"/>
              <a:t>finite intersection and countable union</a:t>
            </a:r>
          </a:p>
        </p:txBody>
      </p:sp>
      <p:sp>
        <p:nvSpPr>
          <p:cNvPr id="21" name="TextBox 20">
            <a:extLst>
              <a:ext uri="{FF2B5EF4-FFF2-40B4-BE49-F238E27FC236}">
                <a16:creationId xmlns:a16="http://schemas.microsoft.com/office/drawing/2014/main" id="{152E310C-64EC-4EBC-890F-B7F6CDB03ECD}"/>
              </a:ext>
            </a:extLst>
          </p:cNvPr>
          <p:cNvSpPr txBox="1"/>
          <p:nvPr/>
        </p:nvSpPr>
        <p:spPr>
          <a:xfrm>
            <a:off x="8466234" y="1115537"/>
            <a:ext cx="3715312" cy="646331"/>
          </a:xfrm>
          <a:prstGeom prst="rect">
            <a:avLst/>
          </a:prstGeom>
          <a:noFill/>
        </p:spPr>
        <p:txBody>
          <a:bodyPr wrap="none" rtlCol="0">
            <a:spAutoFit/>
          </a:bodyPr>
          <a:lstStyle/>
          <a:p>
            <a:r>
              <a:rPr lang="en-US" dirty="0"/>
              <a:t>Negation and countable AND become</a:t>
            </a:r>
          </a:p>
          <a:p>
            <a:r>
              <a:rPr lang="en-US" dirty="0"/>
              <a:t>complement and countable union</a:t>
            </a:r>
          </a:p>
        </p:txBody>
      </p:sp>
      <p:cxnSp>
        <p:nvCxnSpPr>
          <p:cNvPr id="23" name="Straight Arrow Connector 22">
            <a:extLst>
              <a:ext uri="{FF2B5EF4-FFF2-40B4-BE49-F238E27FC236}">
                <a16:creationId xmlns:a16="http://schemas.microsoft.com/office/drawing/2014/main" id="{D0BDFF23-BC69-42A2-A626-A85323C2D853}"/>
              </a:ext>
            </a:extLst>
          </p:cNvPr>
          <p:cNvCxnSpPr>
            <a:cxnSpLocks/>
            <a:stCxn id="19" idx="2"/>
          </p:cNvCxnSpPr>
          <p:nvPr/>
        </p:nvCxnSpPr>
        <p:spPr>
          <a:xfrm>
            <a:off x="1544770" y="2097657"/>
            <a:ext cx="1321227" cy="672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6EB0FC-1F51-414E-8102-5D0A8C807076}"/>
              </a:ext>
            </a:extLst>
          </p:cNvPr>
          <p:cNvCxnSpPr>
            <a:cxnSpLocks/>
            <a:stCxn id="20" idx="2"/>
          </p:cNvCxnSpPr>
          <p:nvPr/>
        </p:nvCxnSpPr>
        <p:spPr>
          <a:xfrm>
            <a:off x="5806754" y="1704945"/>
            <a:ext cx="289262" cy="235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19ED542-AA94-4D11-8583-11DBDA9A391C}"/>
              </a:ext>
            </a:extLst>
          </p:cNvPr>
          <p:cNvCxnSpPr>
            <a:stCxn id="21" idx="2"/>
          </p:cNvCxnSpPr>
          <p:nvPr/>
        </p:nvCxnSpPr>
        <p:spPr>
          <a:xfrm flipH="1">
            <a:off x="9994785" y="1761868"/>
            <a:ext cx="329105" cy="178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8E5AEBA-2D05-464C-B225-6DC575F9953A}"/>
                  </a:ext>
                </a:extLst>
              </p:cNvPr>
              <p:cNvSpPr/>
              <p:nvPr/>
            </p:nvSpPr>
            <p:spPr>
              <a:xfrm>
                <a:off x="8047108" y="5788811"/>
                <a:ext cx="3895353" cy="707886"/>
              </a:xfrm>
              <a:prstGeom prst="rect">
                <a:avLst/>
              </a:prstGeom>
            </p:spPr>
            <p:txBody>
              <a:bodyPr wrap="square">
                <a:spAutoFit/>
              </a:bodyPr>
              <a:lstStyle/>
              <a:p>
                <a:r>
                  <a:rPr lang="en-US" sz="2000" dirty="0">
                    <a:solidFill>
                      <a:srgbClr val="00B050"/>
                    </a:solidFill>
                  </a:rPr>
                  <a:t>The theoretical domain </a:t>
                </a:r>
                <a14:m>
                  <m:oMath xmlns:m="http://schemas.openxmlformats.org/officeDocument/2006/math">
                    <m:acc>
                      <m:accPr>
                        <m:chr m:val="̅"/>
                        <m:ctrlPr>
                          <a:rPr lang="en-US" sz="2000" i="1">
                            <a:solidFill>
                              <a:srgbClr val="00B050"/>
                            </a:solidFill>
                            <a:latin typeface="Cambria Math" panose="02040503050406030204" pitchFamily="18" charset="0"/>
                          </a:rPr>
                        </m:ctrlPr>
                      </m:accPr>
                      <m:e>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𝒟</m:t>
                            </m:r>
                          </m:e>
                          <m:sub>
                            <m:r>
                              <a:rPr lang="en-US" sz="2000" i="1">
                                <a:solidFill>
                                  <a:srgbClr val="00B050"/>
                                </a:solidFill>
                                <a:latin typeface="Cambria Math" panose="02040503050406030204" pitchFamily="18" charset="0"/>
                              </a:rPr>
                              <m:t>𝑋</m:t>
                            </m:r>
                          </m:sub>
                        </m:sSub>
                      </m:e>
                    </m:acc>
                  </m:oMath>
                </a14:m>
                <a:r>
                  <a:rPr lang="en-US" sz="2000" dirty="0">
                    <a:solidFill>
                      <a:srgbClr val="00B050"/>
                    </a:solidFill>
                  </a:rPr>
                  <a:t> induces a (</a:t>
                </a:r>
                <a:r>
                  <a:rPr lang="en-US" sz="2000" dirty="0" err="1">
                    <a:solidFill>
                      <a:srgbClr val="00B050"/>
                    </a:solidFill>
                  </a:rPr>
                  <a:t>Borel</a:t>
                </a:r>
                <a:r>
                  <a:rPr lang="en-US" sz="2000" dirty="0">
                    <a:solidFill>
                      <a:srgbClr val="00B050"/>
                    </a:solidFill>
                  </a:rPr>
                  <a:t>) </a:t>
                </a:r>
                <a14:m>
                  <m:oMath xmlns:m="http://schemas.openxmlformats.org/officeDocument/2006/math">
                    <m:r>
                      <a:rPr lang="en-US" sz="2000" i="1">
                        <a:solidFill>
                          <a:srgbClr val="00B050"/>
                        </a:solidFill>
                        <a:latin typeface="Cambria Math" panose="02040503050406030204" pitchFamily="18" charset="0"/>
                      </a:rPr>
                      <m:t>𝜎</m:t>
                    </m:r>
                  </m:oMath>
                </a14:m>
                <a:r>
                  <a:rPr lang="en-US" sz="2000" dirty="0">
                    <a:solidFill>
                      <a:srgbClr val="00B050"/>
                    </a:solidFill>
                  </a:rPr>
                  <a:t>-algebra</a:t>
                </a:r>
              </a:p>
            </p:txBody>
          </p:sp>
        </mc:Choice>
        <mc:Fallback xmlns="">
          <p:sp>
            <p:nvSpPr>
              <p:cNvPr id="5" name="Rectangle 4">
                <a:extLst>
                  <a:ext uri="{FF2B5EF4-FFF2-40B4-BE49-F238E27FC236}">
                    <a16:creationId xmlns:a16="http://schemas.microsoft.com/office/drawing/2014/main" id="{18E5AEBA-2D05-464C-B225-6DC575F9953A}"/>
                  </a:ext>
                </a:extLst>
              </p:cNvPr>
              <p:cNvSpPr>
                <a:spLocks noRot="1" noChangeAspect="1" noMove="1" noResize="1" noEditPoints="1" noAdjustHandles="1" noChangeArrowheads="1" noChangeShapeType="1" noTextEdit="1"/>
              </p:cNvSpPr>
              <p:nvPr/>
            </p:nvSpPr>
            <p:spPr>
              <a:xfrm>
                <a:off x="8047108" y="5788811"/>
                <a:ext cx="3895353" cy="707886"/>
              </a:xfrm>
              <a:prstGeom prst="rect">
                <a:avLst/>
              </a:prstGeom>
              <a:blipFill>
                <a:blip r:embed="rId6"/>
                <a:stretch>
                  <a:fillRect l="-1565" t="-5172" r="-1095" b="-1465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8553BDAB-3896-4844-9284-C863F6BDC7ED}"/>
              </a:ext>
            </a:extLst>
          </p:cNvPr>
          <p:cNvSpPr/>
          <p:nvPr/>
        </p:nvSpPr>
        <p:spPr>
          <a:xfrm>
            <a:off x="4490720" y="1997310"/>
            <a:ext cx="3230019" cy="36200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981D67-CA76-4B73-B1F4-B8DAFFF7B8B8}"/>
              </a:ext>
            </a:extLst>
          </p:cNvPr>
          <p:cNvSpPr/>
          <p:nvPr/>
        </p:nvSpPr>
        <p:spPr>
          <a:xfrm>
            <a:off x="7735964" y="1997310"/>
            <a:ext cx="3191858" cy="36200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AC096D8-F651-4FB6-903D-657E17163FD5}"/>
              </a:ext>
            </a:extLst>
          </p:cNvPr>
          <p:cNvSpPr/>
          <p:nvPr/>
        </p:nvSpPr>
        <p:spPr>
          <a:xfrm>
            <a:off x="2953667" y="2502654"/>
            <a:ext cx="399134" cy="311466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3D00829-63AA-48F4-81BD-1C49EDB68915}"/>
                  </a:ext>
                </a:extLst>
              </p:cNvPr>
              <p:cNvSpPr txBox="1"/>
              <p:nvPr/>
            </p:nvSpPr>
            <p:spPr>
              <a:xfrm>
                <a:off x="193431" y="2202034"/>
                <a:ext cx="2580249" cy="4154984"/>
              </a:xfrm>
              <a:prstGeom prst="rect">
                <a:avLst/>
              </a:prstGeom>
              <a:noFill/>
            </p:spPr>
            <p:txBody>
              <a:bodyPr wrap="square" rtlCol="0">
                <a:spAutoFit/>
              </a:bodyPr>
              <a:lstStyle/>
              <a:p>
                <a:r>
                  <a:rPr lang="en-US" sz="2400" b="1" dirty="0"/>
                  <a:t>Topologies (needed for manifold/geometric spaces) and </a:t>
                </a:r>
                <a14:m>
                  <m:oMath xmlns:m="http://schemas.openxmlformats.org/officeDocument/2006/math">
                    <m:r>
                      <a:rPr lang="en-US" sz="2400" b="1" i="1" smtClean="0">
                        <a:latin typeface="Cambria Math" panose="02040503050406030204" pitchFamily="18" charset="0"/>
                      </a:rPr>
                      <m:t>𝝈</m:t>
                    </m:r>
                  </m:oMath>
                </a14:m>
                <a:r>
                  <a:rPr lang="en-US" sz="2400" b="1" dirty="0"/>
                  <a:t>-algebras (needed for integration and probability spaces) naturally arise from requiring experimental verifiability</a:t>
                </a:r>
              </a:p>
            </p:txBody>
          </p:sp>
        </mc:Choice>
        <mc:Fallback xmlns="">
          <p:sp>
            <p:nvSpPr>
              <p:cNvPr id="44" name="TextBox 43">
                <a:extLst>
                  <a:ext uri="{FF2B5EF4-FFF2-40B4-BE49-F238E27FC236}">
                    <a16:creationId xmlns:a16="http://schemas.microsoft.com/office/drawing/2014/main" id="{F3D00829-63AA-48F4-81BD-1C49EDB68915}"/>
                  </a:ext>
                </a:extLst>
              </p:cNvPr>
              <p:cNvSpPr txBox="1">
                <a:spLocks noRot="1" noChangeAspect="1" noMove="1" noResize="1" noEditPoints="1" noAdjustHandles="1" noChangeArrowheads="1" noChangeShapeType="1" noTextEdit="1"/>
              </p:cNvSpPr>
              <p:nvPr/>
            </p:nvSpPr>
            <p:spPr>
              <a:xfrm>
                <a:off x="193431" y="2202034"/>
                <a:ext cx="2580249" cy="4154984"/>
              </a:xfrm>
              <a:prstGeom prst="rect">
                <a:avLst/>
              </a:prstGeom>
              <a:blipFill>
                <a:blip r:embed="rId8"/>
                <a:stretch>
                  <a:fillRect l="-3783" t="-1173" r="-5910" b="-23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itle 1">
                <a:extLst>
                  <a:ext uri="{FF2B5EF4-FFF2-40B4-BE49-F238E27FC236}">
                    <a16:creationId xmlns:a16="http://schemas.microsoft.com/office/drawing/2014/main" id="{8BA19510-EBAA-4A69-8EE1-CB1750078A64}"/>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Topologies and </a:t>
                </a:r>
                <a14:m>
                  <m:oMath xmlns:m="http://schemas.openxmlformats.org/officeDocument/2006/math">
                    <m:r>
                      <a:rPr lang="en-US" b="0" i="1" smtClean="0">
                        <a:latin typeface="Cambria Math" panose="02040503050406030204" pitchFamily="18" charset="0"/>
                      </a:rPr>
                      <m:t>𝜎</m:t>
                    </m:r>
                  </m:oMath>
                </a14:m>
                <a:r>
                  <a:rPr lang="en-US" dirty="0"/>
                  <a:t>-algebras</a:t>
                </a:r>
              </a:p>
            </p:txBody>
          </p:sp>
        </mc:Choice>
        <mc:Fallback xmlns="">
          <p:sp>
            <p:nvSpPr>
              <p:cNvPr id="22" name="Title 1">
                <a:extLst>
                  <a:ext uri="{FF2B5EF4-FFF2-40B4-BE49-F238E27FC236}">
                    <a16:creationId xmlns:a16="http://schemas.microsoft.com/office/drawing/2014/main" id="{8BA19510-EBAA-4A69-8EE1-CB1750078A64}"/>
                  </a:ext>
                </a:extLst>
              </p:cNvPr>
              <p:cNvSpPr txBox="1">
                <a:spLocks noRot="1" noChangeAspect="1" noMove="1" noResize="1" noEditPoints="1" noAdjustHandles="1" noChangeArrowheads="1" noChangeShapeType="1" noTextEdit="1"/>
              </p:cNvSpPr>
              <p:nvPr/>
            </p:nvSpPr>
            <p:spPr>
              <a:xfrm>
                <a:off x="193431" y="136525"/>
                <a:ext cx="11843238" cy="897425"/>
              </a:xfrm>
              <a:prstGeom prst="rect">
                <a:avLst/>
              </a:prstGeom>
              <a:blipFill>
                <a:blip r:embed="rId9"/>
                <a:stretch>
                  <a:fillRect t="-9459" b="-20946"/>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B1098A5A-D875-47D9-99E1-8033893F6241}"/>
              </a:ext>
            </a:extLst>
          </p:cNvPr>
          <p:cNvSpPr>
            <a:spLocks noGrp="1"/>
          </p:cNvSpPr>
          <p:nvPr>
            <p:ph type="ftr" sz="quarter" idx="11"/>
          </p:nvPr>
        </p:nvSpPr>
        <p:spPr/>
        <p:txBody>
          <a:bodyPr/>
          <a:lstStyle/>
          <a:p>
            <a:r>
              <a:rPr lang="en-US"/>
              <a:t>Gabriele Carcassi - University of Michigan</a:t>
            </a:r>
          </a:p>
        </p:txBody>
      </p:sp>
      <p:sp>
        <p:nvSpPr>
          <p:cNvPr id="8" name="Slide Number Placeholder 7">
            <a:extLst>
              <a:ext uri="{FF2B5EF4-FFF2-40B4-BE49-F238E27FC236}">
                <a16:creationId xmlns:a16="http://schemas.microsoft.com/office/drawing/2014/main" id="{7FFA0723-22B6-476D-82C3-DF694A2A9ABE}"/>
              </a:ext>
            </a:extLst>
          </p:cNvPr>
          <p:cNvSpPr>
            <a:spLocks noGrp="1"/>
          </p:cNvSpPr>
          <p:nvPr>
            <p:ph type="sldNum" sz="quarter" idx="13"/>
          </p:nvPr>
        </p:nvSpPr>
        <p:spPr/>
        <p:txBody>
          <a:bodyPr/>
          <a:lstStyle/>
          <a:p>
            <a:fld id="{F47845EA-7733-40EE-B074-20032348B727}" type="slidenum">
              <a:rPr lang="en-US" smtClean="0"/>
              <a:t>22</a:t>
            </a:fld>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25C5174-7E96-40C8-B99D-23301337F755}"/>
                  </a:ext>
                </a:extLst>
              </p:cNvPr>
              <p:cNvSpPr txBox="1"/>
              <p:nvPr/>
            </p:nvSpPr>
            <p:spPr>
              <a:xfrm>
                <a:off x="2953667" y="5820422"/>
                <a:ext cx="4521200" cy="707886"/>
              </a:xfrm>
              <a:prstGeom prst="rect">
                <a:avLst/>
              </a:prstGeom>
              <a:noFill/>
            </p:spPr>
            <p:txBody>
              <a:bodyPr wrap="square" rtlCol="0">
                <a:spAutoFit/>
              </a:bodyPr>
              <a:lstStyle/>
              <a:p>
                <a:r>
                  <a:rPr lang="en-US" sz="2000" dirty="0">
                    <a:solidFill>
                      <a:srgbClr val="FF0000"/>
                    </a:solidFill>
                  </a:rPr>
                  <a:t>The experimental domain </a:t>
                </a:r>
                <a14:m>
                  <m:oMath xmlns:m="http://schemas.openxmlformats.org/officeDocument/2006/math">
                    <m:sSub>
                      <m:sSubPr>
                        <m:ctrlPr>
                          <a:rPr lang="en-US" sz="200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𝒟</m:t>
                        </m:r>
                      </m:e>
                      <m:sub>
                        <m:r>
                          <a:rPr lang="en-US" sz="2000" b="0" i="1" smtClean="0">
                            <a:solidFill>
                              <a:srgbClr val="FF0000"/>
                            </a:solidFill>
                            <a:latin typeface="Cambria Math" panose="02040503050406030204" pitchFamily="18" charset="0"/>
                          </a:rPr>
                          <m:t>𝑋</m:t>
                        </m:r>
                      </m:sub>
                    </m:sSub>
                  </m:oMath>
                </a14:m>
                <a:r>
                  <a:rPr lang="en-US" sz="2000" dirty="0">
                    <a:solidFill>
                      <a:srgbClr val="FF0000"/>
                    </a:solidFill>
                  </a:rPr>
                  <a:t> induces a topology on the possibilities </a:t>
                </a:r>
                <a14:m>
                  <m:oMath xmlns:m="http://schemas.openxmlformats.org/officeDocument/2006/math">
                    <m:r>
                      <a:rPr lang="en-US" sz="2000" b="0" i="1" smtClean="0">
                        <a:solidFill>
                          <a:srgbClr val="FF0000"/>
                        </a:solidFill>
                        <a:latin typeface="Cambria Math" panose="02040503050406030204" pitchFamily="18" charset="0"/>
                      </a:rPr>
                      <m:t>𝑋</m:t>
                    </m:r>
                  </m:oMath>
                </a14:m>
                <a:r>
                  <a:rPr lang="en-US" sz="2000" dirty="0">
                    <a:solidFill>
                      <a:srgbClr val="FF0000"/>
                    </a:solidFill>
                  </a:rPr>
                  <a:t>. </a:t>
                </a:r>
              </a:p>
            </p:txBody>
          </p:sp>
        </mc:Choice>
        <mc:Fallback xmlns="">
          <p:sp>
            <p:nvSpPr>
              <p:cNvPr id="43" name="TextBox 42">
                <a:extLst>
                  <a:ext uri="{FF2B5EF4-FFF2-40B4-BE49-F238E27FC236}">
                    <a16:creationId xmlns:a16="http://schemas.microsoft.com/office/drawing/2014/main" id="{F25C5174-7E96-40C8-B99D-23301337F755}"/>
                  </a:ext>
                </a:extLst>
              </p:cNvPr>
              <p:cNvSpPr txBox="1">
                <a:spLocks noRot="1" noChangeAspect="1" noMove="1" noResize="1" noEditPoints="1" noAdjustHandles="1" noChangeArrowheads="1" noChangeShapeType="1" noTextEdit="1"/>
              </p:cNvSpPr>
              <p:nvPr/>
            </p:nvSpPr>
            <p:spPr>
              <a:xfrm>
                <a:off x="2953667" y="5820422"/>
                <a:ext cx="4521200" cy="707886"/>
              </a:xfrm>
              <a:prstGeom prst="rect">
                <a:avLst/>
              </a:prstGeom>
              <a:blipFill>
                <a:blip r:embed="rId10"/>
                <a:stretch>
                  <a:fillRect l="-1484" t="-5172" b="-14655"/>
                </a:stretch>
              </a:blipFill>
            </p:spPr>
            <p:txBody>
              <a:bodyPr/>
              <a:lstStyle/>
              <a:p>
                <a:r>
                  <a:rPr lang="en-US">
                    <a:noFill/>
                  </a:rPr>
                  <a:t> </a:t>
                </a:r>
              </a:p>
            </p:txBody>
          </p:sp>
        </mc:Fallback>
      </mc:AlternateContent>
    </p:spTree>
    <p:extLst>
      <p:ext uri="{BB962C8B-B14F-4D97-AF65-F5344CB8AC3E}">
        <p14:creationId xmlns:p14="http://schemas.microsoft.com/office/powerpoint/2010/main" val="73966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5" grpId="0"/>
      <p:bldP spid="7" grpId="0" animBg="1"/>
      <p:bldP spid="41" grpId="0" animBg="1"/>
      <p:bldP spid="44" grpId="0"/>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C30B45-3007-4379-A019-B4C3A6C70AC6}"/>
              </a:ext>
            </a:extLst>
          </p:cNvPr>
          <p:cNvSpPr txBox="1"/>
          <p:nvPr/>
        </p:nvSpPr>
        <p:spPr>
          <a:xfrm>
            <a:off x="328477" y="1231351"/>
            <a:ext cx="3994951" cy="923330"/>
          </a:xfrm>
          <a:prstGeom prst="rect">
            <a:avLst/>
          </a:prstGeom>
          <a:noFill/>
        </p:spPr>
        <p:txBody>
          <a:bodyPr wrap="square" rtlCol="0">
            <a:spAutoFit/>
          </a:bodyPr>
          <a:lstStyle/>
          <a:p>
            <a:r>
              <a:rPr lang="en-US" dirty="0"/>
              <a:t>All definitions and all proofs about these structures have precise physical meaning in this context</a:t>
            </a:r>
          </a:p>
        </p:txBody>
      </p:sp>
      <mc:AlternateContent xmlns:mc="http://schemas.openxmlformats.org/markup-compatibility/2006" xmlns:a14="http://schemas.microsoft.com/office/drawing/2010/main">
        <mc:Choice Requires="a14">
          <p:graphicFrame>
            <p:nvGraphicFramePr>
              <p:cNvPr id="5" name="Table 52">
                <a:extLst>
                  <a:ext uri="{FF2B5EF4-FFF2-40B4-BE49-F238E27FC236}">
                    <a16:creationId xmlns:a16="http://schemas.microsoft.com/office/drawing/2014/main" id="{38EB341B-8746-4AA9-B47F-2A5F9F5350DB}"/>
                  </a:ext>
                </a:extLst>
              </p:cNvPr>
              <p:cNvGraphicFramePr>
                <a:graphicFrameLocks noGrp="1"/>
              </p:cNvGraphicFramePr>
              <p:nvPr/>
            </p:nvGraphicFramePr>
            <p:xfrm>
              <a:off x="4950520" y="1196733"/>
              <a:ext cx="2989078" cy="1854200"/>
            </p:xfrm>
            <a:graphic>
              <a:graphicData uri="http://schemas.openxmlformats.org/drawingml/2006/table">
                <a:tbl>
                  <a:tblPr firstRow="1" bandRow="1">
                    <a:tableStyleId>{2D5ABB26-0587-4C30-8999-92F81FD0307C}</a:tableStyleId>
                  </a:tblPr>
                  <a:tblGrid>
                    <a:gridCol w="446400">
                      <a:extLst>
                        <a:ext uri="{9D8B030D-6E8A-4147-A177-3AD203B41FA5}">
                          <a16:colId xmlns:a16="http://schemas.microsoft.com/office/drawing/2014/main" val="3919644959"/>
                        </a:ext>
                      </a:extLst>
                    </a:gridCol>
                    <a:gridCol w="2542678">
                      <a:extLst>
                        <a:ext uri="{9D8B030D-6E8A-4147-A177-3AD203B41FA5}">
                          <a16:colId xmlns:a16="http://schemas.microsoft.com/office/drawing/2014/main" val="3379705832"/>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m:oMathPara>
                          </a14:m>
                          <a:endParaRPr lang="en-US" dirty="0"/>
                        </a:p>
                      </a:txBody>
                      <a:tcPr>
                        <a:lnB w="12700" cap="flat" cmpd="sng" algn="ctr">
                          <a:solidFill>
                            <a:schemeClr val="tx1"/>
                          </a:solidFill>
                          <a:prstDash val="solid"/>
                          <a:round/>
                          <a:headEnd type="none" w="med" len="med"/>
                          <a:tailEnd type="none" w="med" len="med"/>
                        </a:lnB>
                      </a:tcPr>
                    </a:tc>
                    <a:tc>
                      <a:txBody>
                        <a:bodyPr/>
                        <a:lstStyle/>
                        <a:p>
                          <a:r>
                            <a:rPr lang="en-US" dirty="0"/>
                            <a:t>Test Result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370840">
                    <a:tc rowSpan="2">
                      <a:txBody>
                        <a:bodyPr/>
                        <a:lstStyle/>
                        <a:p>
                          <a:pPr algn="ctr"/>
                          <a:r>
                            <a:rPr lang="en-US"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r>
                            <a:rPr lang="en-US" dirty="0">
                              <a:solidFill>
                                <a:schemeClr val="accent6"/>
                              </a:solidFill>
                            </a:rPr>
                            <a:t>SUCCESS (in finite time)</a:t>
                          </a:r>
                          <a:endParaRPr lang="en-US"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039576678"/>
                      </a:ext>
                    </a:extLst>
                  </a:tr>
                  <a:tr h="370840">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370840">
                    <a:tc rowSpan="2">
                      <a:txBody>
                        <a:bodyPr/>
                        <a:lstStyle/>
                        <a:p>
                          <a:pPr algn="ctr"/>
                          <a:r>
                            <a:rPr lang="en-US" dirty="0"/>
                            <a:t>F</a:t>
                          </a:r>
                        </a:p>
                      </a:txBody>
                      <a:tcPr anchor="ctr">
                        <a:lnT w="12700" cap="flat" cmpd="sng" algn="ctr">
                          <a:noFill/>
                          <a:prstDash val="solid"/>
                          <a:round/>
                          <a:headEnd type="none" w="med" len="med"/>
                          <a:tailEnd type="none" w="med" len="med"/>
                        </a:lnT>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7084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FAILURE (in finite time)</a:t>
                          </a:r>
                          <a:endParaRPr lang="en-US" dirty="0"/>
                        </a:p>
                      </a:txBody>
                      <a:tcPr>
                        <a:solidFill>
                          <a:schemeClr val="accent2">
                            <a:lumMod val="20000"/>
                            <a:lumOff val="8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5" name="Table 52">
                <a:extLst>
                  <a:ext uri="{FF2B5EF4-FFF2-40B4-BE49-F238E27FC236}">
                    <a16:creationId xmlns:a16="http://schemas.microsoft.com/office/drawing/2014/main" id="{38EB341B-8746-4AA9-B47F-2A5F9F5350DB}"/>
                  </a:ext>
                </a:extLst>
              </p:cNvPr>
              <p:cNvGraphicFramePr>
                <a:graphicFrameLocks noGrp="1"/>
              </p:cNvGraphicFramePr>
              <p:nvPr>
                <p:extLst>
                  <p:ext uri="{D42A27DB-BD31-4B8C-83A1-F6EECF244321}">
                    <p14:modId xmlns:p14="http://schemas.microsoft.com/office/powerpoint/2010/main" val="660938338"/>
                  </p:ext>
                </p:extLst>
              </p:nvPr>
            </p:nvGraphicFramePr>
            <p:xfrm>
              <a:off x="4950520" y="1196733"/>
              <a:ext cx="2989078" cy="1854200"/>
            </p:xfrm>
            <a:graphic>
              <a:graphicData uri="http://schemas.openxmlformats.org/drawingml/2006/table">
                <a:tbl>
                  <a:tblPr firstRow="1" bandRow="1">
                    <a:tableStyleId>{2D5ABB26-0587-4C30-8999-92F81FD0307C}</a:tableStyleId>
                  </a:tblPr>
                  <a:tblGrid>
                    <a:gridCol w="446400">
                      <a:extLst>
                        <a:ext uri="{9D8B030D-6E8A-4147-A177-3AD203B41FA5}">
                          <a16:colId xmlns:a16="http://schemas.microsoft.com/office/drawing/2014/main" val="3919644959"/>
                        </a:ext>
                      </a:extLst>
                    </a:gridCol>
                    <a:gridCol w="2542678">
                      <a:extLst>
                        <a:ext uri="{9D8B030D-6E8A-4147-A177-3AD203B41FA5}">
                          <a16:colId xmlns:a16="http://schemas.microsoft.com/office/drawing/2014/main" val="3379705832"/>
                        </a:ext>
                      </a:extLst>
                    </a:gridCol>
                  </a:tblGrid>
                  <a:tr h="37084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8197" r="-573973" b="-424590"/>
                          </a:stretch>
                        </a:blipFill>
                      </a:tcPr>
                    </a:tc>
                    <a:tc>
                      <a:txBody>
                        <a:bodyPr/>
                        <a:lstStyle/>
                        <a:p>
                          <a:r>
                            <a:rPr lang="en-US" dirty="0"/>
                            <a:t>Test Result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370840">
                    <a:tc rowSpan="2">
                      <a:txBody>
                        <a:bodyPr/>
                        <a:lstStyle/>
                        <a:p>
                          <a:pPr algn="ctr"/>
                          <a:r>
                            <a:rPr lang="en-US"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r>
                            <a:rPr lang="en-US" dirty="0">
                              <a:solidFill>
                                <a:schemeClr val="accent6"/>
                              </a:solidFill>
                            </a:rPr>
                            <a:t>SUCCESS (in finite time)</a:t>
                          </a:r>
                          <a:endParaRPr lang="en-US"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4039576678"/>
                      </a:ext>
                    </a:extLst>
                  </a:tr>
                  <a:tr h="370840">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370840">
                    <a:tc rowSpan="2">
                      <a:txBody>
                        <a:bodyPr/>
                        <a:lstStyle/>
                        <a:p>
                          <a:pPr algn="ctr"/>
                          <a:r>
                            <a:rPr lang="en-US" dirty="0"/>
                            <a:t>F</a:t>
                          </a:r>
                        </a:p>
                      </a:txBody>
                      <a:tcPr anchor="ctr">
                        <a:lnT w="12700" cap="flat" cmpd="sng" algn="ctr">
                          <a:noFill/>
                          <a:prstDash val="solid"/>
                          <a:round/>
                          <a:headEnd type="none" w="med" len="med"/>
                          <a:tailEnd type="none" w="med" len="med"/>
                        </a:lnT>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UNDEFINED</a:t>
                          </a:r>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37084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FAILURE (in finite time)</a:t>
                          </a:r>
                          <a:endParaRPr lang="en-US" dirty="0"/>
                        </a:p>
                      </a:txBody>
                      <a:tcPr>
                        <a:solidFill>
                          <a:schemeClr val="accent2">
                            <a:lumMod val="20000"/>
                            <a:lumOff val="80000"/>
                          </a:schemeClr>
                        </a:solidFill>
                      </a:tcPr>
                    </a:tc>
                    <a:extLst>
                      <a:ext uri="{0D108BD9-81ED-4DB2-BD59-A6C34878D82A}">
                        <a16:rowId xmlns:a16="http://schemas.microsoft.com/office/drawing/2014/main" val="770856430"/>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D3D0E5-3D06-42AB-A206-B5EDDECE79F4}"/>
                  </a:ext>
                </a:extLst>
              </p:cNvPr>
              <p:cNvSpPr txBox="1"/>
              <p:nvPr/>
            </p:nvSpPr>
            <p:spPr>
              <a:xfrm>
                <a:off x="8505310" y="1058959"/>
                <a:ext cx="3583097"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𝑖𝑛𝑡</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corresponds to the verifiable</a:t>
                </a:r>
                <a:br>
                  <a:rPr lang="en-US" dirty="0"/>
                </a:br>
                <a:r>
                  <a:rPr lang="en-US" dirty="0"/>
                  <a:t>part of a statement</a:t>
                </a:r>
              </a:p>
            </p:txBody>
          </p:sp>
        </mc:Choice>
        <mc:Fallback xmlns="">
          <p:sp>
            <p:nvSpPr>
              <p:cNvPr id="6" name="TextBox 5">
                <a:extLst>
                  <a:ext uri="{FF2B5EF4-FFF2-40B4-BE49-F238E27FC236}">
                    <a16:creationId xmlns:a16="http://schemas.microsoft.com/office/drawing/2014/main" id="{84D3D0E5-3D06-42AB-A206-B5EDDECE79F4}"/>
                  </a:ext>
                </a:extLst>
              </p:cNvPr>
              <p:cNvSpPr txBox="1">
                <a:spLocks noRot="1" noChangeAspect="1" noMove="1" noResize="1" noEditPoints="1" noAdjustHandles="1" noChangeArrowheads="1" noChangeShapeType="1" noTextEdit="1"/>
              </p:cNvSpPr>
              <p:nvPr/>
            </p:nvSpPr>
            <p:spPr>
              <a:xfrm>
                <a:off x="8505310" y="1058959"/>
                <a:ext cx="3583097" cy="646331"/>
              </a:xfrm>
              <a:prstGeom prst="rect">
                <a:avLst/>
              </a:prstGeom>
              <a:blipFill>
                <a:blip r:embed="rId4"/>
                <a:stretch>
                  <a:fillRect l="-1361" t="-5660" r="-102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A17C14-1BB7-4F3E-9838-5FB9844686AC}"/>
                  </a:ext>
                </a:extLst>
              </p:cNvPr>
              <p:cNvSpPr txBox="1"/>
              <p:nvPr/>
            </p:nvSpPr>
            <p:spPr>
              <a:xfrm>
                <a:off x="8505310" y="2782669"/>
                <a:ext cx="3635354"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𝑒𝑥𝑡</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a14:m>
                <a:r>
                  <a:rPr lang="en-US" dirty="0"/>
                  <a:t> corresponds to the falsifiable</a:t>
                </a:r>
                <a:br>
                  <a:rPr lang="en-US" dirty="0"/>
                </a:br>
                <a:r>
                  <a:rPr lang="en-US" dirty="0"/>
                  <a:t>part of a statement</a:t>
                </a:r>
              </a:p>
            </p:txBody>
          </p:sp>
        </mc:Choice>
        <mc:Fallback xmlns="">
          <p:sp>
            <p:nvSpPr>
              <p:cNvPr id="7" name="TextBox 6">
                <a:extLst>
                  <a:ext uri="{FF2B5EF4-FFF2-40B4-BE49-F238E27FC236}">
                    <a16:creationId xmlns:a16="http://schemas.microsoft.com/office/drawing/2014/main" id="{D4A17C14-1BB7-4F3E-9838-5FB9844686AC}"/>
                  </a:ext>
                </a:extLst>
              </p:cNvPr>
              <p:cNvSpPr txBox="1">
                <a:spLocks noRot="1" noChangeAspect="1" noMove="1" noResize="1" noEditPoints="1" noAdjustHandles="1" noChangeArrowheads="1" noChangeShapeType="1" noTextEdit="1"/>
              </p:cNvSpPr>
              <p:nvPr/>
            </p:nvSpPr>
            <p:spPr>
              <a:xfrm>
                <a:off x="8505310" y="2782669"/>
                <a:ext cx="3635354" cy="646331"/>
              </a:xfrm>
              <a:prstGeom prst="rect">
                <a:avLst/>
              </a:prstGeom>
              <a:blipFill>
                <a:blip r:embed="rId5"/>
                <a:stretch>
                  <a:fillRect l="-1340" t="-4673" r="-1005" b="-130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46A901-F8E8-4A1F-BD40-C6666B4C8B22}"/>
                  </a:ext>
                </a:extLst>
              </p:cNvPr>
              <p:cNvSpPr txBox="1"/>
              <p:nvPr/>
            </p:nvSpPr>
            <p:spPr>
              <a:xfrm>
                <a:off x="8505310" y="1920814"/>
                <a:ext cx="3494739"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corresponds to the undecidable</a:t>
                </a:r>
                <a:br>
                  <a:rPr lang="en-US" dirty="0"/>
                </a:br>
                <a:r>
                  <a:rPr lang="en-US" dirty="0"/>
                  <a:t>part of a statement</a:t>
                </a:r>
              </a:p>
            </p:txBody>
          </p:sp>
        </mc:Choice>
        <mc:Fallback xmlns="">
          <p:sp>
            <p:nvSpPr>
              <p:cNvPr id="8" name="TextBox 7">
                <a:extLst>
                  <a:ext uri="{FF2B5EF4-FFF2-40B4-BE49-F238E27FC236}">
                    <a16:creationId xmlns:a16="http://schemas.microsoft.com/office/drawing/2014/main" id="{3446A901-F8E8-4A1F-BD40-C6666B4C8B22}"/>
                  </a:ext>
                </a:extLst>
              </p:cNvPr>
              <p:cNvSpPr txBox="1">
                <a:spLocks noRot="1" noChangeAspect="1" noMove="1" noResize="1" noEditPoints="1" noAdjustHandles="1" noChangeArrowheads="1" noChangeShapeType="1" noTextEdit="1"/>
              </p:cNvSpPr>
              <p:nvPr/>
            </p:nvSpPr>
            <p:spPr>
              <a:xfrm>
                <a:off x="8505310" y="1920814"/>
                <a:ext cx="3494739" cy="646331"/>
              </a:xfrm>
              <a:prstGeom prst="rect">
                <a:avLst/>
              </a:prstGeom>
              <a:blipFill>
                <a:blip r:embed="rId6"/>
                <a:stretch>
                  <a:fillRect l="-1394" t="-4717" r="-871" b="-1415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C0D2F9E3-7E9A-4F2C-9967-C48A8EC83E7C}"/>
              </a:ext>
            </a:extLst>
          </p:cNvPr>
          <p:cNvCxnSpPr>
            <a:endCxn id="6" idx="1"/>
          </p:cNvCxnSpPr>
          <p:nvPr/>
        </p:nvCxnSpPr>
        <p:spPr>
          <a:xfrm flipV="1">
            <a:off x="8025414" y="1382125"/>
            <a:ext cx="479896" cy="323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5A9821-101C-49FD-9DC4-38E0AEBF3D40}"/>
              </a:ext>
            </a:extLst>
          </p:cNvPr>
          <p:cNvCxnSpPr>
            <a:endCxn id="8" idx="1"/>
          </p:cNvCxnSpPr>
          <p:nvPr/>
        </p:nvCxnSpPr>
        <p:spPr>
          <a:xfrm flipV="1">
            <a:off x="7982506" y="2243980"/>
            <a:ext cx="522804" cy="5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6D0144-3908-4B93-8768-18DA79568640}"/>
              </a:ext>
            </a:extLst>
          </p:cNvPr>
          <p:cNvCxnSpPr>
            <a:endCxn id="7" idx="1"/>
          </p:cNvCxnSpPr>
          <p:nvPr/>
        </p:nvCxnSpPr>
        <p:spPr>
          <a:xfrm>
            <a:off x="7961052" y="2863520"/>
            <a:ext cx="544258" cy="242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3ED5F7D-2BF1-4062-8717-CDD94B51BBCE}"/>
                  </a:ext>
                </a:extLst>
              </p:cNvPr>
              <p:cNvSpPr txBox="1"/>
              <p:nvPr/>
            </p:nvSpPr>
            <p:spPr>
              <a:xfrm>
                <a:off x="470516" y="5117696"/>
                <a:ext cx="6365289" cy="1200329"/>
              </a:xfrm>
              <a:prstGeom prst="rect">
                <a:avLst/>
              </a:prstGeom>
              <a:noFill/>
            </p:spPr>
            <p:txBody>
              <a:bodyPr wrap="square" rtlCol="0">
                <a:spAutoFit/>
              </a:bodyPr>
              <a:lstStyle/>
              <a:p>
                <a:r>
                  <a:rPr lang="en-US" dirty="0"/>
                  <a:t>If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𝑋</m:t>
                    </m:r>
                  </m:oMath>
                </a14:m>
                <a:r>
                  <a:rPr lang="en-US" dirty="0"/>
                  <a:t> is a </a:t>
                </a:r>
                <a:r>
                  <a:rPr lang="en-US" dirty="0" err="1"/>
                  <a:t>Borel</a:t>
                </a:r>
                <a:r>
                  <a:rPr lang="en-US" dirty="0"/>
                  <a:t> set then “</a:t>
                </a:r>
                <a14:m>
                  <m:oMath xmlns:m="http://schemas.openxmlformats.org/officeDocument/2006/math">
                    <m:r>
                      <a:rPr lang="en-US" i="1">
                        <a:latin typeface="Cambria Math" panose="02040503050406030204" pitchFamily="18" charset="0"/>
                      </a:rPr>
                      <m:t>𝑥</m:t>
                    </m:r>
                  </m:oMath>
                </a14:m>
                <a:r>
                  <a:rPr lang="en-US" dirty="0"/>
                  <a:t> is in </a:t>
                </a:r>
                <a14:m>
                  <m:oMath xmlns:m="http://schemas.openxmlformats.org/officeDocument/2006/math">
                    <m:r>
                      <m:rPr>
                        <m:sty m:val="p"/>
                      </m:rPr>
                      <a:rPr lang="en-US">
                        <a:latin typeface="Cambria Math" panose="02040503050406030204" pitchFamily="18" charset="0"/>
                      </a:rPr>
                      <m:t>A</m:t>
                    </m:r>
                  </m:oMath>
                </a14:m>
                <a:r>
                  <a:rPr lang="en-US" dirty="0"/>
                  <a:t>” is a theoretical statement: a test can be created, though we have no guarantee of termination</a:t>
                </a:r>
                <a:br>
                  <a:rPr lang="en-US" dirty="0"/>
                </a:br>
                <a:r>
                  <a:rPr lang="en-US" dirty="0"/>
                  <a:t>(e.g. “the mass of the electron in KeV is a rational number” is undecidable, the test will never terminate)</a:t>
                </a:r>
              </a:p>
            </p:txBody>
          </p:sp>
        </mc:Choice>
        <mc:Fallback xmlns="">
          <p:sp>
            <p:nvSpPr>
              <p:cNvPr id="15" name="TextBox 14">
                <a:extLst>
                  <a:ext uri="{FF2B5EF4-FFF2-40B4-BE49-F238E27FC236}">
                    <a16:creationId xmlns:a16="http://schemas.microsoft.com/office/drawing/2014/main" id="{23ED5F7D-2BF1-4062-8717-CDD94B51BBCE}"/>
                  </a:ext>
                </a:extLst>
              </p:cNvPr>
              <p:cNvSpPr txBox="1">
                <a:spLocks noRot="1" noChangeAspect="1" noMove="1" noResize="1" noEditPoints="1" noAdjustHandles="1" noChangeArrowheads="1" noChangeShapeType="1" noTextEdit="1"/>
              </p:cNvSpPr>
              <p:nvPr/>
            </p:nvSpPr>
            <p:spPr>
              <a:xfrm>
                <a:off x="470516" y="5117696"/>
                <a:ext cx="6365289" cy="1200329"/>
              </a:xfrm>
              <a:prstGeom prst="rect">
                <a:avLst/>
              </a:prstGeom>
              <a:blipFill>
                <a:blip r:embed="rId7"/>
                <a:stretch>
                  <a:fillRect l="-766" t="-3061" r="-479" b="-76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C1FF1AF-ABC4-4F54-A373-9D97EF8D5CDB}"/>
                  </a:ext>
                </a:extLst>
              </p:cNvPr>
              <p:cNvSpPr/>
              <p:nvPr/>
            </p:nvSpPr>
            <p:spPr>
              <a:xfrm>
                <a:off x="470517" y="3559642"/>
                <a:ext cx="6096000" cy="646331"/>
              </a:xfrm>
              <a:prstGeom prst="rect">
                <a:avLst/>
              </a:prstGeom>
            </p:spPr>
            <p:txBody>
              <a:bodyPr>
                <a:spAutoFit/>
              </a:bodyPr>
              <a:lstStyle/>
              <a:p>
                <a:r>
                  <a:rPr lang="en-US" dirty="0"/>
                  <a:t>If </a:t>
                </a:r>
                <a14:m>
                  <m:oMath xmlns:m="http://schemas.openxmlformats.org/officeDocument/2006/math">
                    <m:r>
                      <a:rPr lang="en-US" i="1">
                        <a:latin typeface="Cambria Math" panose="02040503050406030204" pitchFamily="18" charset="0"/>
                      </a:rPr>
                      <m:t>𝑈</m:t>
                    </m:r>
                    <m:r>
                      <a:rPr lang="en-US" i="1">
                        <a:latin typeface="Cambria Math" panose="02040503050406030204" pitchFamily="18" charset="0"/>
                      </a:rPr>
                      <m:t>⊆</m:t>
                    </m:r>
                    <m:r>
                      <a:rPr lang="en-US" i="1">
                        <a:latin typeface="Cambria Math" panose="02040503050406030204" pitchFamily="18" charset="0"/>
                      </a:rPr>
                      <m:t>𝑋</m:t>
                    </m:r>
                  </m:oMath>
                </a14:m>
                <a:r>
                  <a:rPr lang="en-US" dirty="0"/>
                  <a:t> is an open set then “</a:t>
                </a:r>
                <a14:m>
                  <m:oMath xmlns:m="http://schemas.openxmlformats.org/officeDocument/2006/math">
                    <m:r>
                      <a:rPr lang="en-US" i="1">
                        <a:latin typeface="Cambria Math" panose="02040503050406030204" pitchFamily="18" charset="0"/>
                      </a:rPr>
                      <m:t>𝑥</m:t>
                    </m:r>
                  </m:oMath>
                </a14:m>
                <a:r>
                  <a:rPr lang="en-US" dirty="0"/>
                  <a:t> is in </a:t>
                </a:r>
                <a14:m>
                  <m:oMath xmlns:m="http://schemas.openxmlformats.org/officeDocument/2006/math">
                    <m:r>
                      <a:rPr lang="en-US" i="1">
                        <a:latin typeface="Cambria Math" panose="02040503050406030204" pitchFamily="18" charset="0"/>
                      </a:rPr>
                      <m:t>𝑈</m:t>
                    </m:r>
                  </m:oMath>
                </a14:m>
                <a:r>
                  <a:rPr lang="en-US" dirty="0"/>
                  <a:t>” is a verifiable statement</a:t>
                </a:r>
                <a:br>
                  <a:rPr lang="en-US" dirty="0"/>
                </a:br>
                <a:r>
                  <a:rPr lang="en-US" dirty="0"/>
                  <a:t>(e.g. “the mass of the electron is 510 </a:t>
                </a:r>
                <a14:m>
                  <m:oMath xmlns:m="http://schemas.openxmlformats.org/officeDocument/2006/math">
                    <m:r>
                      <a:rPr lang="en-US" i="1">
                        <a:latin typeface="Cambria Math" panose="02040503050406030204" pitchFamily="18" charset="0"/>
                      </a:rPr>
                      <m:t>±</m:t>
                    </m:r>
                  </m:oMath>
                </a14:m>
                <a:r>
                  <a:rPr lang="en-US" dirty="0"/>
                  <a:t> 0.5 KeV”)</a:t>
                </a:r>
              </a:p>
            </p:txBody>
          </p:sp>
        </mc:Choice>
        <mc:Fallback xmlns="">
          <p:sp>
            <p:nvSpPr>
              <p:cNvPr id="16" name="Rectangle 15">
                <a:extLst>
                  <a:ext uri="{FF2B5EF4-FFF2-40B4-BE49-F238E27FC236}">
                    <a16:creationId xmlns:a16="http://schemas.microsoft.com/office/drawing/2014/main" id="{2C1FF1AF-ABC4-4F54-A373-9D97EF8D5CDB}"/>
                  </a:ext>
                </a:extLst>
              </p:cNvPr>
              <p:cNvSpPr>
                <a:spLocks noRot="1" noChangeAspect="1" noMove="1" noResize="1" noEditPoints="1" noAdjustHandles="1" noChangeArrowheads="1" noChangeShapeType="1" noTextEdit="1"/>
              </p:cNvSpPr>
              <p:nvPr/>
            </p:nvSpPr>
            <p:spPr>
              <a:xfrm>
                <a:off x="470517" y="3559642"/>
                <a:ext cx="6096000" cy="646331"/>
              </a:xfrm>
              <a:prstGeom prst="rect">
                <a:avLst/>
              </a:prstGeom>
              <a:blipFill>
                <a:blip r:embed="rId8"/>
                <a:stretch>
                  <a:fillRect l="-800" t="-5660" r="-90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3CB08CA-A470-46EE-B96F-DD52B3A40BCF}"/>
                  </a:ext>
                </a:extLst>
              </p:cNvPr>
              <p:cNvSpPr/>
              <p:nvPr/>
            </p:nvSpPr>
            <p:spPr>
              <a:xfrm>
                <a:off x="470517" y="4320791"/>
                <a:ext cx="6096000" cy="646331"/>
              </a:xfrm>
              <a:prstGeom prst="rect">
                <a:avLst/>
              </a:prstGeom>
            </p:spPr>
            <p:txBody>
              <a:bodyPr>
                <a:spAutoFit/>
              </a:bodyPr>
              <a:lstStyle/>
              <a:p>
                <a:r>
                  <a:rPr lang="en-US" dirty="0"/>
                  <a:t>If </a:t>
                </a:r>
                <a14:m>
                  <m:oMath xmlns:m="http://schemas.openxmlformats.org/officeDocument/2006/math">
                    <m:r>
                      <m:rPr>
                        <m:sty m:val="p"/>
                      </m:rPr>
                      <a:rPr lang="en-US">
                        <a:latin typeface="Cambria Math" panose="02040503050406030204" pitchFamily="18" charset="0"/>
                      </a:rPr>
                      <m:t>V</m:t>
                    </m:r>
                    <m:r>
                      <a:rPr lang="en-US" i="1">
                        <a:latin typeface="Cambria Math" panose="02040503050406030204" pitchFamily="18" charset="0"/>
                      </a:rPr>
                      <m:t>⊆</m:t>
                    </m:r>
                    <m:r>
                      <a:rPr lang="en-US" i="1">
                        <a:latin typeface="Cambria Math" panose="02040503050406030204" pitchFamily="18" charset="0"/>
                      </a:rPr>
                      <m:t>𝑋</m:t>
                    </m:r>
                  </m:oMath>
                </a14:m>
                <a:r>
                  <a:rPr lang="en-US" dirty="0"/>
                  <a:t> is a closed set then “</a:t>
                </a:r>
                <a14:m>
                  <m:oMath xmlns:m="http://schemas.openxmlformats.org/officeDocument/2006/math">
                    <m:r>
                      <a:rPr lang="en-US" i="1">
                        <a:latin typeface="Cambria Math" panose="02040503050406030204" pitchFamily="18" charset="0"/>
                      </a:rPr>
                      <m:t>𝑥</m:t>
                    </m:r>
                  </m:oMath>
                </a14:m>
                <a:r>
                  <a:rPr lang="en-US" dirty="0"/>
                  <a:t> is in </a:t>
                </a:r>
                <a14:m>
                  <m:oMath xmlns:m="http://schemas.openxmlformats.org/officeDocument/2006/math">
                    <m:r>
                      <a:rPr lang="en-US" i="1">
                        <a:latin typeface="Cambria Math" panose="02040503050406030204" pitchFamily="18" charset="0"/>
                      </a:rPr>
                      <m:t>𝑉</m:t>
                    </m:r>
                  </m:oMath>
                </a14:m>
                <a:r>
                  <a:rPr lang="en-US" dirty="0"/>
                  <a:t>” is a falsifiable statement</a:t>
                </a:r>
                <a:br>
                  <a:rPr lang="en-US" dirty="0"/>
                </a:br>
                <a:r>
                  <a:rPr lang="en-US" dirty="0"/>
                  <a:t>(e.g. “the mass of the electron is exactly 510 KeV”)</a:t>
                </a:r>
              </a:p>
            </p:txBody>
          </p:sp>
        </mc:Choice>
        <mc:Fallback xmlns="">
          <p:sp>
            <p:nvSpPr>
              <p:cNvPr id="18" name="Rectangle 17">
                <a:extLst>
                  <a:ext uri="{FF2B5EF4-FFF2-40B4-BE49-F238E27FC236}">
                    <a16:creationId xmlns:a16="http://schemas.microsoft.com/office/drawing/2014/main" id="{C3CB08CA-A470-46EE-B96F-DD52B3A40BCF}"/>
                  </a:ext>
                </a:extLst>
              </p:cNvPr>
              <p:cNvSpPr>
                <a:spLocks noRot="1" noChangeAspect="1" noMove="1" noResize="1" noEditPoints="1" noAdjustHandles="1" noChangeArrowheads="1" noChangeShapeType="1" noTextEdit="1"/>
              </p:cNvSpPr>
              <p:nvPr/>
            </p:nvSpPr>
            <p:spPr>
              <a:xfrm>
                <a:off x="470517" y="4320791"/>
                <a:ext cx="6096000" cy="646331"/>
              </a:xfrm>
              <a:prstGeom prst="rect">
                <a:avLst/>
              </a:prstGeom>
              <a:blipFill>
                <a:blip r:embed="rId9"/>
                <a:stretch>
                  <a:fillRect l="-800" t="-5660" r="-60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B2BEACE-1BB6-4C89-9ECF-81E87720B0A0}"/>
                  </a:ext>
                </a:extLst>
              </p:cNvPr>
              <p:cNvSpPr txBox="1"/>
              <p:nvPr/>
            </p:nvSpPr>
            <p:spPr>
              <a:xfrm>
                <a:off x="8025414" y="4046174"/>
                <a:ext cx="3650423" cy="2308324"/>
              </a:xfrm>
              <a:prstGeom prst="rect">
                <a:avLst/>
              </a:prstGeom>
              <a:noFill/>
            </p:spPr>
            <p:txBody>
              <a:bodyPr wrap="square" rtlCol="0">
                <a:spAutoFit/>
              </a:bodyPr>
              <a:lstStyle/>
              <a:p>
                <a:r>
                  <a:rPr lang="en-US" sz="2400" b="1" dirty="0"/>
                  <a:t>Topologies and </a:t>
                </a:r>
                <a14:m>
                  <m:oMath xmlns:m="http://schemas.openxmlformats.org/officeDocument/2006/math">
                    <m:r>
                      <a:rPr lang="en-US" sz="2400" b="1" i="1" smtClean="0">
                        <a:latin typeface="Cambria Math" panose="02040503050406030204" pitchFamily="18" charset="0"/>
                      </a:rPr>
                      <m:t>𝝈</m:t>
                    </m:r>
                  </m:oMath>
                </a14:m>
                <a:r>
                  <a:rPr lang="en-US" sz="2400" b="1" dirty="0"/>
                  <a:t>-algebras each capture part of the formal structure</a:t>
                </a:r>
              </a:p>
              <a:p>
                <a:endParaRPr lang="en-US" sz="2400" b="1" dirty="0"/>
              </a:p>
              <a:p>
                <a:r>
                  <a:rPr lang="en-US" sz="2400" b="1" dirty="0"/>
                  <a:t>For us, they are part of a single unified structure</a:t>
                </a:r>
              </a:p>
            </p:txBody>
          </p:sp>
        </mc:Choice>
        <mc:Fallback xmlns="">
          <p:sp>
            <p:nvSpPr>
              <p:cNvPr id="19" name="TextBox 18">
                <a:extLst>
                  <a:ext uri="{FF2B5EF4-FFF2-40B4-BE49-F238E27FC236}">
                    <a16:creationId xmlns:a16="http://schemas.microsoft.com/office/drawing/2014/main" id="{4B2BEACE-1BB6-4C89-9ECF-81E87720B0A0}"/>
                  </a:ext>
                </a:extLst>
              </p:cNvPr>
              <p:cNvSpPr txBox="1">
                <a:spLocks noRot="1" noChangeAspect="1" noMove="1" noResize="1" noEditPoints="1" noAdjustHandles="1" noChangeArrowheads="1" noChangeShapeType="1" noTextEdit="1"/>
              </p:cNvSpPr>
              <p:nvPr/>
            </p:nvSpPr>
            <p:spPr>
              <a:xfrm>
                <a:off x="8025414" y="4046174"/>
                <a:ext cx="3650423" cy="2308324"/>
              </a:xfrm>
              <a:prstGeom prst="rect">
                <a:avLst/>
              </a:prstGeom>
              <a:blipFill>
                <a:blip r:embed="rId10"/>
                <a:stretch>
                  <a:fillRect l="-2676" t="-2116" r="-167" b="-52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itle 1">
                <a:extLst>
                  <a:ext uri="{FF2B5EF4-FFF2-40B4-BE49-F238E27FC236}">
                    <a16:creationId xmlns:a16="http://schemas.microsoft.com/office/drawing/2014/main" id="{3F068867-7679-4159-9C4D-2F79AC39716F}"/>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Topologies and </a:t>
                </a:r>
                <a14:m>
                  <m:oMath xmlns:m="http://schemas.openxmlformats.org/officeDocument/2006/math">
                    <m:r>
                      <a:rPr lang="en-US" b="0" i="1" smtClean="0">
                        <a:latin typeface="Cambria Math" panose="02040503050406030204" pitchFamily="18" charset="0"/>
                      </a:rPr>
                      <m:t>𝜎</m:t>
                    </m:r>
                  </m:oMath>
                </a14:m>
                <a:r>
                  <a:rPr lang="en-US" dirty="0"/>
                  <a:t>-algebras</a:t>
                </a:r>
              </a:p>
            </p:txBody>
          </p:sp>
        </mc:Choice>
        <mc:Fallback xmlns="">
          <p:sp>
            <p:nvSpPr>
              <p:cNvPr id="17" name="Title 1">
                <a:extLst>
                  <a:ext uri="{FF2B5EF4-FFF2-40B4-BE49-F238E27FC236}">
                    <a16:creationId xmlns:a16="http://schemas.microsoft.com/office/drawing/2014/main" id="{3F068867-7679-4159-9C4D-2F79AC39716F}"/>
                  </a:ext>
                </a:extLst>
              </p:cNvPr>
              <p:cNvSpPr txBox="1">
                <a:spLocks noRot="1" noChangeAspect="1" noMove="1" noResize="1" noEditPoints="1" noAdjustHandles="1" noChangeArrowheads="1" noChangeShapeType="1" noTextEdit="1"/>
              </p:cNvSpPr>
              <p:nvPr/>
            </p:nvSpPr>
            <p:spPr>
              <a:xfrm>
                <a:off x="193431" y="136525"/>
                <a:ext cx="11843238" cy="897425"/>
              </a:xfrm>
              <a:prstGeom prst="rect">
                <a:avLst/>
              </a:prstGeom>
              <a:blipFill>
                <a:blip r:embed="rId11"/>
                <a:stretch>
                  <a:fillRect t="-9459" b="-20946"/>
                </a:stretch>
              </a:blipFill>
            </p:spPr>
            <p:txBody>
              <a:bodyPr/>
              <a:lstStyle/>
              <a:p>
                <a:r>
                  <a:rPr lang="en-US">
                    <a:noFill/>
                  </a:rPr>
                  <a:t> </a:t>
                </a:r>
              </a:p>
            </p:txBody>
          </p:sp>
        </mc:Fallback>
      </mc:AlternateContent>
      <p:sp>
        <p:nvSpPr>
          <p:cNvPr id="9" name="Footer Placeholder 8">
            <a:extLst>
              <a:ext uri="{FF2B5EF4-FFF2-40B4-BE49-F238E27FC236}">
                <a16:creationId xmlns:a16="http://schemas.microsoft.com/office/drawing/2014/main" id="{D917CFCB-BAA5-496A-9C6B-C84920C4A392}"/>
              </a:ext>
            </a:extLst>
          </p:cNvPr>
          <p:cNvSpPr>
            <a:spLocks noGrp="1"/>
          </p:cNvSpPr>
          <p:nvPr>
            <p:ph type="ftr" sz="quarter" idx="11"/>
          </p:nvPr>
        </p:nvSpPr>
        <p:spPr/>
        <p:txBody>
          <a:bodyPr/>
          <a:lstStyle/>
          <a:p>
            <a:r>
              <a:rPr lang="en-US"/>
              <a:t>Gabriele Carcassi - University of Michigan</a:t>
            </a:r>
          </a:p>
        </p:txBody>
      </p:sp>
      <p:sp>
        <p:nvSpPr>
          <p:cNvPr id="11" name="Slide Number Placeholder 10">
            <a:extLst>
              <a:ext uri="{FF2B5EF4-FFF2-40B4-BE49-F238E27FC236}">
                <a16:creationId xmlns:a16="http://schemas.microsoft.com/office/drawing/2014/main" id="{489656A4-BC26-4BE3-B35A-5FB5697C677E}"/>
              </a:ext>
            </a:extLst>
          </p:cNvPr>
          <p:cNvSpPr>
            <a:spLocks noGrp="1"/>
          </p:cNvSpPr>
          <p:nvPr>
            <p:ph type="sldNum" sz="quarter" idx="13"/>
          </p:nvPr>
        </p:nvSpPr>
        <p:spPr/>
        <p:txBody>
          <a:bodyPr/>
          <a:lstStyle/>
          <a:p>
            <a:fld id="{F47845EA-7733-40EE-B074-20032348B727}" type="slidenum">
              <a:rPr lang="en-US" smtClean="0"/>
              <a:t>23</a:t>
            </a:fld>
            <a:endParaRPr lang="en-US"/>
          </a:p>
        </p:txBody>
      </p:sp>
    </p:spTree>
    <p:extLst>
      <p:ext uri="{BB962C8B-B14F-4D97-AF65-F5344CB8AC3E}">
        <p14:creationId xmlns:p14="http://schemas.microsoft.com/office/powerpoint/2010/main" val="241441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5" grpId="0"/>
      <p:bldP spid="16"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CAC9-9887-4841-98D2-2721D2344FE7}"/>
              </a:ext>
            </a:extLst>
          </p:cNvPr>
          <p:cNvSpPr>
            <a:spLocks noGrp="1"/>
          </p:cNvSpPr>
          <p:nvPr>
            <p:ph type="title"/>
          </p:nvPr>
        </p:nvSpPr>
        <p:spPr/>
        <p:txBody>
          <a:bodyPr>
            <a:normAutofit/>
          </a:bodyPr>
          <a:lstStyle/>
          <a:p>
            <a:r>
              <a:rPr lang="en-US" dirty="0"/>
              <a:t>Physical meaning of separation axioms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A3EE2C-8D55-40FD-B5D9-3F715834191A}"/>
                  </a:ext>
                </a:extLst>
              </p:cNvPr>
              <p:cNvSpPr>
                <a:spLocks noGrp="1"/>
              </p:cNvSpPr>
              <p:nvPr>
                <p:ph idx="1"/>
              </p:nvPr>
            </p:nvSpPr>
            <p:spPr>
              <a:xfrm>
                <a:off x="103955" y="1075038"/>
                <a:ext cx="8455845" cy="5209938"/>
              </a:xfrm>
            </p:spPr>
            <p:txBody>
              <a:bodyPr>
                <a:normAutofit fontScale="92500" lnSpcReduction="10000"/>
              </a:bodyPr>
              <a:lstStyle/>
              <a:p>
                <a:r>
                  <a:rPr lang="en-US" dirty="0"/>
                  <a:t>All topologies are Kolmogorov (i.e.</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oMath>
                </a14:m>
                <a:r>
                  <a:rPr lang="en-US" dirty="0"/>
                  <a:t>)</a:t>
                </a:r>
              </a:p>
              <a:p>
                <a:pPr lvl="1"/>
                <a:r>
                  <a:rPr lang="en-US" dirty="0"/>
                  <a:t>Possibilities are experimentally well-defined</a:t>
                </a:r>
                <a:br>
                  <a:rPr lang="en-US" dirty="0"/>
                </a:br>
                <a:r>
                  <a:rPr lang="en-US" dirty="0"/>
                  <a:t>i.e. possibilities constructible from a base by countable AND/OR and NOT (singletons in the </a:t>
                </a:r>
                <a14:m>
                  <m:oMath xmlns:m="http://schemas.openxmlformats.org/officeDocument/2006/math">
                    <m:r>
                      <a:rPr lang="en-US" b="0" i="1" smtClean="0">
                        <a:latin typeface="Cambria Math" panose="02040503050406030204" pitchFamily="18" charset="0"/>
                      </a:rPr>
                      <m:t>𝜎</m:t>
                    </m:r>
                  </m:oMath>
                </a14:m>
                <a:r>
                  <a:rPr lang="en-US" dirty="0"/>
                  <a:t>-algebra)</a:t>
                </a:r>
              </a:p>
              <a:p>
                <a:r>
                  <a:rPr lang="en-US" dirty="0"/>
                  <a:t>The topology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oMath>
                </a14:m>
                <a:r>
                  <a:rPr lang="en-US" dirty="0"/>
                  <a:t> if all possibilities are approximately verifiable</a:t>
                </a:r>
              </a:p>
              <a:p>
                <a:pPr lvl="1"/>
                <a:r>
                  <a:rPr lang="en-US" dirty="0"/>
                  <a:t>Possibilities are the limit of a sequence of verifiable statements</a:t>
                </a:r>
                <a:br>
                  <a:rPr lang="en-US" dirty="0"/>
                </a:br>
                <a:r>
                  <a:rPr lang="en-US" dirty="0"/>
                  <a:t>i.e. possibilities are the countable conjunction of verifiable statements</a:t>
                </a:r>
              </a:p>
              <a:p>
                <a:r>
                  <a:rPr lang="en-US" dirty="0"/>
                  <a:t>The topology is </a:t>
                </a:r>
                <a:r>
                  <a:rPr lang="en-US" dirty="0" err="1"/>
                  <a:t>Hausdorff</a:t>
                </a:r>
                <a:r>
                  <a:rPr lang="en-US" dirty="0"/>
                  <a:t> (i.e.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oMath>
                </a14:m>
                <a:r>
                  <a:rPr lang="en-US" dirty="0"/>
                  <a:t>) if all possibilities are pairwise experimentally distinguishable</a:t>
                </a:r>
              </a:p>
              <a:p>
                <a:pPr lvl="1"/>
                <a:r>
                  <a:rPr lang="en-US" dirty="0"/>
                  <a:t>Given two possibilities, we can find a test that confirms one and excludes the other</a:t>
                </a:r>
              </a:p>
              <a:p>
                <a:pPr lvl="1"/>
                <a:r>
                  <a:rPr lang="en-US" dirty="0"/>
                  <a:t>i.e. for any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𝑋</m:t>
                    </m:r>
                  </m:oMath>
                </a14:m>
                <a:r>
                  <a:rPr lang="en-US" dirty="0"/>
                  <a:t> there is a statement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sSub>
                      <m:sSubPr>
                        <m:ctrlPr>
                          <a:rPr lang="en-US" i="1"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a:latin typeface="Cambria Math" panose="02040503050406030204" pitchFamily="18" charset="0"/>
                              </a:rPr>
                              <m:t>𝒟</m:t>
                            </m:r>
                          </m:e>
                        </m:acc>
                      </m:e>
                      <m:sub>
                        <m:r>
                          <a:rPr lang="en-US" i="1">
                            <a:latin typeface="Cambria Math" panose="02040503050406030204" pitchFamily="18" charset="0"/>
                          </a:rPr>
                          <m:t>𝑋</m:t>
                        </m:r>
                      </m:sub>
                    </m:sSub>
                  </m:oMath>
                </a14:m>
                <a:r>
                  <a:rPr lang="en-US" dirty="0"/>
                  <a:t>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𝑠</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𝑠</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33A3EE2C-8D55-40FD-B5D9-3F715834191A}"/>
                  </a:ext>
                </a:extLst>
              </p:cNvPr>
              <p:cNvSpPr>
                <a:spLocks noGrp="1" noRot="1" noChangeAspect="1" noMove="1" noResize="1" noEditPoints="1" noAdjustHandles="1" noChangeArrowheads="1" noChangeShapeType="1" noTextEdit="1"/>
              </p:cNvSpPr>
              <p:nvPr>
                <p:ph idx="1"/>
              </p:nvPr>
            </p:nvSpPr>
            <p:spPr>
              <a:xfrm>
                <a:off x="103955" y="1075038"/>
                <a:ext cx="8455845" cy="5209938"/>
              </a:xfrm>
              <a:blipFill>
                <a:blip r:embed="rId2"/>
                <a:stretch>
                  <a:fillRect l="-1081" t="-233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6046D1A-26FE-4F3C-9792-FA52F7948E1F}"/>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628348FC-C4CF-4F8B-A8AD-7F10326E35FB}"/>
              </a:ext>
            </a:extLst>
          </p:cNvPr>
          <p:cNvSpPr>
            <a:spLocks noGrp="1"/>
          </p:cNvSpPr>
          <p:nvPr>
            <p:ph type="sldNum" sz="quarter" idx="13"/>
          </p:nvPr>
        </p:nvSpPr>
        <p:spPr/>
        <p:txBody>
          <a:bodyPr/>
          <a:lstStyle/>
          <a:p>
            <a:fld id="{F47845EA-7733-40EE-B074-20032348B727}" type="slidenum">
              <a:rPr lang="en-US" smtClean="0"/>
              <a:t>24</a:t>
            </a:fld>
            <a:endParaRPr lang="en-US"/>
          </a:p>
        </p:txBody>
      </p:sp>
      <mc:AlternateContent xmlns:mc="http://schemas.openxmlformats.org/markup-compatibility/2006" xmlns:a14="http://schemas.microsoft.com/office/drawing/2010/main">
        <mc:Choice Requires="a14">
          <p:graphicFrame>
            <p:nvGraphicFramePr>
              <p:cNvPr id="6" name="Table 52">
                <a:extLst>
                  <a:ext uri="{FF2B5EF4-FFF2-40B4-BE49-F238E27FC236}">
                    <a16:creationId xmlns:a16="http://schemas.microsoft.com/office/drawing/2014/main" id="{C057631E-50E1-440C-BFB5-44A9B7534003}"/>
                  </a:ext>
                </a:extLst>
              </p:cNvPr>
              <p:cNvGraphicFramePr>
                <a:graphicFrameLocks noGrp="1"/>
              </p:cNvGraphicFramePr>
              <p:nvPr>
                <p:extLst>
                  <p:ext uri="{D42A27DB-BD31-4B8C-83A1-F6EECF244321}">
                    <p14:modId xmlns:p14="http://schemas.microsoft.com/office/powerpoint/2010/main" val="244064837"/>
                  </p:ext>
                </p:extLst>
              </p:nvPr>
            </p:nvGraphicFramePr>
            <p:xfrm>
              <a:off x="9073768" y="4419600"/>
              <a:ext cx="2269994" cy="169013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919644959"/>
                        </a:ext>
                      </a:extLst>
                    </a:gridCol>
                    <a:gridCol w="1436752">
                      <a:extLst>
                        <a:ext uri="{9D8B030D-6E8A-4147-A177-3AD203B41FA5}">
                          <a16:colId xmlns:a16="http://schemas.microsoft.com/office/drawing/2014/main" val="3379705832"/>
                        </a:ext>
                      </a:extLst>
                    </a:gridCol>
                    <a:gridCol w="311150">
                      <a:extLst>
                        <a:ext uri="{9D8B030D-6E8A-4147-A177-3AD203B41FA5}">
                          <a16:colId xmlns:a16="http://schemas.microsoft.com/office/drawing/2014/main" val="41297981"/>
                        </a:ext>
                      </a:extLst>
                    </a:gridCol>
                    <a:gridCol w="313812">
                      <a:extLst>
                        <a:ext uri="{9D8B030D-6E8A-4147-A177-3AD203B41FA5}">
                          <a16:colId xmlns:a16="http://schemas.microsoft.com/office/drawing/2014/main" val="997363736"/>
                        </a:ext>
                      </a:extLst>
                    </a:gridCol>
                  </a:tblGrid>
                  <a:tr h="235465">
                    <a:tc>
                      <a:txBody>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𝑠</m:t>
                                </m:r>
                              </m:oMath>
                            </m:oMathPara>
                          </a14:m>
                          <a:endParaRPr lang="en-US" sz="1000" dirty="0"/>
                        </a:p>
                      </a:txBody>
                      <a:tcPr>
                        <a:lnB w="12700" cap="flat" cmpd="sng" algn="ctr">
                          <a:solidFill>
                            <a:schemeClr val="tx1"/>
                          </a:solidFill>
                          <a:prstDash val="solid"/>
                          <a:round/>
                          <a:headEnd type="none" w="med" len="med"/>
                          <a:tailEnd type="none" w="med" len="med"/>
                        </a:lnB>
                      </a:tcPr>
                    </a:tc>
                    <a:tc>
                      <a:txBody>
                        <a:bodyPr/>
                        <a:lstStyle/>
                        <a:p>
                          <a:r>
                            <a:rPr lang="en-US" sz="1000" dirty="0"/>
                            <a:t>Test Result</a:t>
                          </a:r>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1</m:t>
                                    </m:r>
                                  </m:sub>
                                </m:sSub>
                              </m:oMath>
                            </m:oMathPara>
                          </a14:m>
                          <a:endParaRPr lang="en-US" sz="1000"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2</m:t>
                                    </m:r>
                                  </m:sub>
                                </m:sSub>
                              </m:oMath>
                            </m:oMathPara>
                          </a14:m>
                          <a:endParaRPr lang="en-US" sz="1000"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8586678"/>
                      </a:ext>
                    </a:extLst>
                  </a:tr>
                  <a:tr h="235465">
                    <a:tc rowSpan="3">
                      <a:txBody>
                        <a:bodyPr/>
                        <a:lstStyle/>
                        <a:p>
                          <a:pPr algn="ctr"/>
                          <a:r>
                            <a:rPr lang="en-US" sz="10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rowSpan="2">
                      <a:txBody>
                        <a:bodyPr/>
                        <a:lstStyle/>
                        <a:p>
                          <a:r>
                            <a:rPr lang="en-US" sz="1000" dirty="0">
                              <a:solidFill>
                                <a:schemeClr val="accent6"/>
                              </a:solidFill>
                            </a:rPr>
                            <a:t>SUCCESS (in finite time)</a:t>
                          </a:r>
                          <a:endParaRPr lang="en-US" sz="1000" dirty="0"/>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0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rowSpan="5">
                      <a:txBody>
                        <a:bodyPr/>
                        <a:lstStyle/>
                        <a:p>
                          <a:pPr algn="ctr"/>
                          <a:r>
                            <a:rPr lang="en-US" sz="1000" dirty="0"/>
                            <a:t>F</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39576678"/>
                      </a:ext>
                    </a:extLst>
                  </a:tr>
                  <a:tr h="235465">
                    <a:tc vMerge="1">
                      <a:txBody>
                        <a:bodyPr/>
                        <a:lstStyle/>
                        <a:p>
                          <a:endParaRPr lang="en-US"/>
                        </a:p>
                      </a:txBody>
                      <a:tcPr/>
                    </a:tc>
                    <a:tc vMerge="1">
                      <a:txBody>
                        <a:bodyPr/>
                        <a:lstStyle/>
                        <a:p>
                          <a:endParaRPr lang="en-US" sz="10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rowSpan="5">
                      <a:txBody>
                        <a:bodyPr/>
                        <a:lstStyle/>
                        <a:p>
                          <a:pPr algn="ctr"/>
                          <a:r>
                            <a:rPr lang="en-US" sz="1000" dirty="0"/>
                            <a:t>F</a:t>
                          </a:r>
                        </a:p>
                      </a:txBody>
                      <a:tcPr anchor="ctr">
                        <a:lnL>
                          <a:noFill/>
                        </a:lnL>
                        <a:lnR>
                          <a:noFill/>
                        </a:lnR>
                        <a:lnT w="12700" cap="flat" cmpd="sng" algn="ctr">
                          <a:noFill/>
                          <a:prstDash val="solid"/>
                          <a:round/>
                          <a:headEnd type="none" w="med" len="med"/>
                          <a:tailEnd type="none" w="med" len="med"/>
                        </a:lnT>
                        <a:lnTlToBr w="12700" cmpd="sng">
                          <a:noFill/>
                          <a:prstDash val="solid"/>
                        </a:lnTlToBr>
                        <a:lnBlToTr w="12700" cmpd="sng">
                          <a:noFill/>
                          <a:prstDash val="solid"/>
                        </a:lnBlToTr>
                        <a:solidFill>
                          <a:schemeClr val="accent2">
                            <a:lumMod val="20000"/>
                            <a:lumOff val="80000"/>
                          </a:schemeClr>
                        </a:solidFill>
                      </a:tcPr>
                    </a:tc>
                    <a:tc vMerge="1">
                      <a:txBody>
                        <a:bodyPr/>
                        <a:lstStyle/>
                        <a:p>
                          <a:endParaRPr lang="en-US" sz="10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526709417"/>
                      </a:ext>
                    </a:extLst>
                  </a:tr>
                  <a:tr h="235465">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235465">
                    <a:tc rowSpan="3">
                      <a:txBody>
                        <a:bodyPr/>
                        <a:lstStyle/>
                        <a:p>
                          <a:pPr algn="ctr"/>
                          <a:r>
                            <a:rPr lang="en-US" sz="1000" dirty="0"/>
                            <a:t>F</a:t>
                          </a:r>
                        </a:p>
                      </a:txBody>
                      <a:tcPr anchor="ctr">
                        <a:lnT w="12700" cap="flat" cmpd="sng" algn="ctr">
                          <a:noFill/>
                          <a:prstDash val="solid"/>
                          <a:round/>
                          <a:headEnd type="none" w="med" len="med"/>
                          <a:tailEnd type="none" w="med" len="med"/>
                        </a:lnT>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UNDEFINED</a:t>
                          </a:r>
                        </a:p>
                      </a:txBody>
                      <a:tcPr>
                        <a:lnT w="12700" cap="flat" cmpd="sng" algn="ctr">
                          <a:noFill/>
                          <a:prstDash val="solid"/>
                          <a:round/>
                          <a:headEnd type="none" w="med" len="med"/>
                          <a:tailEnd type="none" w="med" len="med"/>
                        </a:lnT>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lnT w="12700" cap="flat" cmpd="sng" algn="ctr">
                          <a:noFill/>
                          <a:prstDash val="solid"/>
                          <a:round/>
                          <a:headEnd type="none" w="med" len="med"/>
                          <a:tailEnd type="none" w="med" len="med"/>
                        </a:lnT>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35465">
                    <a:tc vMerge="1">
                      <a:txBody>
                        <a:bodyPr/>
                        <a:lstStyle/>
                        <a:p>
                          <a:endParaRPr lang="en-US"/>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FF0000"/>
                              </a:solidFill>
                            </a:rPr>
                            <a:t>FAILURE (in finite time)</a:t>
                          </a:r>
                          <a:endParaRPr lang="en-US" sz="1000" dirty="0"/>
                        </a:p>
                      </a:txBody>
                      <a:tcPr anchor="ctr">
                        <a:solidFill>
                          <a:schemeClr val="accent2">
                            <a:lumMod val="20000"/>
                            <a:lumOff val="8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solidFill>
                          <a:schemeClr val="accent2">
                            <a:lumMod val="20000"/>
                            <a:lumOff val="8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solidFill>
                          <a:schemeClr val="accent2">
                            <a:lumMod val="20000"/>
                            <a:lumOff val="80000"/>
                          </a:schemeClr>
                        </a:solidFill>
                      </a:tcPr>
                    </a:tc>
                    <a:extLst>
                      <a:ext uri="{0D108BD9-81ED-4DB2-BD59-A6C34878D82A}">
                        <a16:rowId xmlns:a16="http://schemas.microsoft.com/office/drawing/2014/main" val="1834166221"/>
                      </a:ext>
                    </a:extLst>
                  </a:tr>
                  <a:tr h="235465">
                    <a:tc vMerge="1">
                      <a:txBody>
                        <a:bodyPr/>
                        <a:lstStyle/>
                        <a:p>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FF0000"/>
                              </a:solidFill>
                            </a:rPr>
                            <a:t>FAILURE (in finite time)</a:t>
                          </a:r>
                          <a:endParaRPr lang="en-US" sz="1000" dirty="0"/>
                        </a:p>
                      </a:txBody>
                      <a:tcPr>
                        <a:solidFill>
                          <a:schemeClr val="accent2">
                            <a:lumMod val="20000"/>
                            <a:lumOff val="8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T</a:t>
                          </a:r>
                        </a:p>
                      </a:txBody>
                      <a:tcPr anchor="ctr">
                        <a:solidFill>
                          <a:schemeClr val="accent6">
                            <a:lumMod val="20000"/>
                            <a:lumOff val="80000"/>
                          </a:schemeClr>
                        </a:solidFill>
                      </a:tcPr>
                    </a:tc>
                    <a:extLst>
                      <a:ext uri="{0D108BD9-81ED-4DB2-BD59-A6C34878D82A}">
                        <a16:rowId xmlns:a16="http://schemas.microsoft.com/office/drawing/2014/main" val="770856430"/>
                      </a:ext>
                    </a:extLst>
                  </a:tr>
                </a:tbl>
              </a:graphicData>
            </a:graphic>
          </p:graphicFrame>
        </mc:Choice>
        <mc:Fallback xmlns="">
          <p:graphicFrame>
            <p:nvGraphicFramePr>
              <p:cNvPr id="6" name="Table 52">
                <a:extLst>
                  <a:ext uri="{FF2B5EF4-FFF2-40B4-BE49-F238E27FC236}">
                    <a16:creationId xmlns:a16="http://schemas.microsoft.com/office/drawing/2014/main" id="{C057631E-50E1-440C-BFB5-44A9B7534003}"/>
                  </a:ext>
                </a:extLst>
              </p:cNvPr>
              <p:cNvGraphicFramePr>
                <a:graphicFrameLocks noGrp="1"/>
              </p:cNvGraphicFramePr>
              <p:nvPr>
                <p:extLst>
                  <p:ext uri="{D42A27DB-BD31-4B8C-83A1-F6EECF244321}">
                    <p14:modId xmlns:p14="http://schemas.microsoft.com/office/powerpoint/2010/main" val="244064837"/>
                  </p:ext>
                </p:extLst>
              </p:nvPr>
            </p:nvGraphicFramePr>
            <p:xfrm>
              <a:off x="9073768" y="4419600"/>
              <a:ext cx="2269994" cy="169013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3919644959"/>
                        </a:ext>
                      </a:extLst>
                    </a:gridCol>
                    <a:gridCol w="1436752">
                      <a:extLst>
                        <a:ext uri="{9D8B030D-6E8A-4147-A177-3AD203B41FA5}">
                          <a16:colId xmlns:a16="http://schemas.microsoft.com/office/drawing/2014/main" val="3379705832"/>
                        </a:ext>
                      </a:extLst>
                    </a:gridCol>
                    <a:gridCol w="311150">
                      <a:extLst>
                        <a:ext uri="{9D8B030D-6E8A-4147-A177-3AD203B41FA5}">
                          <a16:colId xmlns:a16="http://schemas.microsoft.com/office/drawing/2014/main" val="41297981"/>
                        </a:ext>
                      </a:extLst>
                    </a:gridCol>
                    <a:gridCol w="313812">
                      <a:extLst>
                        <a:ext uri="{9D8B030D-6E8A-4147-A177-3AD203B41FA5}">
                          <a16:colId xmlns:a16="http://schemas.microsoft.com/office/drawing/2014/main" val="997363736"/>
                        </a:ext>
                      </a:extLst>
                    </a:gridCol>
                  </a:tblGrid>
                  <a:tr h="24384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r="-1000000" b="-610000"/>
                          </a:stretch>
                        </a:blipFill>
                      </a:tcPr>
                    </a:tc>
                    <a:tc>
                      <a:txBody>
                        <a:bodyPr/>
                        <a:lstStyle/>
                        <a:p>
                          <a:r>
                            <a:rPr lang="en-US" sz="1000" dirty="0"/>
                            <a:t>Test Result</a:t>
                          </a:r>
                        </a:p>
                      </a:txBody>
                      <a:tcPr>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529412" r="-103922" b="-610000"/>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17308" r="-1923" b="-610000"/>
                          </a:stretch>
                        </a:blipFill>
                      </a:tcPr>
                    </a:tc>
                    <a:extLst>
                      <a:ext uri="{0D108BD9-81ED-4DB2-BD59-A6C34878D82A}">
                        <a16:rowId xmlns:a16="http://schemas.microsoft.com/office/drawing/2014/main" val="3648586678"/>
                      </a:ext>
                    </a:extLst>
                  </a:tr>
                  <a:tr h="243840">
                    <a:tc rowSpan="3">
                      <a:txBody>
                        <a:bodyPr/>
                        <a:lstStyle/>
                        <a:p>
                          <a:pPr algn="ctr"/>
                          <a:r>
                            <a:rPr lang="en-US" sz="10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rowSpan="2">
                      <a:txBody>
                        <a:bodyPr/>
                        <a:lstStyle/>
                        <a:p>
                          <a:r>
                            <a:rPr lang="en-US" sz="1000" dirty="0">
                              <a:solidFill>
                                <a:schemeClr val="accent6"/>
                              </a:solidFill>
                            </a:rPr>
                            <a:t>SUCCESS (in finite time)</a:t>
                          </a:r>
                          <a:endParaRPr lang="en-US" sz="1000" dirty="0"/>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000" dirty="0"/>
                            <a:t>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rowSpan="5">
                      <a:txBody>
                        <a:bodyPr/>
                        <a:lstStyle/>
                        <a:p>
                          <a:pPr algn="ctr"/>
                          <a:r>
                            <a:rPr lang="en-US" sz="1000" dirty="0"/>
                            <a:t>F</a:t>
                          </a:r>
                        </a:p>
                      </a:txBody>
                      <a:tcPr anchor="ctr">
                        <a:lnL>
                          <a:noFill/>
                        </a:lnL>
                        <a:lnR>
                          <a:noFill/>
                        </a:lnR>
                        <a:lnT w="12700" cap="flat" cmpd="sng" algn="ctr">
                          <a:solidFill>
                            <a:schemeClr val="tx1"/>
                          </a:solidFill>
                          <a:prstDash val="solid"/>
                          <a:round/>
                          <a:headEnd type="none" w="med" len="med"/>
                          <a:tailEnd type="none" w="med" len="med"/>
                        </a:lnT>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39576678"/>
                      </a:ext>
                    </a:extLst>
                  </a:tr>
                  <a:tr h="235465">
                    <a:tc vMerge="1">
                      <a:txBody>
                        <a:bodyPr/>
                        <a:lstStyle/>
                        <a:p>
                          <a:endParaRPr lang="en-US"/>
                        </a:p>
                      </a:txBody>
                      <a:tcPr/>
                    </a:tc>
                    <a:tc vMerge="1">
                      <a:txBody>
                        <a:bodyPr/>
                        <a:lstStyle/>
                        <a:p>
                          <a:endParaRPr lang="en-US" sz="10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rowSpan="5">
                      <a:txBody>
                        <a:bodyPr/>
                        <a:lstStyle/>
                        <a:p>
                          <a:pPr algn="ctr"/>
                          <a:r>
                            <a:rPr lang="en-US" sz="1000" dirty="0"/>
                            <a:t>F</a:t>
                          </a:r>
                        </a:p>
                      </a:txBody>
                      <a:tcPr anchor="ctr">
                        <a:lnL>
                          <a:noFill/>
                        </a:lnL>
                        <a:lnR>
                          <a:noFill/>
                        </a:lnR>
                        <a:lnT w="12700" cap="flat" cmpd="sng" algn="ctr">
                          <a:noFill/>
                          <a:prstDash val="solid"/>
                          <a:round/>
                          <a:headEnd type="none" w="med" len="med"/>
                          <a:tailEnd type="none" w="med" len="med"/>
                        </a:lnT>
                        <a:lnTlToBr w="12700" cmpd="sng">
                          <a:noFill/>
                          <a:prstDash val="solid"/>
                        </a:lnTlToBr>
                        <a:lnBlToTr w="12700" cmpd="sng">
                          <a:noFill/>
                          <a:prstDash val="solid"/>
                        </a:lnBlToTr>
                        <a:solidFill>
                          <a:schemeClr val="accent2">
                            <a:lumMod val="20000"/>
                            <a:lumOff val="80000"/>
                          </a:schemeClr>
                        </a:solidFill>
                      </a:tcPr>
                    </a:tc>
                    <a:tc vMerge="1">
                      <a:txBody>
                        <a:bodyPr/>
                        <a:lstStyle/>
                        <a:p>
                          <a:endParaRPr lang="en-US" sz="10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526709417"/>
                      </a:ext>
                    </a:extLst>
                  </a:tr>
                  <a:tr h="243840">
                    <a:tc vMerge="1">
                      <a:txBody>
                        <a:bodyPr/>
                        <a:lstStyle/>
                        <a:p>
                          <a:pPr algn="ctr"/>
                          <a:endParaRPr lang="en-US" dirty="0"/>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UNDEFINED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5337734"/>
                      </a:ext>
                    </a:extLst>
                  </a:tr>
                  <a:tr h="243840">
                    <a:tc rowSpan="3">
                      <a:txBody>
                        <a:bodyPr/>
                        <a:lstStyle/>
                        <a:p>
                          <a:pPr algn="ctr"/>
                          <a:r>
                            <a:rPr lang="en-US" sz="1000" dirty="0"/>
                            <a:t>F</a:t>
                          </a:r>
                        </a:p>
                      </a:txBody>
                      <a:tcPr anchor="ctr">
                        <a:lnT w="12700" cap="flat" cmpd="sng" algn="ctr">
                          <a:noFill/>
                          <a:prstDash val="solid"/>
                          <a:round/>
                          <a:headEnd type="none" w="med" len="med"/>
                          <a:tailEnd type="none" w="med" len="med"/>
                        </a:lnT>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UNDEFINED</a:t>
                          </a:r>
                        </a:p>
                      </a:txBody>
                      <a:tcPr>
                        <a:lnT w="12700" cap="flat" cmpd="sng" algn="ctr">
                          <a:noFill/>
                          <a:prstDash val="solid"/>
                          <a:round/>
                          <a:headEnd type="none" w="med" len="med"/>
                          <a:tailEnd type="none" w="med" len="med"/>
                        </a:lnT>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lnT w="12700" cap="flat" cmpd="sng" algn="ctr">
                          <a:noFill/>
                          <a:prstDash val="solid"/>
                          <a:round/>
                          <a:headEnd type="none" w="med" len="med"/>
                          <a:tailEnd type="none" w="med" len="med"/>
                        </a:lnT>
                        <a:solidFill>
                          <a:schemeClr val="bg1"/>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lnT w="1270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368961383"/>
                      </a:ext>
                    </a:extLst>
                  </a:tr>
                  <a:tr h="235465">
                    <a:tc vMerge="1">
                      <a:txBody>
                        <a:bodyPr/>
                        <a:lstStyle/>
                        <a:p>
                          <a:endParaRPr lang="en-US"/>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FF0000"/>
                              </a:solidFill>
                            </a:rPr>
                            <a:t>FAILURE (in finite time)</a:t>
                          </a:r>
                          <a:endParaRPr lang="en-US" sz="1000" dirty="0"/>
                        </a:p>
                      </a:txBody>
                      <a:tcPr anchor="ctr">
                        <a:solidFill>
                          <a:schemeClr val="accent2">
                            <a:lumMod val="20000"/>
                            <a:lumOff val="8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solidFill>
                          <a:schemeClr val="accent2">
                            <a:lumMod val="20000"/>
                            <a:lumOff val="8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solidFill>
                          <a:schemeClr val="accent2">
                            <a:lumMod val="20000"/>
                            <a:lumOff val="80000"/>
                          </a:schemeClr>
                        </a:solidFill>
                      </a:tcPr>
                    </a:tc>
                    <a:extLst>
                      <a:ext uri="{0D108BD9-81ED-4DB2-BD59-A6C34878D82A}">
                        <a16:rowId xmlns:a16="http://schemas.microsoft.com/office/drawing/2014/main" val="1834166221"/>
                      </a:ext>
                    </a:extLst>
                  </a:tr>
                  <a:tr h="243840">
                    <a:tc vMerge="1">
                      <a:txBody>
                        <a:bodyPr/>
                        <a:lstStyle/>
                        <a:p>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FF0000"/>
                              </a:solidFill>
                            </a:rPr>
                            <a:t>FAILURE (in finite time)</a:t>
                          </a:r>
                          <a:endParaRPr lang="en-US" sz="1000" dirty="0"/>
                        </a:p>
                      </a:txBody>
                      <a:tcPr>
                        <a:solidFill>
                          <a:schemeClr val="accent2">
                            <a:lumMod val="20000"/>
                            <a:lumOff val="8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T</a:t>
                          </a:r>
                        </a:p>
                      </a:txBody>
                      <a:tcPr anchor="ctr">
                        <a:solidFill>
                          <a:schemeClr val="accent6">
                            <a:lumMod val="20000"/>
                            <a:lumOff val="80000"/>
                          </a:schemeClr>
                        </a:solidFill>
                      </a:tcPr>
                    </a:tc>
                    <a:extLst>
                      <a:ext uri="{0D108BD9-81ED-4DB2-BD59-A6C34878D82A}">
                        <a16:rowId xmlns:a16="http://schemas.microsoft.com/office/drawing/2014/main" val="770856430"/>
                      </a:ext>
                    </a:extLst>
                  </a:tr>
                </a:tbl>
              </a:graphicData>
            </a:graphic>
          </p:graphicFrame>
        </mc:Fallback>
      </mc:AlternateContent>
      <p:grpSp>
        <p:nvGrpSpPr>
          <p:cNvPr id="58" name="Group 57">
            <a:extLst>
              <a:ext uri="{FF2B5EF4-FFF2-40B4-BE49-F238E27FC236}">
                <a16:creationId xmlns:a16="http://schemas.microsoft.com/office/drawing/2014/main" id="{B9110527-7A60-4107-B2DD-A54EB1540FE8}"/>
              </a:ext>
            </a:extLst>
          </p:cNvPr>
          <p:cNvGrpSpPr/>
          <p:nvPr/>
        </p:nvGrpSpPr>
        <p:grpSpPr>
          <a:xfrm>
            <a:off x="9337136" y="2965450"/>
            <a:ext cx="2326331" cy="1149350"/>
            <a:chOff x="9337136" y="2965450"/>
            <a:chExt cx="2326331" cy="1149350"/>
          </a:xfrm>
        </p:grpSpPr>
        <p:grpSp>
          <p:nvGrpSpPr>
            <p:cNvPr id="8" name="Group 7">
              <a:extLst>
                <a:ext uri="{FF2B5EF4-FFF2-40B4-BE49-F238E27FC236}">
                  <a16:creationId xmlns:a16="http://schemas.microsoft.com/office/drawing/2014/main" id="{6A4EA33B-BC8F-48A6-9308-5D257C21FE56}"/>
                </a:ext>
              </a:extLst>
            </p:cNvPr>
            <p:cNvGrpSpPr/>
            <p:nvPr/>
          </p:nvGrpSpPr>
          <p:grpSpPr>
            <a:xfrm>
              <a:off x="9337136" y="2965450"/>
              <a:ext cx="2326331" cy="1149350"/>
              <a:chOff x="843516" y="4368156"/>
              <a:chExt cx="3536826" cy="1129448"/>
            </a:xfrm>
          </p:grpSpPr>
          <p:sp>
            <p:nvSpPr>
              <p:cNvPr id="9" name="Oval 8">
                <a:extLst>
                  <a:ext uri="{FF2B5EF4-FFF2-40B4-BE49-F238E27FC236}">
                    <a16:creationId xmlns:a16="http://schemas.microsoft.com/office/drawing/2014/main" id="{9198F8C5-7D28-4AED-AB21-B7063D65E9B8}"/>
                  </a:ext>
                </a:extLst>
              </p:cNvPr>
              <p:cNvSpPr/>
              <p:nvPr/>
            </p:nvSpPr>
            <p:spPr>
              <a:xfrm>
                <a:off x="843516" y="4368156"/>
                <a:ext cx="3536826" cy="1129448"/>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2300FE77-2554-43C2-A5CA-6179C20A3154}"/>
                  </a:ext>
                </a:extLst>
              </p:cNvPr>
              <p:cNvSpPr/>
              <p:nvPr/>
            </p:nvSpPr>
            <p:spPr>
              <a:xfrm>
                <a:off x="3426833" y="4823679"/>
                <a:ext cx="500300" cy="180961"/>
              </a:xfrm>
              <a:prstGeom prst="ellipse">
                <a:avLst/>
              </a:prstGeom>
              <a:noFill/>
              <a:ln>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Oval 18">
                <a:extLst>
                  <a:ext uri="{FF2B5EF4-FFF2-40B4-BE49-F238E27FC236}">
                    <a16:creationId xmlns:a16="http://schemas.microsoft.com/office/drawing/2014/main" id="{EE3A53B0-5034-463B-A358-DAF866568B18}"/>
                  </a:ext>
                </a:extLst>
              </p:cNvPr>
              <p:cNvSpPr/>
              <p:nvPr/>
            </p:nvSpPr>
            <p:spPr>
              <a:xfrm>
                <a:off x="3130142" y="4755641"/>
                <a:ext cx="857477" cy="32008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0" name="Oval 19">
                <a:extLst>
                  <a:ext uri="{FF2B5EF4-FFF2-40B4-BE49-F238E27FC236}">
                    <a16:creationId xmlns:a16="http://schemas.microsoft.com/office/drawing/2014/main" id="{92588FC2-6706-4111-AED6-BC7DDB34A965}"/>
                  </a:ext>
                </a:extLst>
              </p:cNvPr>
              <p:cNvSpPr/>
              <p:nvPr/>
            </p:nvSpPr>
            <p:spPr>
              <a:xfrm>
                <a:off x="2775753" y="4703320"/>
                <a:ext cx="1272353" cy="436192"/>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1" name="Oval 20">
                <a:extLst>
                  <a:ext uri="{FF2B5EF4-FFF2-40B4-BE49-F238E27FC236}">
                    <a16:creationId xmlns:a16="http://schemas.microsoft.com/office/drawing/2014/main" id="{A5C41935-0254-447A-A6A3-BFF29E0ABBE2}"/>
                  </a:ext>
                </a:extLst>
              </p:cNvPr>
              <p:cNvSpPr/>
              <p:nvPr/>
            </p:nvSpPr>
            <p:spPr>
              <a:xfrm>
                <a:off x="2369112" y="4648290"/>
                <a:ext cx="1739481" cy="55771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Oval 21">
                <a:extLst>
                  <a:ext uri="{FF2B5EF4-FFF2-40B4-BE49-F238E27FC236}">
                    <a16:creationId xmlns:a16="http://schemas.microsoft.com/office/drawing/2014/main" id="{185C0DB7-5CCA-4948-BB99-B87967DCF96B}"/>
                  </a:ext>
                </a:extLst>
              </p:cNvPr>
              <p:cNvSpPr/>
              <p:nvPr/>
            </p:nvSpPr>
            <p:spPr>
              <a:xfrm>
                <a:off x="2014723" y="4586488"/>
                <a:ext cx="2154357" cy="69278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3" name="Oval 22">
                <a:extLst>
                  <a:ext uri="{FF2B5EF4-FFF2-40B4-BE49-F238E27FC236}">
                    <a16:creationId xmlns:a16="http://schemas.microsoft.com/office/drawing/2014/main" id="{83E414E5-59CF-4677-A559-10137D1BCEF7}"/>
                  </a:ext>
                </a:extLst>
              </p:cNvPr>
              <p:cNvSpPr/>
              <p:nvPr/>
            </p:nvSpPr>
            <p:spPr>
              <a:xfrm>
                <a:off x="1582992" y="4524024"/>
                <a:ext cx="2646576" cy="82917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4" name="Oval 23">
                <a:extLst>
                  <a:ext uri="{FF2B5EF4-FFF2-40B4-BE49-F238E27FC236}">
                    <a16:creationId xmlns:a16="http://schemas.microsoft.com/office/drawing/2014/main" id="{16F714D0-CF4D-4738-A396-03D239B9604F}"/>
                  </a:ext>
                </a:extLst>
              </p:cNvPr>
              <p:cNvSpPr/>
              <p:nvPr/>
            </p:nvSpPr>
            <p:spPr>
              <a:xfrm>
                <a:off x="1259750" y="4457399"/>
                <a:ext cx="3030304" cy="97389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
          <p:nvSpPr>
            <p:cNvPr id="25" name="Oval 24">
              <a:extLst>
                <a:ext uri="{FF2B5EF4-FFF2-40B4-BE49-F238E27FC236}">
                  <a16:creationId xmlns:a16="http://schemas.microsoft.com/office/drawing/2014/main" id="{ECFAC8C3-514B-4037-9F90-E635B94A38C3}"/>
                </a:ext>
              </a:extLst>
            </p:cNvPr>
            <p:cNvSpPr/>
            <p:nvPr/>
          </p:nvSpPr>
          <p:spPr>
            <a:xfrm>
              <a:off x="11211881" y="3477204"/>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4E72C66-2E87-4BF3-B58E-50DA87B73B2C}"/>
                </a:ext>
              </a:extLst>
            </p:cNvPr>
            <p:cNvSpPr/>
            <p:nvPr/>
          </p:nvSpPr>
          <p:spPr>
            <a:xfrm>
              <a:off x="9681707" y="3179499"/>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3AEADBB-B672-4A57-813C-3C33C232558C}"/>
                </a:ext>
              </a:extLst>
            </p:cNvPr>
            <p:cNvSpPr/>
            <p:nvPr/>
          </p:nvSpPr>
          <p:spPr>
            <a:xfrm>
              <a:off x="9728625" y="3367409"/>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AF068C3-9178-4470-A63F-886952404330}"/>
                </a:ext>
              </a:extLst>
            </p:cNvPr>
            <p:cNvSpPr/>
            <p:nvPr/>
          </p:nvSpPr>
          <p:spPr>
            <a:xfrm>
              <a:off x="10060043" y="3305278"/>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572E13-4603-4ED3-8910-3A8E2529C9C7}"/>
                </a:ext>
              </a:extLst>
            </p:cNvPr>
            <p:cNvSpPr/>
            <p:nvPr/>
          </p:nvSpPr>
          <p:spPr>
            <a:xfrm>
              <a:off x="10293141" y="3340788"/>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A6D8D5-7FDF-4ED4-9EEC-4A7AF37C03BE}"/>
                </a:ext>
              </a:extLst>
            </p:cNvPr>
            <p:cNvSpPr/>
            <p:nvPr/>
          </p:nvSpPr>
          <p:spPr>
            <a:xfrm>
              <a:off x="10056833" y="3152118"/>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4D9AAC8-C48A-450D-98B2-0D1CBE0E3563}"/>
                </a:ext>
              </a:extLst>
            </p:cNvPr>
            <p:cNvSpPr/>
            <p:nvPr/>
          </p:nvSpPr>
          <p:spPr>
            <a:xfrm>
              <a:off x="10693909" y="3714888"/>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F96F75B-BC82-4889-8FC8-E975A3209E1E}"/>
                </a:ext>
              </a:extLst>
            </p:cNvPr>
            <p:cNvSpPr/>
            <p:nvPr/>
          </p:nvSpPr>
          <p:spPr>
            <a:xfrm>
              <a:off x="11012669" y="3595395"/>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8F5623-555E-436A-8A3A-C4D251A078AE}"/>
                </a:ext>
              </a:extLst>
            </p:cNvPr>
            <p:cNvSpPr/>
            <p:nvPr/>
          </p:nvSpPr>
          <p:spPr>
            <a:xfrm>
              <a:off x="10973168" y="3408100"/>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1B07FAB-F741-4D3F-B7FB-4BE2C98F806D}"/>
                </a:ext>
              </a:extLst>
            </p:cNvPr>
            <p:cNvSpPr/>
            <p:nvPr/>
          </p:nvSpPr>
          <p:spPr>
            <a:xfrm>
              <a:off x="10776985" y="3595395"/>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55A4BEC-F4AE-4F9D-A8AD-4028585EE9EE}"/>
                </a:ext>
              </a:extLst>
            </p:cNvPr>
            <p:cNvSpPr/>
            <p:nvPr/>
          </p:nvSpPr>
          <p:spPr>
            <a:xfrm>
              <a:off x="10592638" y="3326404"/>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7CD5BB0-89F3-458A-8D4E-E3EFADC396BF}"/>
                </a:ext>
              </a:extLst>
            </p:cNvPr>
            <p:cNvSpPr/>
            <p:nvPr/>
          </p:nvSpPr>
          <p:spPr>
            <a:xfrm>
              <a:off x="10429280" y="3152118"/>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BF2563-A4B1-4659-AF7B-10E529AEC909}"/>
                </a:ext>
              </a:extLst>
            </p:cNvPr>
            <p:cNvSpPr/>
            <p:nvPr/>
          </p:nvSpPr>
          <p:spPr>
            <a:xfrm>
              <a:off x="10552726" y="3789854"/>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55819E0-5752-4933-9586-EBE35BE3FB26}"/>
                </a:ext>
              </a:extLst>
            </p:cNvPr>
            <p:cNvSpPr/>
            <p:nvPr/>
          </p:nvSpPr>
          <p:spPr>
            <a:xfrm>
              <a:off x="10279932" y="3937370"/>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C33205C-19A0-48A1-8A5F-43CC6361A57E}"/>
                </a:ext>
              </a:extLst>
            </p:cNvPr>
            <p:cNvSpPr/>
            <p:nvPr/>
          </p:nvSpPr>
          <p:spPr>
            <a:xfrm>
              <a:off x="9877598" y="3929946"/>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5482056-53BC-4102-9F3F-5A589EC9EE37}"/>
                </a:ext>
              </a:extLst>
            </p:cNvPr>
            <p:cNvSpPr/>
            <p:nvPr/>
          </p:nvSpPr>
          <p:spPr>
            <a:xfrm>
              <a:off x="9657604" y="3820924"/>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A861959-FAEF-4889-8433-7209F84D0E1E}"/>
                </a:ext>
              </a:extLst>
            </p:cNvPr>
            <p:cNvSpPr/>
            <p:nvPr/>
          </p:nvSpPr>
          <p:spPr>
            <a:xfrm>
              <a:off x="9540004" y="3685815"/>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FC7BCE8-E45C-4AC3-B4F4-32D2ACF4D479}"/>
                </a:ext>
              </a:extLst>
            </p:cNvPr>
            <p:cNvSpPr/>
            <p:nvPr/>
          </p:nvSpPr>
          <p:spPr>
            <a:xfrm>
              <a:off x="9406807" y="3595395"/>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8C94081-B904-4FEE-B076-846A447372B4}"/>
                </a:ext>
              </a:extLst>
            </p:cNvPr>
            <p:cNvSpPr/>
            <p:nvPr/>
          </p:nvSpPr>
          <p:spPr>
            <a:xfrm>
              <a:off x="9511410" y="3441644"/>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7384449-EEFF-4C99-8015-6A3DACE4BB13}"/>
                </a:ext>
              </a:extLst>
            </p:cNvPr>
            <p:cNvSpPr/>
            <p:nvPr/>
          </p:nvSpPr>
          <p:spPr>
            <a:xfrm>
              <a:off x="9541416" y="3284048"/>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6C34F92-1CFD-41D7-972E-0A3A3D9CD17E}"/>
                </a:ext>
              </a:extLst>
            </p:cNvPr>
            <p:cNvSpPr/>
            <p:nvPr/>
          </p:nvSpPr>
          <p:spPr>
            <a:xfrm>
              <a:off x="9799646" y="371435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7309847-8968-4995-8B48-C5756CC730A6}"/>
                </a:ext>
              </a:extLst>
            </p:cNvPr>
            <p:cNvSpPr/>
            <p:nvPr/>
          </p:nvSpPr>
          <p:spPr>
            <a:xfrm>
              <a:off x="9904219" y="3457438"/>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8A7AA91-5B39-4882-879C-AEFC972A7AC6}"/>
                </a:ext>
              </a:extLst>
            </p:cNvPr>
            <p:cNvSpPr/>
            <p:nvPr/>
          </p:nvSpPr>
          <p:spPr>
            <a:xfrm>
              <a:off x="10019124" y="3609344"/>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7F58B09-FBCD-4C32-A042-7BA6F5D3C336}"/>
                </a:ext>
              </a:extLst>
            </p:cNvPr>
            <p:cNvSpPr/>
            <p:nvPr/>
          </p:nvSpPr>
          <p:spPr>
            <a:xfrm>
              <a:off x="10211205" y="3499471"/>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DB23E1F-FF70-4BFF-8BCE-6F129FA6D603}"/>
                </a:ext>
              </a:extLst>
            </p:cNvPr>
            <p:cNvSpPr/>
            <p:nvPr/>
          </p:nvSpPr>
          <p:spPr>
            <a:xfrm>
              <a:off x="10501581" y="3435890"/>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ED35592-A2F3-4D99-909B-DA541A071D10}"/>
                </a:ext>
              </a:extLst>
            </p:cNvPr>
            <p:cNvSpPr/>
            <p:nvPr/>
          </p:nvSpPr>
          <p:spPr>
            <a:xfrm>
              <a:off x="10791957" y="3372309"/>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0937AF1-57C8-4404-A713-7417929D7187}"/>
                </a:ext>
              </a:extLst>
            </p:cNvPr>
            <p:cNvSpPr/>
            <p:nvPr/>
          </p:nvSpPr>
          <p:spPr>
            <a:xfrm>
              <a:off x="10684086" y="3456541"/>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0800546-78B6-4871-83B5-0E063E6441E6}"/>
                </a:ext>
              </a:extLst>
            </p:cNvPr>
            <p:cNvSpPr/>
            <p:nvPr/>
          </p:nvSpPr>
          <p:spPr>
            <a:xfrm>
              <a:off x="10517215" y="3569802"/>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0A99735-B86A-4A83-A7B0-73908ED15AEE}"/>
                </a:ext>
              </a:extLst>
            </p:cNvPr>
            <p:cNvSpPr/>
            <p:nvPr/>
          </p:nvSpPr>
          <p:spPr>
            <a:xfrm>
              <a:off x="10322100" y="3686040"/>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972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1899-88C6-46D8-8E73-F3AB1A560591}"/>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Examples</a:t>
            </a: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AB9E1941-1F3E-4D69-BEFE-AE0F21DCA63F}"/>
                  </a:ext>
                </a:extLst>
              </p:cNvPr>
              <p:cNvSpPr/>
              <p:nvPr/>
            </p:nvSpPr>
            <p:spPr>
              <a:xfrm>
                <a:off x="4615589" y="1907915"/>
                <a:ext cx="7250277" cy="1292662"/>
              </a:xfrm>
              <a:prstGeom prst="rect">
                <a:avLst/>
              </a:prstGeom>
            </p:spPr>
            <p:txBody>
              <a:bodyPr wrap="square">
                <a:spAutoFit/>
              </a:bodyPr>
              <a:lstStyle/>
              <a:p>
                <a:r>
                  <a:rPr lang="en-US" sz="2400" i="1" dirty="0"/>
                  <a:t>Standard topology on integers</a:t>
                </a:r>
                <a:br>
                  <a:rPr lang="en-US" sz="2400" i="1" dirty="0"/>
                </a:br>
                <a:r>
                  <a:rPr lang="en-US" i="1" dirty="0"/>
                  <a:t>Decidable domain (all statements are decidable)</a:t>
                </a:r>
              </a:p>
              <a:p>
                <a:r>
                  <a:rPr lang="en-US" dirty="0"/>
                  <a:t>Discrete topology (every set is </a:t>
                </a:r>
                <a:r>
                  <a:rPr lang="en-US" dirty="0" err="1"/>
                  <a:t>clopen</a:t>
                </a:r>
                <a:r>
                  <a:rPr lang="en-US" dirty="0"/>
                  <a:t>); topology and </a:t>
                </a:r>
                <a14:m>
                  <m:oMath xmlns:m="http://schemas.openxmlformats.org/officeDocument/2006/math">
                    <m:r>
                      <a:rPr lang="en-US" i="1">
                        <a:latin typeface="Cambria Math" panose="02040503050406030204" pitchFamily="18" charset="0"/>
                      </a:rPr>
                      <m:t>𝜎</m:t>
                    </m:r>
                  </m:oMath>
                </a14:m>
                <a:r>
                  <a:rPr lang="en-US" dirty="0"/>
                  <a:t>-algebra both coincide with the power set</a:t>
                </a:r>
              </a:p>
            </p:txBody>
          </p:sp>
        </mc:Choice>
        <mc:Fallback xmlns="">
          <p:sp>
            <p:nvSpPr>
              <p:cNvPr id="83" name="Rectangle 82">
                <a:extLst>
                  <a:ext uri="{FF2B5EF4-FFF2-40B4-BE49-F238E27FC236}">
                    <a16:creationId xmlns:a16="http://schemas.microsoft.com/office/drawing/2014/main" id="{AB9E1941-1F3E-4D69-BEFE-AE0F21DCA63F}"/>
                  </a:ext>
                </a:extLst>
              </p:cNvPr>
              <p:cNvSpPr>
                <a:spLocks noRot="1" noChangeAspect="1" noMove="1" noResize="1" noEditPoints="1" noAdjustHandles="1" noChangeArrowheads="1" noChangeShapeType="1" noTextEdit="1"/>
              </p:cNvSpPr>
              <p:nvPr/>
            </p:nvSpPr>
            <p:spPr>
              <a:xfrm>
                <a:off x="4615589" y="1907915"/>
                <a:ext cx="7250277" cy="1292662"/>
              </a:xfrm>
              <a:prstGeom prst="rect">
                <a:avLst/>
              </a:prstGeom>
              <a:blipFill>
                <a:blip r:embed="rId2"/>
                <a:stretch>
                  <a:fillRect l="-1261" t="-3774" b="-6604"/>
                </a:stretch>
              </a:blipFill>
            </p:spPr>
            <p:txBody>
              <a:bodyPr/>
              <a:lstStyle/>
              <a:p>
                <a:r>
                  <a:rPr lang="en-US">
                    <a:noFill/>
                  </a:rPr>
                  <a:t> </a:t>
                </a:r>
              </a:p>
            </p:txBody>
          </p:sp>
        </mc:Fallback>
      </mc:AlternateContent>
      <p:sp>
        <p:nvSpPr>
          <p:cNvPr id="62" name="Oval 61">
            <a:extLst>
              <a:ext uri="{FF2B5EF4-FFF2-40B4-BE49-F238E27FC236}">
                <a16:creationId xmlns:a16="http://schemas.microsoft.com/office/drawing/2014/main" id="{C55116B5-4D8B-4109-ACE4-D29821421C86}"/>
              </a:ext>
            </a:extLst>
          </p:cNvPr>
          <p:cNvSpPr/>
          <p:nvPr/>
        </p:nvSpPr>
        <p:spPr>
          <a:xfrm>
            <a:off x="262270" y="2071129"/>
            <a:ext cx="4017887" cy="1129448"/>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a:extLst>
              <a:ext uri="{FF2B5EF4-FFF2-40B4-BE49-F238E27FC236}">
                <a16:creationId xmlns:a16="http://schemas.microsoft.com/office/drawing/2014/main" id="{87B02B2D-6A23-4117-875B-AD9E3B5AB67A}"/>
              </a:ext>
            </a:extLst>
          </p:cNvPr>
          <p:cNvSpPr/>
          <p:nvPr/>
        </p:nvSpPr>
        <p:spPr>
          <a:xfrm>
            <a:off x="3515833" y="2494713"/>
            <a:ext cx="240118" cy="23642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5" name="TextBox 84">
            <a:extLst>
              <a:ext uri="{FF2B5EF4-FFF2-40B4-BE49-F238E27FC236}">
                <a16:creationId xmlns:a16="http://schemas.microsoft.com/office/drawing/2014/main" id="{8ADEE5C0-0645-4E21-8E66-22AC44F76481}"/>
              </a:ext>
            </a:extLst>
          </p:cNvPr>
          <p:cNvSpPr txBox="1"/>
          <p:nvPr/>
        </p:nvSpPr>
        <p:spPr>
          <a:xfrm>
            <a:off x="800605" y="2418593"/>
            <a:ext cx="301686" cy="369332"/>
          </a:xfrm>
          <a:prstGeom prst="rect">
            <a:avLst/>
          </a:prstGeom>
          <a:noFill/>
        </p:spPr>
        <p:txBody>
          <a:bodyPr wrap="square" rtlCol="0">
            <a:spAutoFit/>
          </a:bodyPr>
          <a:lstStyle/>
          <a:p>
            <a:r>
              <a:rPr lang="en-US" dirty="0"/>
              <a:t>0</a:t>
            </a:r>
          </a:p>
        </p:txBody>
      </p:sp>
      <p:sp>
        <p:nvSpPr>
          <p:cNvPr id="89" name="TextBox 88">
            <a:extLst>
              <a:ext uri="{FF2B5EF4-FFF2-40B4-BE49-F238E27FC236}">
                <a16:creationId xmlns:a16="http://schemas.microsoft.com/office/drawing/2014/main" id="{24D20A2D-5066-4271-901F-69D49B2D2ED9}"/>
              </a:ext>
            </a:extLst>
          </p:cNvPr>
          <p:cNvSpPr txBox="1"/>
          <p:nvPr/>
        </p:nvSpPr>
        <p:spPr>
          <a:xfrm>
            <a:off x="1181120" y="2418593"/>
            <a:ext cx="301686" cy="369332"/>
          </a:xfrm>
          <a:prstGeom prst="rect">
            <a:avLst/>
          </a:prstGeom>
          <a:noFill/>
        </p:spPr>
        <p:txBody>
          <a:bodyPr wrap="none" rtlCol="0">
            <a:spAutoFit/>
          </a:bodyPr>
          <a:lstStyle/>
          <a:p>
            <a:r>
              <a:rPr lang="en-US" dirty="0"/>
              <a:t>1</a:t>
            </a:r>
          </a:p>
        </p:txBody>
      </p:sp>
      <p:sp>
        <p:nvSpPr>
          <p:cNvPr id="90" name="TextBox 89">
            <a:extLst>
              <a:ext uri="{FF2B5EF4-FFF2-40B4-BE49-F238E27FC236}">
                <a16:creationId xmlns:a16="http://schemas.microsoft.com/office/drawing/2014/main" id="{ECBF12A6-0A53-46FC-B3D8-8F94D16270F8}"/>
              </a:ext>
            </a:extLst>
          </p:cNvPr>
          <p:cNvSpPr txBox="1"/>
          <p:nvPr/>
        </p:nvSpPr>
        <p:spPr>
          <a:xfrm>
            <a:off x="1561635" y="2418593"/>
            <a:ext cx="301686" cy="369332"/>
          </a:xfrm>
          <a:prstGeom prst="rect">
            <a:avLst/>
          </a:prstGeom>
          <a:noFill/>
        </p:spPr>
        <p:txBody>
          <a:bodyPr wrap="square" rtlCol="0">
            <a:spAutoFit/>
          </a:bodyPr>
          <a:lstStyle/>
          <a:p>
            <a:r>
              <a:rPr lang="en-US" dirty="0"/>
              <a:t>2</a:t>
            </a:r>
          </a:p>
        </p:txBody>
      </p:sp>
      <p:sp>
        <p:nvSpPr>
          <p:cNvPr id="91" name="TextBox 90">
            <a:extLst>
              <a:ext uri="{FF2B5EF4-FFF2-40B4-BE49-F238E27FC236}">
                <a16:creationId xmlns:a16="http://schemas.microsoft.com/office/drawing/2014/main" id="{469B40A8-A65F-499F-806E-1C9B7C856A22}"/>
              </a:ext>
            </a:extLst>
          </p:cNvPr>
          <p:cNvSpPr txBox="1"/>
          <p:nvPr/>
        </p:nvSpPr>
        <p:spPr>
          <a:xfrm>
            <a:off x="1942150" y="2418593"/>
            <a:ext cx="301686" cy="369332"/>
          </a:xfrm>
          <a:prstGeom prst="rect">
            <a:avLst/>
          </a:prstGeom>
          <a:noFill/>
        </p:spPr>
        <p:txBody>
          <a:bodyPr wrap="square" rtlCol="0">
            <a:spAutoFit/>
          </a:bodyPr>
          <a:lstStyle/>
          <a:p>
            <a:r>
              <a:rPr lang="en-US" dirty="0"/>
              <a:t>3</a:t>
            </a:r>
          </a:p>
        </p:txBody>
      </p:sp>
      <p:sp>
        <p:nvSpPr>
          <p:cNvPr id="92" name="TextBox 91">
            <a:extLst>
              <a:ext uri="{FF2B5EF4-FFF2-40B4-BE49-F238E27FC236}">
                <a16:creationId xmlns:a16="http://schemas.microsoft.com/office/drawing/2014/main" id="{4E07A0B2-136A-4F45-B804-FF399D5D439B}"/>
              </a:ext>
            </a:extLst>
          </p:cNvPr>
          <p:cNvSpPr txBox="1"/>
          <p:nvPr/>
        </p:nvSpPr>
        <p:spPr>
          <a:xfrm>
            <a:off x="2322665" y="2418593"/>
            <a:ext cx="301686" cy="369332"/>
          </a:xfrm>
          <a:prstGeom prst="rect">
            <a:avLst/>
          </a:prstGeom>
          <a:noFill/>
        </p:spPr>
        <p:txBody>
          <a:bodyPr wrap="square" rtlCol="0">
            <a:spAutoFit/>
          </a:bodyPr>
          <a:lstStyle/>
          <a:p>
            <a:r>
              <a:rPr lang="en-US" dirty="0"/>
              <a:t>4</a:t>
            </a:r>
          </a:p>
        </p:txBody>
      </p:sp>
      <p:sp>
        <p:nvSpPr>
          <p:cNvPr id="93" name="TextBox 92">
            <a:extLst>
              <a:ext uri="{FF2B5EF4-FFF2-40B4-BE49-F238E27FC236}">
                <a16:creationId xmlns:a16="http://schemas.microsoft.com/office/drawing/2014/main" id="{05D633F9-8136-4275-A5EB-2DDA224E2CFC}"/>
              </a:ext>
            </a:extLst>
          </p:cNvPr>
          <p:cNvSpPr txBox="1"/>
          <p:nvPr/>
        </p:nvSpPr>
        <p:spPr>
          <a:xfrm>
            <a:off x="2703180" y="2418593"/>
            <a:ext cx="301686" cy="369332"/>
          </a:xfrm>
          <a:prstGeom prst="rect">
            <a:avLst/>
          </a:prstGeom>
          <a:noFill/>
        </p:spPr>
        <p:txBody>
          <a:bodyPr wrap="none" rtlCol="0">
            <a:spAutoFit/>
          </a:bodyPr>
          <a:lstStyle/>
          <a:p>
            <a:r>
              <a:rPr lang="en-US" dirty="0"/>
              <a:t>5</a:t>
            </a:r>
          </a:p>
        </p:txBody>
      </p:sp>
      <p:sp>
        <p:nvSpPr>
          <p:cNvPr id="94" name="TextBox 93">
            <a:extLst>
              <a:ext uri="{FF2B5EF4-FFF2-40B4-BE49-F238E27FC236}">
                <a16:creationId xmlns:a16="http://schemas.microsoft.com/office/drawing/2014/main" id="{DB5ACAD7-84A1-429A-9CD6-8AFBF1DC4C8C}"/>
              </a:ext>
            </a:extLst>
          </p:cNvPr>
          <p:cNvSpPr txBox="1"/>
          <p:nvPr/>
        </p:nvSpPr>
        <p:spPr>
          <a:xfrm>
            <a:off x="3083695" y="2418593"/>
            <a:ext cx="301686" cy="369332"/>
          </a:xfrm>
          <a:prstGeom prst="rect">
            <a:avLst/>
          </a:prstGeom>
          <a:noFill/>
        </p:spPr>
        <p:txBody>
          <a:bodyPr wrap="square" rtlCol="0">
            <a:spAutoFit/>
          </a:bodyPr>
          <a:lstStyle/>
          <a:p>
            <a:r>
              <a:rPr lang="en-US" dirty="0"/>
              <a:t>6</a:t>
            </a:r>
          </a:p>
        </p:txBody>
      </p:sp>
      <p:sp>
        <p:nvSpPr>
          <p:cNvPr id="95" name="TextBox 94">
            <a:extLst>
              <a:ext uri="{FF2B5EF4-FFF2-40B4-BE49-F238E27FC236}">
                <a16:creationId xmlns:a16="http://schemas.microsoft.com/office/drawing/2014/main" id="{587EDB03-BB6C-44C2-AFC0-FE19EF96757C}"/>
              </a:ext>
            </a:extLst>
          </p:cNvPr>
          <p:cNvSpPr txBox="1"/>
          <p:nvPr/>
        </p:nvSpPr>
        <p:spPr>
          <a:xfrm>
            <a:off x="3464210" y="2406293"/>
            <a:ext cx="343364" cy="369332"/>
          </a:xfrm>
          <a:prstGeom prst="rect">
            <a:avLst/>
          </a:prstGeom>
          <a:noFill/>
        </p:spPr>
        <p:txBody>
          <a:bodyPr wrap="none" rtlCol="0">
            <a:spAutoFit/>
          </a:bodyPr>
          <a:lstStyle/>
          <a:p>
            <a:r>
              <a:rPr lang="en-US" dirty="0"/>
              <a:t>…</a:t>
            </a:r>
          </a:p>
        </p:txBody>
      </p:sp>
      <p:sp>
        <p:nvSpPr>
          <p:cNvPr id="96" name="Oval 95">
            <a:extLst>
              <a:ext uri="{FF2B5EF4-FFF2-40B4-BE49-F238E27FC236}">
                <a16:creationId xmlns:a16="http://schemas.microsoft.com/office/drawing/2014/main" id="{1E859CDE-3A4E-4C76-A318-D76F00380416}"/>
              </a:ext>
            </a:extLst>
          </p:cNvPr>
          <p:cNvSpPr/>
          <p:nvPr/>
        </p:nvSpPr>
        <p:spPr>
          <a:xfrm>
            <a:off x="3029957" y="2458614"/>
            <a:ext cx="857477" cy="32008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7" name="Oval 96">
            <a:extLst>
              <a:ext uri="{FF2B5EF4-FFF2-40B4-BE49-F238E27FC236}">
                <a16:creationId xmlns:a16="http://schemas.microsoft.com/office/drawing/2014/main" id="{77AE5450-7DB7-4BA8-8B92-69AD621BA5C1}"/>
              </a:ext>
            </a:extLst>
          </p:cNvPr>
          <p:cNvSpPr/>
          <p:nvPr/>
        </p:nvSpPr>
        <p:spPr>
          <a:xfrm>
            <a:off x="2675568" y="2406293"/>
            <a:ext cx="1272353" cy="436192"/>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8" name="Oval 97">
            <a:extLst>
              <a:ext uri="{FF2B5EF4-FFF2-40B4-BE49-F238E27FC236}">
                <a16:creationId xmlns:a16="http://schemas.microsoft.com/office/drawing/2014/main" id="{2FDE71BD-6087-4368-90F1-13D903A5E73F}"/>
              </a:ext>
            </a:extLst>
          </p:cNvPr>
          <p:cNvSpPr/>
          <p:nvPr/>
        </p:nvSpPr>
        <p:spPr>
          <a:xfrm>
            <a:off x="2268927" y="2351263"/>
            <a:ext cx="1739481" cy="55771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9" name="Oval 98">
            <a:extLst>
              <a:ext uri="{FF2B5EF4-FFF2-40B4-BE49-F238E27FC236}">
                <a16:creationId xmlns:a16="http://schemas.microsoft.com/office/drawing/2014/main" id="{D08194A6-D4DE-4010-A9BB-B2B51A02B8DB}"/>
              </a:ext>
            </a:extLst>
          </p:cNvPr>
          <p:cNvSpPr/>
          <p:nvPr/>
        </p:nvSpPr>
        <p:spPr>
          <a:xfrm>
            <a:off x="1914538" y="2289461"/>
            <a:ext cx="2154357" cy="69278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0" name="Oval 99">
            <a:extLst>
              <a:ext uri="{FF2B5EF4-FFF2-40B4-BE49-F238E27FC236}">
                <a16:creationId xmlns:a16="http://schemas.microsoft.com/office/drawing/2014/main" id="{C0636E1A-49B8-4B7C-92F6-3E4ED86CFA75}"/>
              </a:ext>
            </a:extLst>
          </p:cNvPr>
          <p:cNvSpPr/>
          <p:nvPr/>
        </p:nvSpPr>
        <p:spPr>
          <a:xfrm>
            <a:off x="1482807" y="2226997"/>
            <a:ext cx="2646576" cy="82917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1" name="Oval 100">
            <a:extLst>
              <a:ext uri="{FF2B5EF4-FFF2-40B4-BE49-F238E27FC236}">
                <a16:creationId xmlns:a16="http://schemas.microsoft.com/office/drawing/2014/main" id="{3EC3C8ED-FC37-4378-94E5-38CE547C4FD5}"/>
              </a:ext>
            </a:extLst>
          </p:cNvPr>
          <p:cNvSpPr/>
          <p:nvPr/>
        </p:nvSpPr>
        <p:spPr>
          <a:xfrm>
            <a:off x="1159565" y="2160372"/>
            <a:ext cx="3030304" cy="97389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1" name="Oval 60">
            <a:extLst>
              <a:ext uri="{FF2B5EF4-FFF2-40B4-BE49-F238E27FC236}">
                <a16:creationId xmlns:a16="http://schemas.microsoft.com/office/drawing/2014/main" id="{5E76E200-F746-44A4-A4C8-371FC0AEC829}"/>
              </a:ext>
            </a:extLst>
          </p:cNvPr>
          <p:cNvSpPr/>
          <p:nvPr/>
        </p:nvSpPr>
        <p:spPr>
          <a:xfrm>
            <a:off x="838600" y="2485047"/>
            <a:ext cx="232404" cy="23642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3" name="Oval 62">
            <a:extLst>
              <a:ext uri="{FF2B5EF4-FFF2-40B4-BE49-F238E27FC236}">
                <a16:creationId xmlns:a16="http://schemas.microsoft.com/office/drawing/2014/main" id="{E05425A7-4890-4C9F-88C0-952FDB40B7F2}"/>
              </a:ext>
            </a:extLst>
          </p:cNvPr>
          <p:cNvSpPr/>
          <p:nvPr/>
        </p:nvSpPr>
        <p:spPr>
          <a:xfrm>
            <a:off x="1210989" y="2485047"/>
            <a:ext cx="232404" cy="23642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4" name="Oval 63">
            <a:extLst>
              <a:ext uri="{FF2B5EF4-FFF2-40B4-BE49-F238E27FC236}">
                <a16:creationId xmlns:a16="http://schemas.microsoft.com/office/drawing/2014/main" id="{32B88DB3-EFFD-4E01-9757-103C9E9381B7}"/>
              </a:ext>
            </a:extLst>
          </p:cNvPr>
          <p:cNvSpPr/>
          <p:nvPr/>
        </p:nvSpPr>
        <p:spPr>
          <a:xfrm>
            <a:off x="1590219" y="2484622"/>
            <a:ext cx="232404" cy="23642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5" name="Oval 64">
            <a:extLst>
              <a:ext uri="{FF2B5EF4-FFF2-40B4-BE49-F238E27FC236}">
                <a16:creationId xmlns:a16="http://schemas.microsoft.com/office/drawing/2014/main" id="{7624F6AA-C53F-4B54-8ACD-4E5F5E35412C}"/>
              </a:ext>
            </a:extLst>
          </p:cNvPr>
          <p:cNvSpPr/>
          <p:nvPr/>
        </p:nvSpPr>
        <p:spPr>
          <a:xfrm>
            <a:off x="1969449" y="2484197"/>
            <a:ext cx="232404" cy="23642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6" name="Oval 65">
            <a:extLst>
              <a:ext uri="{FF2B5EF4-FFF2-40B4-BE49-F238E27FC236}">
                <a16:creationId xmlns:a16="http://schemas.microsoft.com/office/drawing/2014/main" id="{D276DC91-1405-481B-A76E-751DEA86405E}"/>
              </a:ext>
            </a:extLst>
          </p:cNvPr>
          <p:cNvSpPr/>
          <p:nvPr/>
        </p:nvSpPr>
        <p:spPr>
          <a:xfrm>
            <a:off x="2348679" y="2483772"/>
            <a:ext cx="232404" cy="23642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7" name="Oval 66">
            <a:extLst>
              <a:ext uri="{FF2B5EF4-FFF2-40B4-BE49-F238E27FC236}">
                <a16:creationId xmlns:a16="http://schemas.microsoft.com/office/drawing/2014/main" id="{D5312C71-2B2E-4E8B-9C28-5B0D516CE45F}"/>
              </a:ext>
            </a:extLst>
          </p:cNvPr>
          <p:cNvSpPr/>
          <p:nvPr/>
        </p:nvSpPr>
        <p:spPr>
          <a:xfrm>
            <a:off x="2727909" y="2483347"/>
            <a:ext cx="232404" cy="23642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8" name="Oval 67">
            <a:extLst>
              <a:ext uri="{FF2B5EF4-FFF2-40B4-BE49-F238E27FC236}">
                <a16:creationId xmlns:a16="http://schemas.microsoft.com/office/drawing/2014/main" id="{FE074EDB-FC24-4712-9D4B-6ABBF620DA3E}"/>
              </a:ext>
            </a:extLst>
          </p:cNvPr>
          <p:cNvSpPr/>
          <p:nvPr/>
        </p:nvSpPr>
        <p:spPr>
          <a:xfrm>
            <a:off x="3107139" y="2482922"/>
            <a:ext cx="232404" cy="23642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D4C40175-A636-42F1-AE84-DDD41D050F01}"/>
              </a:ext>
            </a:extLst>
          </p:cNvPr>
          <p:cNvGrpSpPr/>
          <p:nvPr/>
        </p:nvGrpSpPr>
        <p:grpSpPr>
          <a:xfrm flipH="1">
            <a:off x="354046" y="2160372"/>
            <a:ext cx="3030304" cy="973890"/>
            <a:chOff x="1311965" y="3304672"/>
            <a:chExt cx="3030304" cy="973890"/>
          </a:xfrm>
        </p:grpSpPr>
        <p:sp>
          <p:nvSpPr>
            <p:cNvPr id="76" name="Oval 75">
              <a:extLst>
                <a:ext uri="{FF2B5EF4-FFF2-40B4-BE49-F238E27FC236}">
                  <a16:creationId xmlns:a16="http://schemas.microsoft.com/office/drawing/2014/main" id="{3939619D-E18E-463D-96B3-0A3331B0E855}"/>
                </a:ext>
              </a:extLst>
            </p:cNvPr>
            <p:cNvSpPr/>
            <p:nvPr/>
          </p:nvSpPr>
          <p:spPr>
            <a:xfrm>
              <a:off x="3182357" y="3602914"/>
              <a:ext cx="857477" cy="320086"/>
            </a:xfrm>
            <a:prstGeom prst="ellipse">
              <a:avLst/>
            </a:prstGeom>
            <a:no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7" name="Oval 76">
              <a:extLst>
                <a:ext uri="{FF2B5EF4-FFF2-40B4-BE49-F238E27FC236}">
                  <a16:creationId xmlns:a16="http://schemas.microsoft.com/office/drawing/2014/main" id="{E6040F45-55B4-4161-A604-64B7078B40A0}"/>
                </a:ext>
              </a:extLst>
            </p:cNvPr>
            <p:cNvSpPr/>
            <p:nvPr/>
          </p:nvSpPr>
          <p:spPr>
            <a:xfrm>
              <a:off x="2827968" y="3550593"/>
              <a:ext cx="1272353" cy="436192"/>
            </a:xfrm>
            <a:prstGeom prst="ellipse">
              <a:avLst/>
            </a:prstGeom>
            <a:no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0" name="Oval 79">
              <a:extLst>
                <a:ext uri="{FF2B5EF4-FFF2-40B4-BE49-F238E27FC236}">
                  <a16:creationId xmlns:a16="http://schemas.microsoft.com/office/drawing/2014/main" id="{718C2324-AEFC-4230-A149-CCEE5D41E0C3}"/>
                </a:ext>
              </a:extLst>
            </p:cNvPr>
            <p:cNvSpPr/>
            <p:nvPr/>
          </p:nvSpPr>
          <p:spPr>
            <a:xfrm>
              <a:off x="2421327" y="3495563"/>
              <a:ext cx="1739481" cy="557716"/>
            </a:xfrm>
            <a:prstGeom prst="ellipse">
              <a:avLst/>
            </a:prstGeom>
            <a:no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4" name="Oval 83">
              <a:extLst>
                <a:ext uri="{FF2B5EF4-FFF2-40B4-BE49-F238E27FC236}">
                  <a16:creationId xmlns:a16="http://schemas.microsoft.com/office/drawing/2014/main" id="{224AE5A9-DC1A-470C-A3EC-0325B7BED292}"/>
                </a:ext>
              </a:extLst>
            </p:cNvPr>
            <p:cNvSpPr/>
            <p:nvPr/>
          </p:nvSpPr>
          <p:spPr>
            <a:xfrm>
              <a:off x="2066938" y="3433761"/>
              <a:ext cx="2154357" cy="692784"/>
            </a:xfrm>
            <a:prstGeom prst="ellipse">
              <a:avLst/>
            </a:prstGeom>
            <a:no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6" name="Oval 85">
              <a:extLst>
                <a:ext uri="{FF2B5EF4-FFF2-40B4-BE49-F238E27FC236}">
                  <a16:creationId xmlns:a16="http://schemas.microsoft.com/office/drawing/2014/main" id="{ECF39A4B-A367-42FF-A295-D29665176A7B}"/>
                </a:ext>
              </a:extLst>
            </p:cNvPr>
            <p:cNvSpPr/>
            <p:nvPr/>
          </p:nvSpPr>
          <p:spPr>
            <a:xfrm>
              <a:off x="1635207" y="3371297"/>
              <a:ext cx="2646576" cy="829176"/>
            </a:xfrm>
            <a:prstGeom prst="ellipse">
              <a:avLst/>
            </a:prstGeom>
            <a:no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7" name="Oval 86">
              <a:extLst>
                <a:ext uri="{FF2B5EF4-FFF2-40B4-BE49-F238E27FC236}">
                  <a16:creationId xmlns:a16="http://schemas.microsoft.com/office/drawing/2014/main" id="{E3FA54EA-ECEC-4355-AE3D-5568AE5DA89B}"/>
                </a:ext>
              </a:extLst>
            </p:cNvPr>
            <p:cNvSpPr/>
            <p:nvPr/>
          </p:nvSpPr>
          <p:spPr>
            <a:xfrm>
              <a:off x="1311965" y="3304672"/>
              <a:ext cx="3030304" cy="973890"/>
            </a:xfrm>
            <a:prstGeom prst="ellipse">
              <a:avLst/>
            </a:prstGeom>
            <a:no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A6C2D0CC-D080-4707-99F5-230A466BECA7}"/>
                  </a:ext>
                </a:extLst>
              </p:cNvPr>
              <p:cNvSpPr/>
              <p:nvPr/>
            </p:nvSpPr>
            <p:spPr>
              <a:xfrm>
                <a:off x="262295" y="3963779"/>
                <a:ext cx="7250277" cy="1569660"/>
              </a:xfrm>
              <a:prstGeom prst="rect">
                <a:avLst/>
              </a:prstGeom>
            </p:spPr>
            <p:txBody>
              <a:bodyPr wrap="square">
                <a:spAutoFit/>
              </a:bodyPr>
              <a:lstStyle/>
              <a:p>
                <a:r>
                  <a:rPr lang="en-US" sz="2400" i="1" dirty="0"/>
                  <a:t>Standard topology on the reals</a:t>
                </a:r>
                <a:br>
                  <a:rPr lang="en-US" sz="2400" i="1" dirty="0"/>
                </a:br>
                <a:r>
                  <a:rPr lang="en-US" i="1" dirty="0"/>
                  <a:t>Finite precision measurements (open intervals are verifiable)</a:t>
                </a:r>
              </a:p>
              <a:p>
                <a:r>
                  <a:rPr lang="en-US" dirty="0"/>
                  <a:t>Topology generated by open intervals (coincides with order and metric topology); separable, complete, connected (no </a:t>
                </a:r>
                <a:r>
                  <a:rPr lang="en-US" dirty="0" err="1"/>
                  <a:t>clopen</a:t>
                </a:r>
                <a:r>
                  <a:rPr lang="en-US" dirty="0"/>
                  <a:t> sets except full and empty set); </a:t>
                </a:r>
                <a14:m>
                  <m:oMath xmlns:m="http://schemas.openxmlformats.org/officeDocument/2006/math">
                    <m:r>
                      <a:rPr lang="en-US" i="1">
                        <a:latin typeface="Cambria Math" panose="02040503050406030204" pitchFamily="18" charset="0"/>
                      </a:rPr>
                      <m:t>𝜎</m:t>
                    </m:r>
                  </m:oMath>
                </a14:m>
                <a:r>
                  <a:rPr lang="en-US" dirty="0"/>
                  <a:t>-algebra is the </a:t>
                </a:r>
                <a:r>
                  <a:rPr lang="en-US" dirty="0" err="1"/>
                  <a:t>Borel</a:t>
                </a:r>
                <a:r>
                  <a:rPr lang="en-US" dirty="0"/>
                  <a:t> algebra (strict subset of power set)</a:t>
                </a:r>
              </a:p>
            </p:txBody>
          </p:sp>
        </mc:Choice>
        <mc:Fallback xmlns="">
          <p:sp>
            <p:nvSpPr>
              <p:cNvPr id="88" name="Rectangle 87">
                <a:extLst>
                  <a:ext uri="{FF2B5EF4-FFF2-40B4-BE49-F238E27FC236}">
                    <a16:creationId xmlns:a16="http://schemas.microsoft.com/office/drawing/2014/main" id="{A6C2D0CC-D080-4707-99F5-230A466BECA7}"/>
                  </a:ext>
                </a:extLst>
              </p:cNvPr>
              <p:cNvSpPr>
                <a:spLocks noRot="1" noChangeAspect="1" noMove="1" noResize="1" noEditPoints="1" noAdjustHandles="1" noChangeArrowheads="1" noChangeShapeType="1" noTextEdit="1"/>
              </p:cNvSpPr>
              <p:nvPr/>
            </p:nvSpPr>
            <p:spPr>
              <a:xfrm>
                <a:off x="262295" y="3963779"/>
                <a:ext cx="7250277" cy="1569660"/>
              </a:xfrm>
              <a:prstGeom prst="rect">
                <a:avLst/>
              </a:prstGeom>
              <a:blipFill>
                <a:blip r:embed="rId3"/>
                <a:stretch>
                  <a:fillRect l="-1262" t="-3101" b="-5039"/>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7FBD1F1D-EF34-45F4-B142-8C4AC19BC5F7}"/>
              </a:ext>
            </a:extLst>
          </p:cNvPr>
          <p:cNvGrpSpPr/>
          <p:nvPr/>
        </p:nvGrpSpPr>
        <p:grpSpPr>
          <a:xfrm>
            <a:off x="7893640" y="4848085"/>
            <a:ext cx="3778103" cy="212657"/>
            <a:chOff x="9093790" y="3735565"/>
            <a:chExt cx="3778103" cy="212657"/>
          </a:xfrm>
        </p:grpSpPr>
        <p:cxnSp>
          <p:nvCxnSpPr>
            <p:cNvPr id="6" name="Straight Arrow Connector 5">
              <a:extLst>
                <a:ext uri="{FF2B5EF4-FFF2-40B4-BE49-F238E27FC236}">
                  <a16:creationId xmlns:a16="http://schemas.microsoft.com/office/drawing/2014/main" id="{66C0FDC1-BD83-42E6-A6A3-926910386E64}"/>
                </a:ext>
              </a:extLst>
            </p:cNvPr>
            <p:cNvCxnSpPr>
              <a:cxnSpLocks/>
            </p:cNvCxnSpPr>
            <p:nvPr/>
          </p:nvCxnSpPr>
          <p:spPr>
            <a:xfrm>
              <a:off x="9093790" y="3841897"/>
              <a:ext cx="377810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0A3BEF62-0B19-42F4-93D4-6A658B7E062A}"/>
                </a:ext>
              </a:extLst>
            </p:cNvPr>
            <p:cNvCxnSpPr>
              <a:cxnSpLocks/>
            </p:cNvCxnSpPr>
            <p:nvPr/>
          </p:nvCxnSpPr>
          <p:spPr>
            <a:xfrm>
              <a:off x="9344541" y="3735571"/>
              <a:ext cx="0" cy="212651"/>
            </a:xfrm>
            <a:prstGeom prst="line">
              <a:avLst/>
            </a:prstGeom>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B2A07856-75FB-48D4-B952-75B092DB835E}"/>
                </a:ext>
              </a:extLst>
            </p:cNvPr>
            <p:cNvCxnSpPr>
              <a:cxnSpLocks/>
            </p:cNvCxnSpPr>
            <p:nvPr/>
          </p:nvCxnSpPr>
          <p:spPr>
            <a:xfrm>
              <a:off x="9890641" y="3735570"/>
              <a:ext cx="0" cy="212651"/>
            </a:xfrm>
            <a:prstGeom prst="line">
              <a:avLst/>
            </a:prstGeom>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8A854C7C-6FBB-431C-8398-F3A7C7940E3C}"/>
                </a:ext>
              </a:extLst>
            </p:cNvPr>
            <p:cNvCxnSpPr>
              <a:cxnSpLocks/>
            </p:cNvCxnSpPr>
            <p:nvPr/>
          </p:nvCxnSpPr>
          <p:spPr>
            <a:xfrm>
              <a:off x="10436741" y="3735569"/>
              <a:ext cx="0" cy="212651"/>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DCE1963B-C0DA-4017-A509-BDC1AF1A0839}"/>
                </a:ext>
              </a:extLst>
            </p:cNvPr>
            <p:cNvCxnSpPr>
              <a:cxnSpLocks/>
            </p:cNvCxnSpPr>
            <p:nvPr/>
          </p:nvCxnSpPr>
          <p:spPr>
            <a:xfrm>
              <a:off x="10982841" y="3735568"/>
              <a:ext cx="0" cy="212651"/>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93F51A6-0547-485A-9CF5-DE1225C8A13C}"/>
                </a:ext>
              </a:extLst>
            </p:cNvPr>
            <p:cNvCxnSpPr>
              <a:cxnSpLocks/>
            </p:cNvCxnSpPr>
            <p:nvPr/>
          </p:nvCxnSpPr>
          <p:spPr>
            <a:xfrm>
              <a:off x="11528941" y="3735567"/>
              <a:ext cx="0" cy="212651"/>
            </a:xfrm>
            <a:prstGeom prst="line">
              <a:avLst/>
            </a:prstGeom>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42441C5-2CD9-4CEA-A13F-2C1DFF4A4CC1}"/>
                </a:ext>
              </a:extLst>
            </p:cNvPr>
            <p:cNvCxnSpPr>
              <a:cxnSpLocks/>
            </p:cNvCxnSpPr>
            <p:nvPr/>
          </p:nvCxnSpPr>
          <p:spPr>
            <a:xfrm>
              <a:off x="12075041" y="3735566"/>
              <a:ext cx="0" cy="212651"/>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89A60A86-A1BA-4FE7-A78C-8AD1FEAC13AF}"/>
                </a:ext>
              </a:extLst>
            </p:cNvPr>
            <p:cNvCxnSpPr>
              <a:cxnSpLocks/>
            </p:cNvCxnSpPr>
            <p:nvPr/>
          </p:nvCxnSpPr>
          <p:spPr>
            <a:xfrm>
              <a:off x="12621141" y="3735565"/>
              <a:ext cx="0" cy="212651"/>
            </a:xfrm>
            <a:prstGeom prst="line">
              <a:avLst/>
            </a:prstGeom>
          </p:spPr>
          <p:style>
            <a:lnRef idx="1">
              <a:schemeClr val="dk1"/>
            </a:lnRef>
            <a:fillRef idx="0">
              <a:schemeClr val="dk1"/>
            </a:fillRef>
            <a:effectRef idx="0">
              <a:schemeClr val="dk1"/>
            </a:effectRef>
            <a:fontRef idx="minor">
              <a:schemeClr val="tx1"/>
            </a:fontRef>
          </p:style>
        </p:cxnSp>
      </p:grpSp>
      <p:sp>
        <p:nvSpPr>
          <p:cNvPr id="14" name="Arc 13">
            <a:extLst>
              <a:ext uri="{FF2B5EF4-FFF2-40B4-BE49-F238E27FC236}">
                <a16:creationId xmlns:a16="http://schemas.microsoft.com/office/drawing/2014/main" id="{1078F4A3-0DF7-4BE2-9630-969F3119391E}"/>
              </a:ext>
            </a:extLst>
          </p:cNvPr>
          <p:cNvSpPr/>
          <p:nvPr/>
        </p:nvSpPr>
        <p:spPr>
          <a:xfrm>
            <a:off x="8745244" y="4773664"/>
            <a:ext cx="116958" cy="361492"/>
          </a:xfrm>
          <a:prstGeom prst="arc">
            <a:avLst>
              <a:gd name="adj1" fmla="val 16200000"/>
              <a:gd name="adj2" fmla="val 5386003"/>
            </a:avLst>
          </a:prstGeom>
          <a:ln w="127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22" name="Arc 121">
            <a:extLst>
              <a:ext uri="{FF2B5EF4-FFF2-40B4-BE49-F238E27FC236}">
                <a16:creationId xmlns:a16="http://schemas.microsoft.com/office/drawing/2014/main" id="{B9D1240F-DB06-48CC-9E64-09986C39F090}"/>
              </a:ext>
            </a:extLst>
          </p:cNvPr>
          <p:cNvSpPr/>
          <p:nvPr/>
        </p:nvSpPr>
        <p:spPr>
          <a:xfrm>
            <a:off x="9441592" y="4773664"/>
            <a:ext cx="116958" cy="361492"/>
          </a:xfrm>
          <a:prstGeom prst="arc">
            <a:avLst>
              <a:gd name="adj1" fmla="val 16200000"/>
              <a:gd name="adj2" fmla="val 5386003"/>
            </a:avLst>
          </a:prstGeom>
          <a:ln w="127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23" name="Arc 122">
            <a:extLst>
              <a:ext uri="{FF2B5EF4-FFF2-40B4-BE49-F238E27FC236}">
                <a16:creationId xmlns:a16="http://schemas.microsoft.com/office/drawing/2014/main" id="{372DBC6A-7D6C-4164-BCA2-6CA03286D978}"/>
              </a:ext>
            </a:extLst>
          </p:cNvPr>
          <p:cNvSpPr/>
          <p:nvPr/>
        </p:nvSpPr>
        <p:spPr>
          <a:xfrm>
            <a:off x="10035440" y="4773664"/>
            <a:ext cx="116958" cy="361492"/>
          </a:xfrm>
          <a:prstGeom prst="arc">
            <a:avLst>
              <a:gd name="adj1" fmla="val 16200000"/>
              <a:gd name="adj2" fmla="val 5386003"/>
            </a:avLst>
          </a:prstGeom>
          <a:ln w="127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24" name="Arc 123">
            <a:extLst>
              <a:ext uri="{FF2B5EF4-FFF2-40B4-BE49-F238E27FC236}">
                <a16:creationId xmlns:a16="http://schemas.microsoft.com/office/drawing/2014/main" id="{F4227FB9-9F18-4140-85A5-BFF1EAF08929}"/>
              </a:ext>
            </a:extLst>
          </p:cNvPr>
          <p:cNvSpPr/>
          <p:nvPr/>
        </p:nvSpPr>
        <p:spPr>
          <a:xfrm>
            <a:off x="10941788" y="4773664"/>
            <a:ext cx="116958" cy="361492"/>
          </a:xfrm>
          <a:prstGeom prst="arc">
            <a:avLst>
              <a:gd name="adj1" fmla="val 16200000"/>
              <a:gd name="adj2" fmla="val 5386003"/>
            </a:avLst>
          </a:prstGeom>
          <a:ln w="127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25" name="Arc 124">
            <a:extLst>
              <a:ext uri="{FF2B5EF4-FFF2-40B4-BE49-F238E27FC236}">
                <a16:creationId xmlns:a16="http://schemas.microsoft.com/office/drawing/2014/main" id="{0EC349F7-EFAB-47D6-A238-D58C4B472DB5}"/>
              </a:ext>
            </a:extLst>
          </p:cNvPr>
          <p:cNvSpPr/>
          <p:nvPr/>
        </p:nvSpPr>
        <p:spPr>
          <a:xfrm flipH="1">
            <a:off x="10624140" y="4773664"/>
            <a:ext cx="116958" cy="361492"/>
          </a:xfrm>
          <a:prstGeom prst="arc">
            <a:avLst>
              <a:gd name="adj1" fmla="val 16200000"/>
              <a:gd name="adj2" fmla="val 5386003"/>
            </a:avLst>
          </a:prstGeom>
          <a:ln w="127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26" name="Arc 125">
            <a:extLst>
              <a:ext uri="{FF2B5EF4-FFF2-40B4-BE49-F238E27FC236}">
                <a16:creationId xmlns:a16="http://schemas.microsoft.com/office/drawing/2014/main" id="{CB0A723A-30D9-467C-8792-70B67C8656CB}"/>
              </a:ext>
            </a:extLst>
          </p:cNvPr>
          <p:cNvSpPr/>
          <p:nvPr/>
        </p:nvSpPr>
        <p:spPr>
          <a:xfrm flipH="1">
            <a:off x="9935689" y="4773664"/>
            <a:ext cx="116958" cy="361492"/>
          </a:xfrm>
          <a:prstGeom prst="arc">
            <a:avLst>
              <a:gd name="adj1" fmla="val 16200000"/>
              <a:gd name="adj2" fmla="val 5386003"/>
            </a:avLst>
          </a:prstGeom>
          <a:ln w="127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27" name="Arc 126">
            <a:extLst>
              <a:ext uri="{FF2B5EF4-FFF2-40B4-BE49-F238E27FC236}">
                <a16:creationId xmlns:a16="http://schemas.microsoft.com/office/drawing/2014/main" id="{C90F4AF2-F6E3-439D-B391-03ABFD396661}"/>
              </a:ext>
            </a:extLst>
          </p:cNvPr>
          <p:cNvSpPr/>
          <p:nvPr/>
        </p:nvSpPr>
        <p:spPr>
          <a:xfrm flipH="1">
            <a:off x="9025115" y="4773664"/>
            <a:ext cx="116958" cy="361492"/>
          </a:xfrm>
          <a:prstGeom prst="arc">
            <a:avLst>
              <a:gd name="adj1" fmla="val 16200000"/>
              <a:gd name="adj2" fmla="val 5386003"/>
            </a:avLst>
          </a:prstGeom>
          <a:ln w="127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28" name="Arc 127">
            <a:extLst>
              <a:ext uri="{FF2B5EF4-FFF2-40B4-BE49-F238E27FC236}">
                <a16:creationId xmlns:a16="http://schemas.microsoft.com/office/drawing/2014/main" id="{67A637B8-F429-4EA9-B0DF-CE1785E54D48}"/>
              </a:ext>
            </a:extLst>
          </p:cNvPr>
          <p:cNvSpPr/>
          <p:nvPr/>
        </p:nvSpPr>
        <p:spPr>
          <a:xfrm flipH="1">
            <a:off x="8114541" y="4773664"/>
            <a:ext cx="116958" cy="361492"/>
          </a:xfrm>
          <a:prstGeom prst="arc">
            <a:avLst>
              <a:gd name="adj1" fmla="val 16200000"/>
              <a:gd name="adj2" fmla="val 5386003"/>
            </a:avLst>
          </a:prstGeom>
          <a:ln w="127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29" name="Arc 128">
            <a:extLst>
              <a:ext uri="{FF2B5EF4-FFF2-40B4-BE49-F238E27FC236}">
                <a16:creationId xmlns:a16="http://schemas.microsoft.com/office/drawing/2014/main" id="{D53BA659-15B4-460B-B0EB-4A4329B4022E}"/>
              </a:ext>
            </a:extLst>
          </p:cNvPr>
          <p:cNvSpPr/>
          <p:nvPr/>
        </p:nvSpPr>
        <p:spPr>
          <a:xfrm flipH="1">
            <a:off x="8437752" y="4773664"/>
            <a:ext cx="116958" cy="361492"/>
          </a:xfrm>
          <a:prstGeom prst="arc">
            <a:avLst>
              <a:gd name="adj1" fmla="val 16200000"/>
              <a:gd name="adj2" fmla="val 5386003"/>
            </a:avLst>
          </a:prstGeom>
          <a:ln w="127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30" name="Arc 129">
            <a:extLst>
              <a:ext uri="{FF2B5EF4-FFF2-40B4-BE49-F238E27FC236}">
                <a16:creationId xmlns:a16="http://schemas.microsoft.com/office/drawing/2014/main" id="{DE47AA92-BE86-41ED-B33E-1CD0873F9891}"/>
              </a:ext>
            </a:extLst>
          </p:cNvPr>
          <p:cNvSpPr/>
          <p:nvPr/>
        </p:nvSpPr>
        <p:spPr>
          <a:xfrm>
            <a:off x="9235169" y="4773664"/>
            <a:ext cx="116958" cy="361492"/>
          </a:xfrm>
          <a:prstGeom prst="arc">
            <a:avLst>
              <a:gd name="adj1" fmla="val 16200000"/>
              <a:gd name="adj2" fmla="val 5386003"/>
            </a:avLst>
          </a:prstGeom>
          <a:ln w="127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45411D62-EA04-48FE-9819-02170712477A}"/>
              </a:ext>
            </a:extLst>
          </p:cNvPr>
          <p:cNvSpPr>
            <a:spLocks noGrp="1"/>
          </p:cNvSpPr>
          <p:nvPr>
            <p:ph type="ftr" sz="quarter" idx="11"/>
          </p:nvPr>
        </p:nvSpPr>
        <p:spPr/>
        <p:txBody>
          <a:bodyPr/>
          <a:lstStyle/>
          <a:p>
            <a:r>
              <a:rPr lang="en-US"/>
              <a:t>Gabriele Carcassi - University of Michigan</a:t>
            </a:r>
            <a:endParaRPr lang="en-US" dirty="0"/>
          </a:p>
        </p:txBody>
      </p:sp>
      <p:sp>
        <p:nvSpPr>
          <p:cNvPr id="8" name="Slide Number Placeholder 7">
            <a:extLst>
              <a:ext uri="{FF2B5EF4-FFF2-40B4-BE49-F238E27FC236}">
                <a16:creationId xmlns:a16="http://schemas.microsoft.com/office/drawing/2014/main" id="{2DB58749-B345-456D-A6E4-C5BA609DCB8B}"/>
              </a:ext>
            </a:extLst>
          </p:cNvPr>
          <p:cNvSpPr>
            <a:spLocks noGrp="1"/>
          </p:cNvSpPr>
          <p:nvPr>
            <p:ph type="sldNum" sz="quarter" idx="12"/>
          </p:nvPr>
        </p:nvSpPr>
        <p:spPr/>
        <p:txBody>
          <a:bodyPr/>
          <a:lstStyle/>
          <a:p>
            <a:fld id="{F47845EA-7733-40EE-B074-20032348B727}" type="slidenum">
              <a:rPr lang="en-US" smtClean="0"/>
              <a:t>25</a:t>
            </a:fld>
            <a:endParaRPr lang="en-US"/>
          </a:p>
        </p:txBody>
      </p:sp>
    </p:spTree>
    <p:extLst>
      <p:ext uri="{BB962C8B-B14F-4D97-AF65-F5344CB8AC3E}">
        <p14:creationId xmlns:p14="http://schemas.microsoft.com/office/powerpoint/2010/main" val="320082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4"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1899-88C6-46D8-8E73-F3AB1A560591}"/>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Examples</a:t>
            </a:r>
          </a:p>
        </p:txBody>
      </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1D84C321-7FEE-4AC1-A0D1-D47CA4F87037}"/>
                  </a:ext>
                </a:extLst>
              </p:cNvPr>
              <p:cNvSpPr/>
              <p:nvPr/>
            </p:nvSpPr>
            <p:spPr>
              <a:xfrm>
                <a:off x="956928" y="1652770"/>
                <a:ext cx="8988057" cy="1049967"/>
              </a:xfrm>
              <a:prstGeom prst="rect">
                <a:avLst/>
              </a:prstGeom>
            </p:spPr>
            <p:txBody>
              <a:bodyPr wrap="square">
                <a:spAutoFit/>
              </a:bodyPr>
              <a:lstStyle/>
              <a:p>
                <a:r>
                  <a:rPr lang="en-US" sz="2400" dirty="0"/>
                  <a:t>Does extra-terrestrial life exist? </a:t>
                </a:r>
              </a:p>
              <a:p>
                <a:r>
                  <a:rPr lang="en-US" i="1" dirty="0"/>
                  <a:t>Semi-decidable question</a:t>
                </a:r>
              </a:p>
              <a:p>
                <a:r>
                  <a:rPr lang="en-US" dirty="0"/>
                  <a:t>Topology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𝑁</m:t>
                            </m:r>
                          </m:e>
                        </m:d>
                      </m:e>
                    </m:d>
                  </m:oMath>
                </a14:m>
                <a:r>
                  <a:rPr lang="en-US" dirty="0"/>
                  <a:t> is strictly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oMath>
                </a14:m>
                <a:r>
                  <a:rPr lang="en-US" dirty="0"/>
                  <a:t>; </a:t>
                </a:r>
                <a14:m>
                  <m:oMath xmlns:m="http://schemas.openxmlformats.org/officeDocument/2006/math">
                    <m:r>
                      <a:rPr lang="en-US" b="0" i="1" smtClean="0">
                        <a:latin typeface="Cambria Math" panose="02040503050406030204" pitchFamily="18" charset="0"/>
                      </a:rPr>
                      <m:t>𝜎</m:t>
                    </m:r>
                  </m:oMath>
                </a14:m>
                <a:r>
                  <a:rPr lang="en-US" dirty="0"/>
                  <a:t>-algebra is the power set</a:t>
                </a:r>
              </a:p>
            </p:txBody>
          </p:sp>
        </mc:Choice>
        <mc:Fallback xmlns="">
          <p:sp>
            <p:nvSpPr>
              <p:cNvPr id="78" name="Rectangle 77">
                <a:extLst>
                  <a:ext uri="{FF2B5EF4-FFF2-40B4-BE49-F238E27FC236}">
                    <a16:creationId xmlns:a16="http://schemas.microsoft.com/office/drawing/2014/main" id="{1D84C321-7FEE-4AC1-A0D1-D47CA4F87037}"/>
                  </a:ext>
                </a:extLst>
              </p:cNvPr>
              <p:cNvSpPr>
                <a:spLocks noRot="1" noChangeAspect="1" noMove="1" noResize="1" noEditPoints="1" noAdjustHandles="1" noChangeArrowheads="1" noChangeShapeType="1" noTextEdit="1"/>
              </p:cNvSpPr>
              <p:nvPr/>
            </p:nvSpPr>
            <p:spPr>
              <a:xfrm>
                <a:off x="956928" y="1652770"/>
                <a:ext cx="8988057" cy="1049967"/>
              </a:xfrm>
              <a:prstGeom prst="rect">
                <a:avLst/>
              </a:prstGeom>
              <a:blipFill>
                <a:blip r:embed="rId2"/>
                <a:stretch>
                  <a:fillRect l="-1085" t="-4651" b="-7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AB9E1941-1F3E-4D69-BEFE-AE0F21DCA63F}"/>
                  </a:ext>
                </a:extLst>
              </p:cNvPr>
              <p:cNvSpPr/>
              <p:nvPr/>
            </p:nvSpPr>
            <p:spPr>
              <a:xfrm>
                <a:off x="5579162" y="4025614"/>
                <a:ext cx="6123740" cy="1661993"/>
              </a:xfrm>
              <a:prstGeom prst="rect">
                <a:avLst/>
              </a:prstGeom>
            </p:spPr>
            <p:txBody>
              <a:bodyPr wrap="square">
                <a:spAutoFit/>
              </a:bodyPr>
              <a:lstStyle/>
              <a:p>
                <a:r>
                  <a:rPr lang="en-US" sz="2400" i="1" dirty="0"/>
                  <a:t>How many leptons are there?</a:t>
                </a:r>
                <a:br>
                  <a:rPr lang="en-US" sz="2400" i="1" dirty="0"/>
                </a:br>
                <a:r>
                  <a:rPr lang="en-US" sz="2400" i="1" dirty="0"/>
                  <a:t>(through direct observation)</a:t>
                </a:r>
              </a:p>
              <a:p>
                <a:r>
                  <a:rPr lang="en-US" i="1" dirty="0"/>
                  <a:t>Can only measure lower bound (e.g.  “there are at least </a:t>
                </a:r>
                <a14:m>
                  <m:oMath xmlns:m="http://schemas.openxmlformats.org/officeDocument/2006/math">
                    <m:r>
                      <a:rPr lang="en-US" b="0" i="1" smtClean="0">
                        <a:latin typeface="Cambria Math" panose="02040503050406030204" pitchFamily="18" charset="0"/>
                      </a:rPr>
                      <m:t>𝑖</m:t>
                    </m:r>
                  </m:oMath>
                </a14:m>
                <a:r>
                  <a:rPr lang="en-US" i="1" dirty="0"/>
                  <a:t>”) </a:t>
                </a:r>
              </a:p>
              <a:p>
                <a:r>
                  <a:rPr lang="en-US" dirty="0"/>
                  <a:t>Topology contains empty set and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+1, </m:t>
                        </m:r>
                        <m:r>
                          <a:rPr lang="en-US" i="1">
                            <a:latin typeface="Cambria Math" panose="02040503050406030204" pitchFamily="18" charset="0"/>
                          </a:rPr>
                          <m:t>𝑖</m:t>
                        </m:r>
                        <m:r>
                          <a:rPr lang="en-US" i="1">
                            <a:latin typeface="Cambria Math" panose="02040503050406030204" pitchFamily="18" charset="0"/>
                          </a:rPr>
                          <m:t>+2, …</m:t>
                        </m:r>
                      </m:e>
                    </m:d>
                  </m:oMath>
                </a14:m>
                <a:r>
                  <a:rPr lang="en-US" dirty="0"/>
                  <a:t> for all </a:t>
                </a:r>
                <a14:m>
                  <m:oMath xmlns:m="http://schemas.openxmlformats.org/officeDocument/2006/math">
                    <m:r>
                      <a:rPr lang="en-US" b="0" i="1" smtClean="0">
                        <a:latin typeface="Cambria Math" panose="02040503050406030204" pitchFamily="18" charset="0"/>
                      </a:rPr>
                      <m:t>𝑖</m:t>
                    </m:r>
                  </m:oMath>
                </a14:m>
                <a:r>
                  <a:rPr lang="en-US" dirty="0"/>
                  <a:t>; strictly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oMath>
                </a14:m>
                <a:r>
                  <a:rPr lang="en-US" dirty="0"/>
                  <a:t>; </a:t>
                </a:r>
                <a14:m>
                  <m:oMath xmlns:m="http://schemas.openxmlformats.org/officeDocument/2006/math">
                    <m:r>
                      <a:rPr lang="en-US" b="0" i="1" smtClean="0">
                        <a:latin typeface="Cambria Math" panose="02040503050406030204" pitchFamily="18" charset="0"/>
                      </a:rPr>
                      <m:t>𝜎</m:t>
                    </m:r>
                  </m:oMath>
                </a14:m>
                <a:r>
                  <a:rPr lang="en-US" dirty="0"/>
                  <a:t>-algebra is the power set</a:t>
                </a:r>
              </a:p>
            </p:txBody>
          </p:sp>
        </mc:Choice>
        <mc:Fallback xmlns="">
          <p:sp>
            <p:nvSpPr>
              <p:cNvPr id="83" name="Rectangle 82">
                <a:extLst>
                  <a:ext uri="{FF2B5EF4-FFF2-40B4-BE49-F238E27FC236}">
                    <a16:creationId xmlns:a16="http://schemas.microsoft.com/office/drawing/2014/main" id="{AB9E1941-1F3E-4D69-BEFE-AE0F21DCA63F}"/>
                  </a:ext>
                </a:extLst>
              </p:cNvPr>
              <p:cNvSpPr>
                <a:spLocks noRot="1" noChangeAspect="1" noMove="1" noResize="1" noEditPoints="1" noAdjustHandles="1" noChangeArrowheads="1" noChangeShapeType="1" noTextEdit="1"/>
              </p:cNvSpPr>
              <p:nvPr/>
            </p:nvSpPr>
            <p:spPr>
              <a:xfrm>
                <a:off x="5579162" y="4025614"/>
                <a:ext cx="6123740" cy="1661993"/>
              </a:xfrm>
              <a:prstGeom prst="rect">
                <a:avLst/>
              </a:prstGeom>
              <a:blipFill>
                <a:blip r:embed="rId3"/>
                <a:stretch>
                  <a:fillRect l="-1493" t="-2930" b="-4762"/>
                </a:stretch>
              </a:blipFill>
            </p:spPr>
            <p:txBody>
              <a:bodyPr/>
              <a:lstStyle/>
              <a:p>
                <a:r>
                  <a:rPr lang="en-US">
                    <a:noFill/>
                  </a:rPr>
                  <a:t> </a:t>
                </a:r>
              </a:p>
            </p:txBody>
          </p:sp>
        </mc:Fallback>
      </mc:AlternateContent>
      <p:grpSp>
        <p:nvGrpSpPr>
          <p:cNvPr id="102" name="Group 101">
            <a:extLst>
              <a:ext uri="{FF2B5EF4-FFF2-40B4-BE49-F238E27FC236}">
                <a16:creationId xmlns:a16="http://schemas.microsoft.com/office/drawing/2014/main" id="{50E07761-141B-4476-BA72-07E4B6A661BF}"/>
              </a:ext>
            </a:extLst>
          </p:cNvPr>
          <p:cNvGrpSpPr/>
          <p:nvPr/>
        </p:nvGrpSpPr>
        <p:grpSpPr>
          <a:xfrm>
            <a:off x="1253693" y="4312716"/>
            <a:ext cx="3536826" cy="1129448"/>
            <a:chOff x="843516" y="4368156"/>
            <a:chExt cx="3536826" cy="1129448"/>
          </a:xfrm>
        </p:grpSpPr>
        <p:sp>
          <p:nvSpPr>
            <p:cNvPr id="62" name="Oval 61">
              <a:extLst>
                <a:ext uri="{FF2B5EF4-FFF2-40B4-BE49-F238E27FC236}">
                  <a16:creationId xmlns:a16="http://schemas.microsoft.com/office/drawing/2014/main" id="{C55116B5-4D8B-4109-ACE4-D29821421C86}"/>
                </a:ext>
              </a:extLst>
            </p:cNvPr>
            <p:cNvSpPr/>
            <p:nvPr/>
          </p:nvSpPr>
          <p:spPr>
            <a:xfrm>
              <a:off x="843516" y="4368156"/>
              <a:ext cx="3536826" cy="1129448"/>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Oval 71">
              <a:extLst>
                <a:ext uri="{FF2B5EF4-FFF2-40B4-BE49-F238E27FC236}">
                  <a16:creationId xmlns:a16="http://schemas.microsoft.com/office/drawing/2014/main" id="{87B02B2D-6A23-4117-875B-AD9E3B5AB67A}"/>
                </a:ext>
              </a:extLst>
            </p:cNvPr>
            <p:cNvSpPr/>
            <p:nvPr/>
          </p:nvSpPr>
          <p:spPr>
            <a:xfrm>
              <a:off x="3545022" y="4791740"/>
              <a:ext cx="382110" cy="23642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5" name="TextBox 84">
              <a:extLst>
                <a:ext uri="{FF2B5EF4-FFF2-40B4-BE49-F238E27FC236}">
                  <a16:creationId xmlns:a16="http://schemas.microsoft.com/office/drawing/2014/main" id="{8ADEE5C0-0645-4E21-8E66-22AC44F76481}"/>
                </a:ext>
              </a:extLst>
            </p:cNvPr>
            <p:cNvSpPr txBox="1"/>
            <p:nvPr/>
          </p:nvSpPr>
          <p:spPr>
            <a:xfrm>
              <a:off x="900790" y="4724845"/>
              <a:ext cx="301686" cy="369332"/>
            </a:xfrm>
            <a:prstGeom prst="rect">
              <a:avLst/>
            </a:prstGeom>
            <a:noFill/>
          </p:spPr>
          <p:txBody>
            <a:bodyPr wrap="none" rtlCol="0">
              <a:spAutoFit/>
            </a:bodyPr>
            <a:lstStyle/>
            <a:p>
              <a:r>
                <a:rPr lang="en-US" dirty="0"/>
                <a:t>0</a:t>
              </a:r>
            </a:p>
          </p:txBody>
        </p:sp>
        <p:sp>
          <p:nvSpPr>
            <p:cNvPr id="89" name="TextBox 88">
              <a:extLst>
                <a:ext uri="{FF2B5EF4-FFF2-40B4-BE49-F238E27FC236}">
                  <a16:creationId xmlns:a16="http://schemas.microsoft.com/office/drawing/2014/main" id="{24D20A2D-5066-4271-901F-69D49B2D2ED9}"/>
                </a:ext>
              </a:extLst>
            </p:cNvPr>
            <p:cNvSpPr txBox="1"/>
            <p:nvPr/>
          </p:nvSpPr>
          <p:spPr>
            <a:xfrm>
              <a:off x="1281305" y="4721770"/>
              <a:ext cx="301686" cy="369332"/>
            </a:xfrm>
            <a:prstGeom prst="rect">
              <a:avLst/>
            </a:prstGeom>
            <a:noFill/>
          </p:spPr>
          <p:txBody>
            <a:bodyPr wrap="none" rtlCol="0">
              <a:spAutoFit/>
            </a:bodyPr>
            <a:lstStyle/>
            <a:p>
              <a:r>
                <a:rPr lang="en-US" dirty="0"/>
                <a:t>1</a:t>
              </a:r>
            </a:p>
          </p:txBody>
        </p:sp>
        <p:sp>
          <p:nvSpPr>
            <p:cNvPr id="90" name="TextBox 89">
              <a:extLst>
                <a:ext uri="{FF2B5EF4-FFF2-40B4-BE49-F238E27FC236}">
                  <a16:creationId xmlns:a16="http://schemas.microsoft.com/office/drawing/2014/main" id="{ECBF12A6-0A53-46FC-B3D8-8F94D16270F8}"/>
                </a:ext>
              </a:extLst>
            </p:cNvPr>
            <p:cNvSpPr txBox="1"/>
            <p:nvPr/>
          </p:nvSpPr>
          <p:spPr>
            <a:xfrm>
              <a:off x="1661820" y="4718695"/>
              <a:ext cx="301686" cy="369332"/>
            </a:xfrm>
            <a:prstGeom prst="rect">
              <a:avLst/>
            </a:prstGeom>
            <a:noFill/>
          </p:spPr>
          <p:txBody>
            <a:bodyPr wrap="square" rtlCol="0">
              <a:spAutoFit/>
            </a:bodyPr>
            <a:lstStyle/>
            <a:p>
              <a:r>
                <a:rPr lang="en-US" dirty="0"/>
                <a:t>2</a:t>
              </a:r>
            </a:p>
          </p:txBody>
        </p:sp>
        <p:sp>
          <p:nvSpPr>
            <p:cNvPr id="91" name="TextBox 90">
              <a:extLst>
                <a:ext uri="{FF2B5EF4-FFF2-40B4-BE49-F238E27FC236}">
                  <a16:creationId xmlns:a16="http://schemas.microsoft.com/office/drawing/2014/main" id="{469B40A8-A65F-499F-806E-1C9B7C856A22}"/>
                </a:ext>
              </a:extLst>
            </p:cNvPr>
            <p:cNvSpPr txBox="1"/>
            <p:nvPr/>
          </p:nvSpPr>
          <p:spPr>
            <a:xfrm>
              <a:off x="2042335" y="4715620"/>
              <a:ext cx="301686" cy="369332"/>
            </a:xfrm>
            <a:prstGeom prst="rect">
              <a:avLst/>
            </a:prstGeom>
            <a:noFill/>
          </p:spPr>
          <p:txBody>
            <a:bodyPr wrap="none" rtlCol="0">
              <a:spAutoFit/>
            </a:bodyPr>
            <a:lstStyle/>
            <a:p>
              <a:r>
                <a:rPr lang="en-US" dirty="0"/>
                <a:t>3</a:t>
              </a:r>
            </a:p>
          </p:txBody>
        </p:sp>
        <p:sp>
          <p:nvSpPr>
            <p:cNvPr id="92" name="TextBox 91">
              <a:extLst>
                <a:ext uri="{FF2B5EF4-FFF2-40B4-BE49-F238E27FC236}">
                  <a16:creationId xmlns:a16="http://schemas.microsoft.com/office/drawing/2014/main" id="{4E07A0B2-136A-4F45-B804-FF399D5D439B}"/>
                </a:ext>
              </a:extLst>
            </p:cNvPr>
            <p:cNvSpPr txBox="1"/>
            <p:nvPr/>
          </p:nvSpPr>
          <p:spPr>
            <a:xfrm>
              <a:off x="2422850" y="4712545"/>
              <a:ext cx="301686" cy="369332"/>
            </a:xfrm>
            <a:prstGeom prst="rect">
              <a:avLst/>
            </a:prstGeom>
            <a:noFill/>
          </p:spPr>
          <p:txBody>
            <a:bodyPr wrap="none" rtlCol="0">
              <a:spAutoFit/>
            </a:bodyPr>
            <a:lstStyle/>
            <a:p>
              <a:r>
                <a:rPr lang="en-US" dirty="0"/>
                <a:t>4</a:t>
              </a:r>
            </a:p>
          </p:txBody>
        </p:sp>
        <p:sp>
          <p:nvSpPr>
            <p:cNvPr id="93" name="TextBox 92">
              <a:extLst>
                <a:ext uri="{FF2B5EF4-FFF2-40B4-BE49-F238E27FC236}">
                  <a16:creationId xmlns:a16="http://schemas.microsoft.com/office/drawing/2014/main" id="{05D633F9-8136-4275-A5EB-2DDA224E2CFC}"/>
                </a:ext>
              </a:extLst>
            </p:cNvPr>
            <p:cNvSpPr txBox="1"/>
            <p:nvPr/>
          </p:nvSpPr>
          <p:spPr>
            <a:xfrm>
              <a:off x="2803365" y="4709470"/>
              <a:ext cx="301686" cy="369332"/>
            </a:xfrm>
            <a:prstGeom prst="rect">
              <a:avLst/>
            </a:prstGeom>
            <a:noFill/>
          </p:spPr>
          <p:txBody>
            <a:bodyPr wrap="none" rtlCol="0">
              <a:spAutoFit/>
            </a:bodyPr>
            <a:lstStyle/>
            <a:p>
              <a:r>
                <a:rPr lang="en-US" dirty="0"/>
                <a:t>5</a:t>
              </a:r>
            </a:p>
          </p:txBody>
        </p:sp>
        <p:sp>
          <p:nvSpPr>
            <p:cNvPr id="94" name="TextBox 93">
              <a:extLst>
                <a:ext uri="{FF2B5EF4-FFF2-40B4-BE49-F238E27FC236}">
                  <a16:creationId xmlns:a16="http://schemas.microsoft.com/office/drawing/2014/main" id="{DB5ACAD7-84A1-429A-9CD6-8AFBF1DC4C8C}"/>
                </a:ext>
              </a:extLst>
            </p:cNvPr>
            <p:cNvSpPr txBox="1"/>
            <p:nvPr/>
          </p:nvSpPr>
          <p:spPr>
            <a:xfrm>
              <a:off x="3183880" y="4706395"/>
              <a:ext cx="301686" cy="369332"/>
            </a:xfrm>
            <a:prstGeom prst="rect">
              <a:avLst/>
            </a:prstGeom>
            <a:noFill/>
          </p:spPr>
          <p:txBody>
            <a:bodyPr wrap="none" rtlCol="0">
              <a:spAutoFit/>
            </a:bodyPr>
            <a:lstStyle/>
            <a:p>
              <a:r>
                <a:rPr lang="en-US" dirty="0"/>
                <a:t>6</a:t>
              </a:r>
            </a:p>
          </p:txBody>
        </p:sp>
        <p:sp>
          <p:nvSpPr>
            <p:cNvPr id="95" name="TextBox 94">
              <a:extLst>
                <a:ext uri="{FF2B5EF4-FFF2-40B4-BE49-F238E27FC236}">
                  <a16:creationId xmlns:a16="http://schemas.microsoft.com/office/drawing/2014/main" id="{587EDB03-BB6C-44C2-AFC0-FE19EF96757C}"/>
                </a:ext>
              </a:extLst>
            </p:cNvPr>
            <p:cNvSpPr txBox="1"/>
            <p:nvPr/>
          </p:nvSpPr>
          <p:spPr>
            <a:xfrm>
              <a:off x="3564395" y="4703320"/>
              <a:ext cx="343364" cy="369332"/>
            </a:xfrm>
            <a:prstGeom prst="rect">
              <a:avLst/>
            </a:prstGeom>
            <a:noFill/>
          </p:spPr>
          <p:txBody>
            <a:bodyPr wrap="none" rtlCol="0">
              <a:spAutoFit/>
            </a:bodyPr>
            <a:lstStyle/>
            <a:p>
              <a:r>
                <a:rPr lang="en-US" dirty="0"/>
                <a:t>…</a:t>
              </a:r>
            </a:p>
          </p:txBody>
        </p:sp>
        <p:sp>
          <p:nvSpPr>
            <p:cNvPr id="96" name="Oval 95">
              <a:extLst>
                <a:ext uri="{FF2B5EF4-FFF2-40B4-BE49-F238E27FC236}">
                  <a16:creationId xmlns:a16="http://schemas.microsoft.com/office/drawing/2014/main" id="{1E859CDE-3A4E-4C76-A318-D76F00380416}"/>
                </a:ext>
              </a:extLst>
            </p:cNvPr>
            <p:cNvSpPr/>
            <p:nvPr/>
          </p:nvSpPr>
          <p:spPr>
            <a:xfrm>
              <a:off x="3130142" y="4755641"/>
              <a:ext cx="857477" cy="32008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7" name="Oval 96">
              <a:extLst>
                <a:ext uri="{FF2B5EF4-FFF2-40B4-BE49-F238E27FC236}">
                  <a16:creationId xmlns:a16="http://schemas.microsoft.com/office/drawing/2014/main" id="{77AE5450-7DB7-4BA8-8B92-69AD621BA5C1}"/>
                </a:ext>
              </a:extLst>
            </p:cNvPr>
            <p:cNvSpPr/>
            <p:nvPr/>
          </p:nvSpPr>
          <p:spPr>
            <a:xfrm>
              <a:off x="2775753" y="4703320"/>
              <a:ext cx="1272353" cy="436192"/>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8" name="Oval 97">
              <a:extLst>
                <a:ext uri="{FF2B5EF4-FFF2-40B4-BE49-F238E27FC236}">
                  <a16:creationId xmlns:a16="http://schemas.microsoft.com/office/drawing/2014/main" id="{2FDE71BD-6087-4368-90F1-13D903A5E73F}"/>
                </a:ext>
              </a:extLst>
            </p:cNvPr>
            <p:cNvSpPr/>
            <p:nvPr/>
          </p:nvSpPr>
          <p:spPr>
            <a:xfrm>
              <a:off x="2369112" y="4648290"/>
              <a:ext cx="1739481" cy="55771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9" name="Oval 98">
              <a:extLst>
                <a:ext uri="{FF2B5EF4-FFF2-40B4-BE49-F238E27FC236}">
                  <a16:creationId xmlns:a16="http://schemas.microsoft.com/office/drawing/2014/main" id="{D08194A6-D4DE-4010-A9BB-B2B51A02B8DB}"/>
                </a:ext>
              </a:extLst>
            </p:cNvPr>
            <p:cNvSpPr/>
            <p:nvPr/>
          </p:nvSpPr>
          <p:spPr>
            <a:xfrm>
              <a:off x="2014723" y="4586488"/>
              <a:ext cx="2154357" cy="69278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0" name="Oval 99">
              <a:extLst>
                <a:ext uri="{FF2B5EF4-FFF2-40B4-BE49-F238E27FC236}">
                  <a16:creationId xmlns:a16="http://schemas.microsoft.com/office/drawing/2014/main" id="{C0636E1A-49B8-4B7C-92F6-3E4ED86CFA75}"/>
                </a:ext>
              </a:extLst>
            </p:cNvPr>
            <p:cNvSpPr/>
            <p:nvPr/>
          </p:nvSpPr>
          <p:spPr>
            <a:xfrm>
              <a:off x="1582992" y="4524024"/>
              <a:ext cx="2646576" cy="82917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1" name="Oval 100">
              <a:extLst>
                <a:ext uri="{FF2B5EF4-FFF2-40B4-BE49-F238E27FC236}">
                  <a16:creationId xmlns:a16="http://schemas.microsoft.com/office/drawing/2014/main" id="{3EC3C8ED-FC37-4378-94E5-38CE547C4FD5}"/>
                </a:ext>
              </a:extLst>
            </p:cNvPr>
            <p:cNvSpPr/>
            <p:nvPr/>
          </p:nvSpPr>
          <p:spPr>
            <a:xfrm>
              <a:off x="1259750" y="4457399"/>
              <a:ext cx="3030304" cy="97389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nvGrpSpPr>
          <p:cNvPr id="121" name="Group 120">
            <a:extLst>
              <a:ext uri="{FF2B5EF4-FFF2-40B4-BE49-F238E27FC236}">
                <a16:creationId xmlns:a16="http://schemas.microsoft.com/office/drawing/2014/main" id="{D146C4D5-A3C6-483E-820D-A14B447A0D2D}"/>
              </a:ext>
            </a:extLst>
          </p:cNvPr>
          <p:cNvGrpSpPr/>
          <p:nvPr/>
        </p:nvGrpSpPr>
        <p:grpSpPr>
          <a:xfrm>
            <a:off x="8937246" y="1638905"/>
            <a:ext cx="1454871" cy="742246"/>
            <a:chOff x="9234958" y="2511783"/>
            <a:chExt cx="1454871" cy="742246"/>
          </a:xfrm>
        </p:grpSpPr>
        <p:sp>
          <p:nvSpPr>
            <p:cNvPr id="104" name="Oval 103">
              <a:extLst>
                <a:ext uri="{FF2B5EF4-FFF2-40B4-BE49-F238E27FC236}">
                  <a16:creationId xmlns:a16="http://schemas.microsoft.com/office/drawing/2014/main" id="{A4F2C871-5DE8-4A90-A85D-134C31C39067}"/>
                </a:ext>
              </a:extLst>
            </p:cNvPr>
            <p:cNvSpPr/>
            <p:nvPr/>
          </p:nvSpPr>
          <p:spPr>
            <a:xfrm>
              <a:off x="9234958" y="2511783"/>
              <a:ext cx="1454871" cy="742246"/>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4" name="Oval 113">
              <a:extLst>
                <a:ext uri="{FF2B5EF4-FFF2-40B4-BE49-F238E27FC236}">
                  <a16:creationId xmlns:a16="http://schemas.microsoft.com/office/drawing/2014/main" id="{CDF3986F-331B-43EE-9BE8-D0E951B7D0C0}"/>
                </a:ext>
              </a:extLst>
            </p:cNvPr>
            <p:cNvSpPr/>
            <p:nvPr/>
          </p:nvSpPr>
          <p:spPr>
            <a:xfrm>
              <a:off x="9321179" y="2697344"/>
              <a:ext cx="509398" cy="37112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TextBox 118">
              <a:extLst>
                <a:ext uri="{FF2B5EF4-FFF2-40B4-BE49-F238E27FC236}">
                  <a16:creationId xmlns:a16="http://schemas.microsoft.com/office/drawing/2014/main" id="{D7F60189-2DEC-4031-A57B-0FBCED0DE009}"/>
                </a:ext>
              </a:extLst>
            </p:cNvPr>
            <p:cNvSpPr txBox="1"/>
            <p:nvPr/>
          </p:nvSpPr>
          <p:spPr>
            <a:xfrm>
              <a:off x="9427440" y="2690930"/>
              <a:ext cx="296876" cy="369332"/>
            </a:xfrm>
            <a:prstGeom prst="rect">
              <a:avLst/>
            </a:prstGeom>
            <a:noFill/>
          </p:spPr>
          <p:txBody>
            <a:bodyPr wrap="none" rtlCol="0">
              <a:spAutoFit/>
            </a:bodyPr>
            <a:lstStyle/>
            <a:p>
              <a:r>
                <a:rPr lang="en-US" dirty="0"/>
                <a:t>Y</a:t>
              </a:r>
            </a:p>
          </p:txBody>
        </p:sp>
        <p:sp>
          <p:nvSpPr>
            <p:cNvPr id="120" name="TextBox 119">
              <a:extLst>
                <a:ext uri="{FF2B5EF4-FFF2-40B4-BE49-F238E27FC236}">
                  <a16:creationId xmlns:a16="http://schemas.microsoft.com/office/drawing/2014/main" id="{6A32670F-B44A-43BF-A1A7-3233E06D0FA9}"/>
                </a:ext>
              </a:extLst>
            </p:cNvPr>
            <p:cNvSpPr txBox="1"/>
            <p:nvPr/>
          </p:nvSpPr>
          <p:spPr>
            <a:xfrm>
              <a:off x="10196390" y="2690930"/>
              <a:ext cx="333746" cy="369332"/>
            </a:xfrm>
            <a:prstGeom prst="rect">
              <a:avLst/>
            </a:prstGeom>
            <a:noFill/>
          </p:spPr>
          <p:txBody>
            <a:bodyPr wrap="none" rtlCol="0">
              <a:spAutoFit/>
            </a:bodyPr>
            <a:lstStyle/>
            <a:p>
              <a:r>
                <a:rPr lang="en-US" dirty="0"/>
                <a:t>N</a:t>
              </a:r>
            </a:p>
          </p:txBody>
        </p:sp>
      </p:grpSp>
      <p:sp>
        <p:nvSpPr>
          <p:cNvPr id="5" name="Footer Placeholder 4">
            <a:extLst>
              <a:ext uri="{FF2B5EF4-FFF2-40B4-BE49-F238E27FC236}">
                <a16:creationId xmlns:a16="http://schemas.microsoft.com/office/drawing/2014/main" id="{57B105F2-4F97-4A84-8062-35361537096A}"/>
              </a:ext>
            </a:extLst>
          </p:cNvPr>
          <p:cNvSpPr>
            <a:spLocks noGrp="1"/>
          </p:cNvSpPr>
          <p:nvPr>
            <p:ph type="ftr" sz="quarter" idx="11"/>
          </p:nvPr>
        </p:nvSpPr>
        <p:spPr/>
        <p:txBody>
          <a:bodyPr/>
          <a:lstStyle/>
          <a:p>
            <a:r>
              <a:rPr lang="en-US"/>
              <a:t>Gabriele Carcassi - University of Michigan</a:t>
            </a:r>
            <a:endParaRPr lang="en-US" dirty="0"/>
          </a:p>
        </p:txBody>
      </p:sp>
      <p:sp>
        <p:nvSpPr>
          <p:cNvPr id="6" name="Slide Number Placeholder 5">
            <a:extLst>
              <a:ext uri="{FF2B5EF4-FFF2-40B4-BE49-F238E27FC236}">
                <a16:creationId xmlns:a16="http://schemas.microsoft.com/office/drawing/2014/main" id="{AAB1E02E-21C2-41BD-910B-27127781B1D1}"/>
              </a:ext>
            </a:extLst>
          </p:cNvPr>
          <p:cNvSpPr>
            <a:spLocks noGrp="1"/>
          </p:cNvSpPr>
          <p:nvPr>
            <p:ph type="sldNum" sz="quarter" idx="12"/>
          </p:nvPr>
        </p:nvSpPr>
        <p:spPr/>
        <p:txBody>
          <a:bodyPr/>
          <a:lstStyle/>
          <a:p>
            <a:fld id="{F47845EA-7733-40EE-B074-20032348B727}" type="slidenum">
              <a:rPr lang="en-US" smtClean="0"/>
              <a:t>26</a:t>
            </a:fld>
            <a:endParaRPr lang="en-US"/>
          </a:p>
        </p:txBody>
      </p:sp>
    </p:spTree>
    <p:extLst>
      <p:ext uri="{BB962C8B-B14F-4D97-AF65-F5344CB8AC3E}">
        <p14:creationId xmlns:p14="http://schemas.microsoft.com/office/powerpoint/2010/main" val="238870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8A4CD17B-BCCC-4743-9D99-7EA21DF38858}"/>
              </a:ext>
            </a:extLst>
          </p:cNvPr>
          <p:cNvGrpSpPr/>
          <p:nvPr/>
        </p:nvGrpSpPr>
        <p:grpSpPr>
          <a:xfrm>
            <a:off x="2436322" y="3613421"/>
            <a:ext cx="9761868" cy="2238791"/>
            <a:chOff x="2212388" y="3613421"/>
            <a:chExt cx="9761868" cy="2238791"/>
          </a:xfrm>
        </p:grpSpPr>
        <p:grpSp>
          <p:nvGrpSpPr>
            <p:cNvPr id="95" name="Group 94">
              <a:extLst>
                <a:ext uri="{FF2B5EF4-FFF2-40B4-BE49-F238E27FC236}">
                  <a16:creationId xmlns:a16="http://schemas.microsoft.com/office/drawing/2014/main" id="{967F8D8B-EAB7-426A-BDF8-B8F781395599}"/>
                </a:ext>
              </a:extLst>
            </p:cNvPr>
            <p:cNvGrpSpPr/>
            <p:nvPr/>
          </p:nvGrpSpPr>
          <p:grpSpPr>
            <a:xfrm>
              <a:off x="7267876" y="3872190"/>
              <a:ext cx="1742299" cy="1465078"/>
              <a:chOff x="7120424" y="4399613"/>
              <a:chExt cx="1742299" cy="1465078"/>
            </a:xfrm>
          </p:grpSpPr>
          <p:sp>
            <p:nvSpPr>
              <p:cNvPr id="80" name="Oval 79">
                <a:extLst>
                  <a:ext uri="{FF2B5EF4-FFF2-40B4-BE49-F238E27FC236}">
                    <a16:creationId xmlns:a16="http://schemas.microsoft.com/office/drawing/2014/main" id="{DFEB2DCC-6F65-4CC3-B86B-4D5BC25336B6}"/>
                  </a:ext>
                </a:extLst>
              </p:cNvPr>
              <p:cNvSpPr/>
              <p:nvPr/>
            </p:nvSpPr>
            <p:spPr>
              <a:xfrm>
                <a:off x="7120424" y="4399613"/>
                <a:ext cx="1742299" cy="1465078"/>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Oval 80">
                <a:extLst>
                  <a:ext uri="{FF2B5EF4-FFF2-40B4-BE49-F238E27FC236}">
                    <a16:creationId xmlns:a16="http://schemas.microsoft.com/office/drawing/2014/main" id="{F6241AD3-6508-40D3-B1E0-E9AAAAF3BCC6}"/>
                  </a:ext>
                </a:extLst>
              </p:cNvPr>
              <p:cNvSpPr/>
              <p:nvPr/>
            </p:nvSpPr>
            <p:spPr>
              <a:xfrm>
                <a:off x="8325626" y="4896076"/>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B3DE6E6-C9B4-4F57-915E-CA19198879DB}"/>
                  </a:ext>
                </a:extLst>
              </p:cNvPr>
              <p:cNvSpPr/>
              <p:nvPr/>
            </p:nvSpPr>
            <p:spPr>
              <a:xfrm>
                <a:off x="7407281" y="5122389"/>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6F97B76-1C26-4BDB-A136-02D8DB3FCA5F}"/>
                  </a:ext>
                </a:extLst>
              </p:cNvPr>
              <p:cNvSpPr/>
              <p:nvPr/>
            </p:nvSpPr>
            <p:spPr>
              <a:xfrm>
                <a:off x="8090010" y="5489145"/>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22832492-FC4C-4E52-9149-1ED7F4914BA2}"/>
                  </a:ext>
                </a:extLst>
              </p:cNvPr>
              <p:cNvSpPr/>
              <p:nvPr/>
            </p:nvSpPr>
            <p:spPr>
              <a:xfrm>
                <a:off x="7930758" y="5202059"/>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29AE7D8-DFD1-45CE-BE77-22597980934E}"/>
                  </a:ext>
                </a:extLst>
              </p:cNvPr>
              <p:cNvSpPr/>
              <p:nvPr/>
            </p:nvSpPr>
            <p:spPr>
              <a:xfrm>
                <a:off x="7683115" y="4725385"/>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D94FD856-2622-4DF5-B045-1E323FF0AB2D}"/>
                </a:ext>
              </a:extLst>
            </p:cNvPr>
            <p:cNvGrpSpPr/>
            <p:nvPr/>
          </p:nvGrpSpPr>
          <p:grpSpPr>
            <a:xfrm>
              <a:off x="2212388" y="3872190"/>
              <a:ext cx="1742299" cy="1465078"/>
              <a:chOff x="1936220" y="4385306"/>
              <a:chExt cx="1742299" cy="1465078"/>
            </a:xfrm>
          </p:grpSpPr>
          <p:sp>
            <p:nvSpPr>
              <p:cNvPr id="42" name="Oval 41">
                <a:extLst>
                  <a:ext uri="{FF2B5EF4-FFF2-40B4-BE49-F238E27FC236}">
                    <a16:creationId xmlns:a16="http://schemas.microsoft.com/office/drawing/2014/main" id="{82F60959-7FC2-47B1-90A7-92C6AD0B3718}"/>
                  </a:ext>
                </a:extLst>
              </p:cNvPr>
              <p:cNvSpPr/>
              <p:nvPr/>
            </p:nvSpPr>
            <p:spPr>
              <a:xfrm>
                <a:off x="1936220" y="4385306"/>
                <a:ext cx="1742299" cy="1465078"/>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5474377A-94E7-4CBB-AE22-32DB2C8E0DE2}"/>
                  </a:ext>
                </a:extLst>
              </p:cNvPr>
              <p:cNvSpPr/>
              <p:nvPr/>
            </p:nvSpPr>
            <p:spPr>
              <a:xfrm>
                <a:off x="3141422" y="4881769"/>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8EADBE-3387-40C4-A473-6E2EC873C897}"/>
                  </a:ext>
                </a:extLst>
              </p:cNvPr>
              <p:cNvSpPr/>
              <p:nvPr/>
            </p:nvSpPr>
            <p:spPr>
              <a:xfrm>
                <a:off x="2199116" y="521713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0D0AE89-CFBF-4F05-A234-A10B3814CF57}"/>
                  </a:ext>
                </a:extLst>
              </p:cNvPr>
              <p:cNvSpPr/>
              <p:nvPr/>
            </p:nvSpPr>
            <p:spPr>
              <a:xfrm>
                <a:off x="3296784" y="5217138"/>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8F65662-CBF0-4DFE-A982-43AF42617604}"/>
                  </a:ext>
                </a:extLst>
              </p:cNvPr>
              <p:cNvSpPr/>
              <p:nvPr/>
            </p:nvSpPr>
            <p:spPr>
              <a:xfrm>
                <a:off x="2552536" y="5489146"/>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F3781DB-969A-4702-8077-272423E8305E}"/>
                  </a:ext>
                </a:extLst>
              </p:cNvPr>
              <p:cNvSpPr/>
              <p:nvPr/>
            </p:nvSpPr>
            <p:spPr>
              <a:xfrm>
                <a:off x="2727129" y="5043214"/>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496D14A-0FC9-4192-9AB4-E6EDBBC56236}"/>
                  </a:ext>
                </a:extLst>
              </p:cNvPr>
              <p:cNvSpPr/>
              <p:nvPr/>
            </p:nvSpPr>
            <p:spPr>
              <a:xfrm>
                <a:off x="3012901" y="5453636"/>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D045A92-0C3F-47D8-BEE5-CB6D46028947}"/>
                  </a:ext>
                </a:extLst>
              </p:cNvPr>
              <p:cNvSpPr/>
              <p:nvPr/>
            </p:nvSpPr>
            <p:spPr>
              <a:xfrm>
                <a:off x="2790957" y="461673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1629E75-ED74-4A6D-BB23-3F37AFE94580}"/>
                  </a:ext>
                </a:extLst>
              </p:cNvPr>
              <p:cNvSpPr/>
              <p:nvPr/>
            </p:nvSpPr>
            <p:spPr>
              <a:xfrm>
                <a:off x="2262534" y="4820790"/>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B260807-5265-44DC-9A31-30633368A2A1}"/>
                    </a:ext>
                  </a:extLst>
                </p:cNvPr>
                <p:cNvSpPr txBox="1"/>
                <p:nvPr/>
              </p:nvSpPr>
              <p:spPr>
                <a:xfrm>
                  <a:off x="4322898" y="3613421"/>
                  <a:ext cx="50603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sz="2800" dirty="0"/>
                </a:p>
              </p:txBody>
            </p:sp>
          </mc:Choice>
          <mc:Fallback xmlns="">
            <p:sp>
              <p:nvSpPr>
                <p:cNvPr id="57" name="TextBox 56">
                  <a:extLst>
                    <a:ext uri="{FF2B5EF4-FFF2-40B4-BE49-F238E27FC236}">
                      <a16:creationId xmlns:a16="http://schemas.microsoft.com/office/drawing/2014/main" id="{DB260807-5265-44DC-9A31-30633368A2A1}"/>
                    </a:ext>
                  </a:extLst>
                </p:cNvPr>
                <p:cNvSpPr txBox="1">
                  <a:spLocks noRot="1" noChangeAspect="1" noMove="1" noResize="1" noEditPoints="1" noAdjustHandles="1" noChangeArrowheads="1" noChangeShapeType="1" noTextEdit="1"/>
                </p:cNvSpPr>
                <p:nvPr/>
              </p:nvSpPr>
              <p:spPr>
                <a:xfrm>
                  <a:off x="4322898" y="3613421"/>
                  <a:ext cx="506036"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8B4AE6B-BDA2-4396-B022-0F1A3B8650EE}"/>
                    </a:ext>
                  </a:extLst>
                </p:cNvPr>
                <p:cNvSpPr txBox="1"/>
                <p:nvPr/>
              </p:nvSpPr>
              <p:spPr>
                <a:xfrm>
                  <a:off x="9388522" y="3637618"/>
                  <a:ext cx="4916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oMath>
                    </m:oMathPara>
                  </a14:m>
                  <a:endParaRPr lang="en-US" sz="2800" dirty="0"/>
                </a:p>
              </p:txBody>
            </p:sp>
          </mc:Choice>
          <mc:Fallback xmlns="">
            <p:sp>
              <p:nvSpPr>
                <p:cNvPr id="74" name="TextBox 73">
                  <a:extLst>
                    <a:ext uri="{FF2B5EF4-FFF2-40B4-BE49-F238E27FC236}">
                      <a16:creationId xmlns:a16="http://schemas.microsoft.com/office/drawing/2014/main" id="{E8B4AE6B-BDA2-4396-B022-0F1A3B8650EE}"/>
                    </a:ext>
                  </a:extLst>
                </p:cNvPr>
                <p:cNvSpPr txBox="1">
                  <a:spLocks noRot="1" noChangeAspect="1" noMove="1" noResize="1" noEditPoints="1" noAdjustHandles="1" noChangeArrowheads="1" noChangeShapeType="1" noTextEdit="1"/>
                </p:cNvSpPr>
                <p:nvPr/>
              </p:nvSpPr>
              <p:spPr>
                <a:xfrm>
                  <a:off x="9388522" y="3637618"/>
                  <a:ext cx="491609" cy="523220"/>
                </a:xfrm>
                <a:prstGeom prst="rect">
                  <a:avLst/>
                </a:prstGeom>
                <a:blipFill>
                  <a:blip r:embed="rId3"/>
                  <a:stretch>
                    <a:fillRect/>
                  </a:stretch>
                </a:blipFill>
              </p:spPr>
              <p:txBody>
                <a:bodyPr/>
                <a:lstStyle/>
                <a:p>
                  <a:r>
                    <a:rPr lang="en-US">
                      <a:noFill/>
                    </a:rPr>
                    <a:t> </a:t>
                  </a:r>
                </a:p>
              </p:txBody>
            </p:sp>
          </mc:Fallback>
        </mc:AlternateContent>
        <p:cxnSp>
          <p:nvCxnSpPr>
            <p:cNvPr id="75" name="Straight Connector 74">
              <a:extLst>
                <a:ext uri="{FF2B5EF4-FFF2-40B4-BE49-F238E27FC236}">
                  <a16:creationId xmlns:a16="http://schemas.microsoft.com/office/drawing/2014/main" id="{0256ABC8-7F93-4DEA-A2B9-8EC25F308D18}"/>
                </a:ext>
              </a:extLst>
            </p:cNvPr>
            <p:cNvCxnSpPr>
              <a:cxnSpLocks/>
            </p:cNvCxnSpPr>
            <p:nvPr/>
          </p:nvCxnSpPr>
          <p:spPr>
            <a:xfrm flipV="1">
              <a:off x="3417590" y="4307674"/>
              <a:ext cx="4386514" cy="651658"/>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76" name="Straight Connector 75">
              <a:extLst>
                <a:ext uri="{FF2B5EF4-FFF2-40B4-BE49-F238E27FC236}">
                  <a16:creationId xmlns:a16="http://schemas.microsoft.com/office/drawing/2014/main" id="{658F8B2F-1406-4C1B-BEF7-9D7A79122C98}"/>
                </a:ext>
              </a:extLst>
            </p:cNvPr>
            <p:cNvCxnSpPr>
              <a:cxnSpLocks/>
            </p:cNvCxnSpPr>
            <p:nvPr/>
          </p:nvCxnSpPr>
          <p:spPr>
            <a:xfrm flipV="1">
              <a:off x="3138146" y="4230631"/>
              <a:ext cx="4608740" cy="331424"/>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77" name="Straight Connector 76">
              <a:extLst>
                <a:ext uri="{FF2B5EF4-FFF2-40B4-BE49-F238E27FC236}">
                  <a16:creationId xmlns:a16="http://schemas.microsoft.com/office/drawing/2014/main" id="{A4822AD2-093A-42AB-9704-90CA1A63AE17}"/>
                </a:ext>
              </a:extLst>
            </p:cNvPr>
            <p:cNvCxnSpPr>
              <a:cxnSpLocks/>
            </p:cNvCxnSpPr>
            <p:nvPr/>
          </p:nvCxnSpPr>
          <p:spPr>
            <a:xfrm>
              <a:off x="3176933" y="4146006"/>
              <a:ext cx="4293715" cy="484470"/>
            </a:xfrm>
            <a:prstGeom prst="line">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38C2D8D8-79E2-4AC6-996B-F3B39DE6FDB5}"/>
                    </a:ext>
                  </a:extLst>
                </p:cNvPr>
                <p:cNvSpPr txBox="1"/>
                <p:nvPr/>
              </p:nvSpPr>
              <p:spPr>
                <a:xfrm>
                  <a:off x="6171770" y="5482880"/>
                  <a:ext cx="5802486" cy="369332"/>
                </a:xfrm>
                <a:prstGeom prst="rect">
                  <a:avLst/>
                </a:prstGeom>
                <a:noFill/>
              </p:spPr>
              <p:txBody>
                <a:bodyPr wrap="none" rtlCol="0">
                  <a:spAutoFit/>
                </a:bodyPr>
                <a:lstStyle/>
                <a:p>
                  <a:r>
                    <a:rPr lang="en-US" dirty="0"/>
                    <a:t>A </a:t>
                  </a:r>
                  <a:r>
                    <a:rPr lang="en-US" dirty="0">
                      <a:solidFill>
                        <a:schemeClr val="accent6"/>
                      </a:solidFill>
                    </a:rPr>
                    <a:t>causal relationship </a:t>
                  </a:r>
                  <a:r>
                    <a:rPr lang="en-US" dirty="0"/>
                    <a:t>is a map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such that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oMath>
                  </a14:m>
                  <a:endParaRPr lang="en-US" dirty="0"/>
                </a:p>
              </p:txBody>
            </p:sp>
          </mc:Choice>
          <mc:Fallback xmlns="">
            <p:sp>
              <p:nvSpPr>
                <p:cNvPr id="111" name="TextBox 110">
                  <a:extLst>
                    <a:ext uri="{FF2B5EF4-FFF2-40B4-BE49-F238E27FC236}">
                      <a16:creationId xmlns:a16="http://schemas.microsoft.com/office/drawing/2014/main" id="{38C2D8D8-79E2-4AC6-996B-F3B39DE6FDB5}"/>
                    </a:ext>
                  </a:extLst>
                </p:cNvPr>
                <p:cNvSpPr txBox="1">
                  <a:spLocks noRot="1" noChangeAspect="1" noMove="1" noResize="1" noEditPoints="1" noAdjustHandles="1" noChangeArrowheads="1" noChangeShapeType="1" noTextEdit="1"/>
                </p:cNvSpPr>
                <p:nvPr/>
              </p:nvSpPr>
              <p:spPr>
                <a:xfrm>
                  <a:off x="6171770" y="5482880"/>
                  <a:ext cx="5802486" cy="369332"/>
                </a:xfrm>
                <a:prstGeom prst="rect">
                  <a:avLst/>
                </a:prstGeom>
                <a:blipFill>
                  <a:blip r:embed="rId4"/>
                  <a:stretch>
                    <a:fillRect l="-840" t="-8197" b="-24590"/>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FBD3EF9F-473F-4AF7-A67E-B1F1E873EF13}"/>
              </a:ext>
            </a:extLst>
          </p:cNvPr>
          <p:cNvGrpSpPr/>
          <p:nvPr/>
        </p:nvGrpSpPr>
        <p:grpSpPr>
          <a:xfrm>
            <a:off x="2043266" y="1748665"/>
            <a:ext cx="2715202" cy="1605910"/>
            <a:chOff x="1085238" y="2632678"/>
            <a:chExt cx="2715202" cy="1605910"/>
          </a:xfrm>
        </p:grpSpPr>
        <p:sp>
          <p:nvSpPr>
            <p:cNvPr id="5" name="Oval 4">
              <a:extLst>
                <a:ext uri="{FF2B5EF4-FFF2-40B4-BE49-F238E27FC236}">
                  <a16:creationId xmlns:a16="http://schemas.microsoft.com/office/drawing/2014/main" id="{857E887C-E895-4976-805D-73569BE62E60}"/>
                </a:ext>
              </a:extLst>
            </p:cNvPr>
            <p:cNvSpPr/>
            <p:nvPr/>
          </p:nvSpPr>
          <p:spPr>
            <a:xfrm>
              <a:off x="1085238" y="2632678"/>
              <a:ext cx="2715202" cy="1605910"/>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4229C450-2050-4F23-8C85-30C5659B57CB}"/>
                </a:ext>
              </a:extLst>
            </p:cNvPr>
            <p:cNvSpPr/>
            <p:nvPr/>
          </p:nvSpPr>
          <p:spPr>
            <a:xfrm>
              <a:off x="2320031" y="3032652"/>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D3D3EF-2955-4E6E-8A4E-D74016C36BF3}"/>
                </a:ext>
              </a:extLst>
            </p:cNvPr>
            <p:cNvSpPr/>
            <p:nvPr/>
          </p:nvSpPr>
          <p:spPr>
            <a:xfrm>
              <a:off x="1305017" y="3464510"/>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672067F-DA91-4CBB-A973-F02E9F975C9F}"/>
                </a:ext>
              </a:extLst>
            </p:cNvPr>
            <p:cNvSpPr/>
            <p:nvPr/>
          </p:nvSpPr>
          <p:spPr>
            <a:xfrm>
              <a:off x="2756516" y="3343681"/>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89D72A5-2D45-40C7-B9F5-B0EE6170FDB3}"/>
                </a:ext>
              </a:extLst>
            </p:cNvPr>
            <p:cNvSpPr/>
            <p:nvPr/>
          </p:nvSpPr>
          <p:spPr>
            <a:xfrm>
              <a:off x="2756517" y="3831212"/>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C37839D-ADF5-4CE3-BB05-9909D37A69E5}"/>
                </a:ext>
              </a:extLst>
            </p:cNvPr>
            <p:cNvSpPr/>
            <p:nvPr/>
          </p:nvSpPr>
          <p:spPr>
            <a:xfrm>
              <a:off x="2251969" y="354860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AA15B8C-9C05-43DE-9E41-F6C13E126792}"/>
                </a:ext>
              </a:extLst>
            </p:cNvPr>
            <p:cNvSpPr/>
            <p:nvPr/>
          </p:nvSpPr>
          <p:spPr>
            <a:xfrm>
              <a:off x="1747421" y="362998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D28248A-ED6C-45E5-812D-028D69DB3D8F}"/>
                </a:ext>
              </a:extLst>
            </p:cNvPr>
            <p:cNvSpPr/>
            <p:nvPr/>
          </p:nvSpPr>
          <p:spPr>
            <a:xfrm>
              <a:off x="1876147" y="3290586"/>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60F928-595D-45F1-8B80-D1D5F9C40FEB}"/>
                </a:ext>
              </a:extLst>
            </p:cNvPr>
            <p:cNvSpPr/>
            <p:nvPr/>
          </p:nvSpPr>
          <p:spPr>
            <a:xfrm>
              <a:off x="3016932" y="2961631"/>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94A2400-A7DC-43A9-9271-EDA4A8F4866C}"/>
                </a:ext>
              </a:extLst>
            </p:cNvPr>
            <p:cNvSpPr/>
            <p:nvPr/>
          </p:nvSpPr>
          <p:spPr>
            <a:xfrm>
              <a:off x="2243091" y="3928412"/>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7FA6BE7-429E-4D96-80A1-C594B333CF18}"/>
                </a:ext>
              </a:extLst>
            </p:cNvPr>
            <p:cNvSpPr/>
            <p:nvPr/>
          </p:nvSpPr>
          <p:spPr>
            <a:xfrm>
              <a:off x="1845078" y="2961632"/>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1C7806-7231-4CEC-894A-932BCCBC5619}"/>
                </a:ext>
              </a:extLst>
            </p:cNvPr>
            <p:cNvSpPr/>
            <p:nvPr/>
          </p:nvSpPr>
          <p:spPr>
            <a:xfrm>
              <a:off x="2562690" y="281246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13D54F-4EE8-49D8-BF63-978E2D0DC31D}"/>
                </a:ext>
              </a:extLst>
            </p:cNvPr>
            <p:cNvSpPr/>
            <p:nvPr/>
          </p:nvSpPr>
          <p:spPr>
            <a:xfrm>
              <a:off x="3087953" y="3733006"/>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DA42F47-B01A-4DA7-8719-5D845C84F6E1}"/>
                </a:ext>
              </a:extLst>
            </p:cNvPr>
            <p:cNvSpPr/>
            <p:nvPr/>
          </p:nvSpPr>
          <p:spPr>
            <a:xfrm>
              <a:off x="3435660" y="3429000"/>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C337D0F-8712-45B5-8AAE-D13C7D98DF49}"/>
                </a:ext>
              </a:extLst>
            </p:cNvPr>
            <p:cNvSpPr/>
            <p:nvPr/>
          </p:nvSpPr>
          <p:spPr>
            <a:xfrm>
              <a:off x="1457419" y="3103673"/>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1CA8C5B-8A3C-4F0B-83E8-BD9890C87BCD}"/>
                  </a:ext>
                </a:extLst>
              </p:cNvPr>
              <p:cNvSpPr txBox="1"/>
              <p:nvPr/>
            </p:nvSpPr>
            <p:spPr>
              <a:xfrm>
                <a:off x="4429944" y="1534564"/>
                <a:ext cx="71628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𝒟</m:t>
                          </m:r>
                        </m:e>
                        <m:sub>
                          <m:r>
                            <a:rPr lang="en-US" sz="2800" b="0" i="1" smtClean="0">
                              <a:latin typeface="Cambria Math" panose="02040503050406030204" pitchFamily="18" charset="0"/>
                            </a:rPr>
                            <m:t>𝑋</m:t>
                          </m:r>
                        </m:sub>
                      </m:sSub>
                    </m:oMath>
                  </m:oMathPara>
                </a14:m>
                <a:endParaRPr lang="en-US" sz="2800" dirty="0"/>
              </a:p>
            </p:txBody>
          </p:sp>
        </mc:Choice>
        <mc:Fallback xmlns="">
          <p:sp>
            <p:nvSpPr>
              <p:cNvPr id="20" name="TextBox 19">
                <a:extLst>
                  <a:ext uri="{FF2B5EF4-FFF2-40B4-BE49-F238E27FC236}">
                    <a16:creationId xmlns:a16="http://schemas.microsoft.com/office/drawing/2014/main" id="{71CA8C5B-8A3C-4F0B-83E8-BD9890C87BCD}"/>
                  </a:ext>
                </a:extLst>
              </p:cNvPr>
              <p:cNvSpPr txBox="1">
                <a:spLocks noRot="1" noChangeAspect="1" noMove="1" noResize="1" noEditPoints="1" noAdjustHandles="1" noChangeArrowheads="1" noChangeShapeType="1" noTextEdit="1"/>
              </p:cNvSpPr>
              <p:nvPr/>
            </p:nvSpPr>
            <p:spPr>
              <a:xfrm>
                <a:off x="4429944" y="1534564"/>
                <a:ext cx="716285" cy="523220"/>
              </a:xfrm>
              <a:prstGeom prst="rect">
                <a:avLst/>
              </a:prstGeom>
              <a:blipFill>
                <a:blip r:embed="rId5"/>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0451A12C-64E9-48BB-88A1-EBB7460D36A3}"/>
              </a:ext>
            </a:extLst>
          </p:cNvPr>
          <p:cNvGrpSpPr/>
          <p:nvPr/>
        </p:nvGrpSpPr>
        <p:grpSpPr>
          <a:xfrm>
            <a:off x="7108890" y="1772862"/>
            <a:ext cx="2715202" cy="1605910"/>
            <a:chOff x="1085238" y="2632678"/>
            <a:chExt cx="2715202" cy="1605910"/>
          </a:xfrm>
        </p:grpSpPr>
        <p:sp>
          <p:nvSpPr>
            <p:cNvPr id="22" name="Oval 21">
              <a:extLst>
                <a:ext uri="{FF2B5EF4-FFF2-40B4-BE49-F238E27FC236}">
                  <a16:creationId xmlns:a16="http://schemas.microsoft.com/office/drawing/2014/main" id="{589125CD-7145-45C7-914E-A36F4B7CAF76}"/>
                </a:ext>
              </a:extLst>
            </p:cNvPr>
            <p:cNvSpPr/>
            <p:nvPr/>
          </p:nvSpPr>
          <p:spPr>
            <a:xfrm>
              <a:off x="1085238" y="2632678"/>
              <a:ext cx="2715202" cy="1605910"/>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95AA2BDD-D7BB-44F0-A19E-6325768C4B1D}"/>
                </a:ext>
              </a:extLst>
            </p:cNvPr>
            <p:cNvSpPr/>
            <p:nvPr/>
          </p:nvSpPr>
          <p:spPr>
            <a:xfrm>
              <a:off x="2756516" y="3343681"/>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92E55CD-D105-4248-8378-5A8C115EF190}"/>
                </a:ext>
              </a:extLst>
            </p:cNvPr>
            <p:cNvSpPr/>
            <p:nvPr/>
          </p:nvSpPr>
          <p:spPr>
            <a:xfrm>
              <a:off x="1747421" y="362998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EF67C7D-ECC8-47B1-A510-8667EB734EA3}"/>
                </a:ext>
              </a:extLst>
            </p:cNvPr>
            <p:cNvSpPr/>
            <p:nvPr/>
          </p:nvSpPr>
          <p:spPr>
            <a:xfrm>
              <a:off x="2243091" y="3928412"/>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3A98A86-3991-40A8-8D6B-ABC490EA7B35}"/>
                </a:ext>
              </a:extLst>
            </p:cNvPr>
            <p:cNvSpPr/>
            <p:nvPr/>
          </p:nvSpPr>
          <p:spPr>
            <a:xfrm>
              <a:off x="1845078" y="2961632"/>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C79D0EE-B2A1-42DC-80E0-6F98B3B94517}"/>
                </a:ext>
              </a:extLst>
            </p:cNvPr>
            <p:cNvSpPr/>
            <p:nvPr/>
          </p:nvSpPr>
          <p:spPr>
            <a:xfrm>
              <a:off x="2562690" y="2812467"/>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666D99F-4516-434C-80A4-EFC5B240AAE9}"/>
                </a:ext>
              </a:extLst>
            </p:cNvPr>
            <p:cNvSpPr/>
            <p:nvPr/>
          </p:nvSpPr>
          <p:spPr>
            <a:xfrm>
              <a:off x="3435660" y="3429000"/>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5A0D5D4-257E-4C28-84BB-6EDAB13A85E1}"/>
                </a:ext>
              </a:extLst>
            </p:cNvPr>
            <p:cNvSpPr/>
            <p:nvPr/>
          </p:nvSpPr>
          <p:spPr>
            <a:xfrm>
              <a:off x="1457419" y="3103673"/>
              <a:ext cx="71021" cy="71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C51D83E-FD25-4842-AD7F-CD26DF8FDA05}"/>
                  </a:ext>
                </a:extLst>
              </p:cNvPr>
              <p:cNvSpPr txBox="1"/>
              <p:nvPr/>
            </p:nvSpPr>
            <p:spPr>
              <a:xfrm>
                <a:off x="9495568" y="1558761"/>
                <a:ext cx="70666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𝒟</m:t>
                          </m:r>
                        </m:e>
                        <m:sub>
                          <m:r>
                            <a:rPr lang="en-US" sz="2800" b="0" i="1" smtClean="0">
                              <a:latin typeface="Cambria Math" panose="02040503050406030204" pitchFamily="18" charset="0"/>
                            </a:rPr>
                            <m:t>𝑌</m:t>
                          </m:r>
                        </m:sub>
                      </m:sSub>
                    </m:oMath>
                  </m:oMathPara>
                </a14:m>
                <a:endParaRPr lang="en-US" sz="2800" dirty="0"/>
              </a:p>
            </p:txBody>
          </p:sp>
        </mc:Choice>
        <mc:Fallback xmlns="">
          <p:sp>
            <p:nvSpPr>
              <p:cNvPr id="37" name="TextBox 36">
                <a:extLst>
                  <a:ext uri="{FF2B5EF4-FFF2-40B4-BE49-F238E27FC236}">
                    <a16:creationId xmlns:a16="http://schemas.microsoft.com/office/drawing/2014/main" id="{8C51D83E-FD25-4842-AD7F-CD26DF8FDA05}"/>
                  </a:ext>
                </a:extLst>
              </p:cNvPr>
              <p:cNvSpPr txBox="1">
                <a:spLocks noRot="1" noChangeAspect="1" noMove="1" noResize="1" noEditPoints="1" noAdjustHandles="1" noChangeArrowheads="1" noChangeShapeType="1" noTextEdit="1"/>
              </p:cNvSpPr>
              <p:nvPr/>
            </p:nvSpPr>
            <p:spPr>
              <a:xfrm>
                <a:off x="9495568" y="1558761"/>
                <a:ext cx="706668" cy="523220"/>
              </a:xfrm>
              <a:prstGeom prst="rect">
                <a:avLst/>
              </a:prstGeom>
              <a:blipFill>
                <a:blip r:embed="rId6"/>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D88BED16-F314-4BD0-B091-D28655CF47FE}"/>
              </a:ext>
            </a:extLst>
          </p:cNvPr>
          <p:cNvCxnSpPr>
            <a:cxnSpLocks/>
          </p:cNvCxnSpPr>
          <p:nvPr/>
        </p:nvCxnSpPr>
        <p:spPr>
          <a:xfrm flipV="1">
            <a:off x="3844958" y="2279904"/>
            <a:ext cx="3590544" cy="20116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4823C01-8497-457A-AE70-53A7E6B83617}"/>
              </a:ext>
            </a:extLst>
          </p:cNvPr>
          <p:cNvCxnSpPr>
            <a:cxnSpLocks/>
          </p:cNvCxnSpPr>
          <p:nvPr/>
        </p:nvCxnSpPr>
        <p:spPr>
          <a:xfrm>
            <a:off x="3320702" y="2706624"/>
            <a:ext cx="4401312" cy="9144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6646683-1F94-4031-8603-268CD526B1B3}"/>
              </a:ext>
            </a:extLst>
          </p:cNvPr>
          <p:cNvCxnSpPr>
            <a:cxnSpLocks/>
          </p:cNvCxnSpPr>
          <p:nvPr/>
        </p:nvCxnSpPr>
        <p:spPr>
          <a:xfrm flipV="1">
            <a:off x="4533806" y="2530689"/>
            <a:ext cx="4163206" cy="47919"/>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F2B4922F-32B5-4985-B2B9-3C110473051B}"/>
              </a:ext>
            </a:extLst>
          </p:cNvPr>
          <p:cNvGrpSpPr/>
          <p:nvPr/>
        </p:nvGrpSpPr>
        <p:grpSpPr>
          <a:xfrm>
            <a:off x="3130944" y="2791121"/>
            <a:ext cx="5061844" cy="2370621"/>
            <a:chOff x="2907010" y="2791121"/>
            <a:chExt cx="5061844" cy="2370621"/>
          </a:xfrm>
        </p:grpSpPr>
        <p:sp>
          <p:nvSpPr>
            <p:cNvPr id="102" name="Oval 101">
              <a:extLst>
                <a:ext uri="{FF2B5EF4-FFF2-40B4-BE49-F238E27FC236}">
                  <a16:creationId xmlns:a16="http://schemas.microsoft.com/office/drawing/2014/main" id="{5F3DF0C5-419B-4FF5-AEB6-9696528050FD}"/>
                </a:ext>
              </a:extLst>
            </p:cNvPr>
            <p:cNvSpPr/>
            <p:nvPr/>
          </p:nvSpPr>
          <p:spPr>
            <a:xfrm rot="1485908">
              <a:off x="7508722" y="4044552"/>
              <a:ext cx="460132" cy="869557"/>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D45326DA-1233-4A31-A928-6EFE9B4FEC8C}"/>
                </a:ext>
              </a:extLst>
            </p:cNvPr>
            <p:cNvSpPr/>
            <p:nvPr/>
          </p:nvSpPr>
          <p:spPr>
            <a:xfrm rot="20779759">
              <a:off x="2907010" y="4013557"/>
              <a:ext cx="517041" cy="1148185"/>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Arrow Connector 104">
              <a:extLst>
                <a:ext uri="{FF2B5EF4-FFF2-40B4-BE49-F238E27FC236}">
                  <a16:creationId xmlns:a16="http://schemas.microsoft.com/office/drawing/2014/main" id="{CAF98B71-44A2-4580-8CE2-3C703664693D}"/>
                </a:ext>
              </a:extLst>
            </p:cNvPr>
            <p:cNvCxnSpPr/>
            <p:nvPr/>
          </p:nvCxnSpPr>
          <p:spPr>
            <a:xfrm>
              <a:off x="7618160" y="2920014"/>
              <a:ext cx="212407" cy="1068148"/>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72D03E1-751B-4CC6-A808-893D41F6C8A8}"/>
                </a:ext>
              </a:extLst>
            </p:cNvPr>
            <p:cNvCxnSpPr/>
            <p:nvPr/>
          </p:nvCxnSpPr>
          <p:spPr>
            <a:xfrm>
              <a:off x="3048206" y="2791121"/>
              <a:ext cx="8878" cy="1197041"/>
            </a:xfrm>
            <a:prstGeom prst="straightConnector1">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05F977F6-C388-4F7D-BE47-CC476E52E301}"/>
                  </a:ext>
                </a:extLst>
              </p:cNvPr>
              <p:cNvSpPr txBox="1"/>
              <p:nvPr/>
            </p:nvSpPr>
            <p:spPr>
              <a:xfrm>
                <a:off x="447450" y="1161872"/>
                <a:ext cx="6555256" cy="369332"/>
              </a:xfrm>
              <a:prstGeom prst="rect">
                <a:avLst/>
              </a:prstGeom>
              <a:noFill/>
            </p:spPr>
            <p:txBody>
              <a:bodyPr wrap="none" rtlCol="0">
                <a:spAutoFit/>
              </a:bodyPr>
              <a:lstStyle/>
              <a:p>
                <a:r>
                  <a:rPr lang="en-US" dirty="0"/>
                  <a:t>An </a:t>
                </a:r>
                <a:r>
                  <a:rPr lang="en-US" dirty="0">
                    <a:solidFill>
                      <a:schemeClr val="accent5"/>
                    </a:solidFill>
                  </a:rPr>
                  <a:t>inference relationship</a:t>
                </a:r>
                <a:r>
                  <a:rPr lang="en-US" dirty="0"/>
                  <a:t> is a map </a:t>
                </a:r>
                <a14:m>
                  <m:oMath xmlns:m="http://schemas.openxmlformats.org/officeDocument/2006/math">
                    <m:r>
                      <a:rPr lang="en-US" b="0" i="1" smtClean="0">
                        <a:latin typeface="Cambria Math" panose="02040503050406030204" pitchFamily="18" charset="0"/>
                      </a:rPr>
                      <m:t>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𝑌</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𝑋</m:t>
                        </m:r>
                      </m:sub>
                    </m:sSub>
                  </m:oMath>
                </a14:m>
                <a:r>
                  <a:rPr lang="en-US" dirty="0"/>
                  <a:t> such that </a:t>
                </a:r>
                <a14:m>
                  <m:oMath xmlns:m="http://schemas.openxmlformats.org/officeDocument/2006/math">
                    <m:r>
                      <a:rPr lang="en-US" b="0" i="1" smtClean="0">
                        <a:latin typeface="Cambria Math" panose="02040503050406030204" pitchFamily="18" charset="0"/>
                      </a:rPr>
                      <m:t>𝓇</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𝑠</m:t>
                    </m:r>
                  </m:oMath>
                </a14:m>
                <a:endParaRPr lang="en-US" dirty="0"/>
              </a:p>
            </p:txBody>
          </p:sp>
        </mc:Choice>
        <mc:Fallback xmlns="">
          <p:sp>
            <p:nvSpPr>
              <p:cNvPr id="110" name="TextBox 109">
                <a:extLst>
                  <a:ext uri="{FF2B5EF4-FFF2-40B4-BE49-F238E27FC236}">
                    <a16:creationId xmlns:a16="http://schemas.microsoft.com/office/drawing/2014/main" id="{05F977F6-C388-4F7D-BE47-CC476E52E301}"/>
                  </a:ext>
                </a:extLst>
              </p:cNvPr>
              <p:cNvSpPr txBox="1">
                <a:spLocks noRot="1" noChangeAspect="1" noMove="1" noResize="1" noEditPoints="1" noAdjustHandles="1" noChangeArrowheads="1" noChangeShapeType="1" noTextEdit="1"/>
              </p:cNvSpPr>
              <p:nvPr/>
            </p:nvSpPr>
            <p:spPr>
              <a:xfrm>
                <a:off x="447450" y="1161872"/>
                <a:ext cx="6555256" cy="369332"/>
              </a:xfrm>
              <a:prstGeom prst="rect">
                <a:avLst/>
              </a:prstGeom>
              <a:blipFill>
                <a:blip r:embed="rId7"/>
                <a:stretch>
                  <a:fillRect l="-743" t="-10000" b="-26667"/>
                </a:stretch>
              </a:blipFill>
            </p:spPr>
            <p:txBody>
              <a:bodyPr/>
              <a:lstStyle/>
              <a:p>
                <a:r>
                  <a:rPr lang="en-US">
                    <a:noFill/>
                  </a:rPr>
                  <a:t> </a:t>
                </a:r>
              </a:p>
            </p:txBody>
          </p:sp>
        </mc:Fallback>
      </mc:AlternateContent>
      <p:sp>
        <p:nvSpPr>
          <p:cNvPr id="112" name="TextBox 111">
            <a:extLst>
              <a:ext uri="{FF2B5EF4-FFF2-40B4-BE49-F238E27FC236}">
                <a16:creationId xmlns:a16="http://schemas.microsoft.com/office/drawing/2014/main" id="{1BEBC01B-96B0-4B63-AF9A-75085C421888}"/>
              </a:ext>
            </a:extLst>
          </p:cNvPr>
          <p:cNvSpPr txBox="1"/>
          <p:nvPr/>
        </p:nvSpPr>
        <p:spPr>
          <a:xfrm>
            <a:off x="316205" y="5514238"/>
            <a:ext cx="9127370" cy="923330"/>
          </a:xfrm>
          <a:prstGeom prst="rect">
            <a:avLst/>
          </a:prstGeom>
          <a:noFill/>
        </p:spPr>
        <p:txBody>
          <a:bodyPr wrap="none" rtlCol="0">
            <a:spAutoFit/>
          </a:bodyPr>
          <a:lstStyle/>
          <a:p>
            <a:r>
              <a:rPr lang="en-US" dirty="0"/>
              <a:t>Two general and important results:</a:t>
            </a:r>
          </a:p>
          <a:p>
            <a:r>
              <a:rPr lang="en-US" b="1" dirty="0"/>
              <a:t>1) Two domains admit an inference relationship if and only if they admit a causal relationship</a:t>
            </a:r>
          </a:p>
          <a:p>
            <a:r>
              <a:rPr lang="en-US" b="1" dirty="0"/>
              <a:t>2) The causal relationship must be a continuous map in the natural topology</a:t>
            </a:r>
          </a:p>
        </p:txBody>
      </p:sp>
      <p:sp>
        <p:nvSpPr>
          <p:cNvPr id="71" name="Title 1">
            <a:extLst>
              <a:ext uri="{FF2B5EF4-FFF2-40B4-BE49-F238E27FC236}">
                <a16:creationId xmlns:a16="http://schemas.microsoft.com/office/drawing/2014/main" id="{F865F483-F183-4843-91D1-FFB1C48114CC}"/>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Inference/causal relationships and continuity</a:t>
            </a:r>
          </a:p>
        </p:txBody>
      </p:sp>
      <p:sp>
        <p:nvSpPr>
          <p:cNvPr id="23" name="Footer Placeholder 22">
            <a:extLst>
              <a:ext uri="{FF2B5EF4-FFF2-40B4-BE49-F238E27FC236}">
                <a16:creationId xmlns:a16="http://schemas.microsoft.com/office/drawing/2014/main" id="{EBE798BB-8E60-493B-BFC7-DFA5A125D0EB}"/>
              </a:ext>
            </a:extLst>
          </p:cNvPr>
          <p:cNvSpPr>
            <a:spLocks noGrp="1"/>
          </p:cNvSpPr>
          <p:nvPr>
            <p:ph type="ftr" sz="quarter" idx="11"/>
          </p:nvPr>
        </p:nvSpPr>
        <p:spPr/>
        <p:txBody>
          <a:bodyPr/>
          <a:lstStyle/>
          <a:p>
            <a:r>
              <a:rPr lang="en-US"/>
              <a:t>Gabriele Carcassi - University of Michigan</a:t>
            </a:r>
          </a:p>
        </p:txBody>
      </p:sp>
      <p:sp>
        <p:nvSpPr>
          <p:cNvPr id="24" name="Slide Number Placeholder 23">
            <a:extLst>
              <a:ext uri="{FF2B5EF4-FFF2-40B4-BE49-F238E27FC236}">
                <a16:creationId xmlns:a16="http://schemas.microsoft.com/office/drawing/2014/main" id="{7915651E-281E-449C-B7BA-4FF0E33001CE}"/>
              </a:ext>
            </a:extLst>
          </p:cNvPr>
          <p:cNvSpPr>
            <a:spLocks noGrp="1"/>
          </p:cNvSpPr>
          <p:nvPr>
            <p:ph type="sldNum" sz="quarter" idx="13"/>
          </p:nvPr>
        </p:nvSpPr>
        <p:spPr/>
        <p:txBody>
          <a:bodyPr/>
          <a:lstStyle/>
          <a:p>
            <a:fld id="{F47845EA-7733-40EE-B074-20032348B727}" type="slidenum">
              <a:rPr lang="en-US" smtClean="0"/>
              <a:t>27</a:t>
            </a:fld>
            <a:endParaRPr lang="en-US"/>
          </a:p>
        </p:txBody>
      </p:sp>
      <p:sp>
        <p:nvSpPr>
          <p:cNvPr id="45" name="TextBox 44">
            <a:extLst>
              <a:ext uri="{FF2B5EF4-FFF2-40B4-BE49-F238E27FC236}">
                <a16:creationId xmlns:a16="http://schemas.microsoft.com/office/drawing/2014/main" id="{F5A9A16C-ED41-4EA1-9993-9D43A305DDC8}"/>
              </a:ext>
            </a:extLst>
          </p:cNvPr>
          <p:cNvSpPr txBox="1"/>
          <p:nvPr/>
        </p:nvSpPr>
        <p:spPr>
          <a:xfrm>
            <a:off x="10022024" y="2042820"/>
            <a:ext cx="2014645" cy="738664"/>
          </a:xfrm>
          <a:prstGeom prst="rect">
            <a:avLst/>
          </a:prstGeom>
          <a:noFill/>
        </p:spPr>
        <p:txBody>
          <a:bodyPr wrap="square" rtlCol="0">
            <a:spAutoFit/>
          </a:bodyPr>
          <a:lstStyle/>
          <a:p>
            <a:pPr algn="r"/>
            <a:r>
              <a:rPr lang="en-US" sz="1400" dirty="0"/>
              <a:t>e.g. </a:t>
            </a:r>
            <a:r>
              <a:rPr lang="en-US" sz="1400" b="0" i="0" u="none" strike="noStrike" baseline="0" dirty="0"/>
              <a:t>the water density is between 999.8 and 999.9 kg/m</a:t>
            </a:r>
            <a:r>
              <a:rPr lang="en-US" sz="1400" b="0" i="0" u="none" strike="noStrike" baseline="30000" dirty="0"/>
              <a:t>3</a:t>
            </a:r>
            <a:endParaRPr lang="en-US" sz="1400" dirty="0"/>
          </a:p>
        </p:txBody>
      </p:sp>
      <p:sp>
        <p:nvSpPr>
          <p:cNvPr id="79" name="TextBox 78">
            <a:extLst>
              <a:ext uri="{FF2B5EF4-FFF2-40B4-BE49-F238E27FC236}">
                <a16:creationId xmlns:a16="http://schemas.microsoft.com/office/drawing/2014/main" id="{3411264D-CE9E-4AB1-A108-21B4955FDF3D}"/>
              </a:ext>
            </a:extLst>
          </p:cNvPr>
          <p:cNvSpPr txBox="1"/>
          <p:nvPr/>
        </p:nvSpPr>
        <p:spPr>
          <a:xfrm>
            <a:off x="73284" y="1688452"/>
            <a:ext cx="2158813" cy="954107"/>
          </a:xfrm>
          <a:prstGeom prst="rect">
            <a:avLst/>
          </a:prstGeom>
          <a:noFill/>
        </p:spPr>
        <p:txBody>
          <a:bodyPr wrap="square" rtlCol="0">
            <a:spAutoFit/>
          </a:bodyPr>
          <a:lstStyle/>
          <a:p>
            <a:pPr algn="l"/>
            <a:r>
              <a:rPr lang="en-US" sz="1400" dirty="0"/>
              <a:t>e.g. </a:t>
            </a:r>
            <a:r>
              <a:rPr lang="en-US" sz="1400" b="0" i="0" u="none" strike="noStrike" baseline="0" dirty="0"/>
              <a:t>the water temperature is between 0 and 0.52 Celsius or between </a:t>
            </a:r>
            <a:br>
              <a:rPr lang="en-US" sz="1400" b="0" i="0" u="none" strike="noStrike" baseline="0" dirty="0"/>
            </a:br>
            <a:r>
              <a:rPr lang="en-US" sz="1400" b="0" i="0" u="none" strike="noStrike" baseline="0" dirty="0"/>
              <a:t>7.6 and 9.12 Celsius</a:t>
            </a:r>
            <a:endParaRPr lang="en-US" sz="1400" dirty="0"/>
          </a:p>
        </p:txBody>
      </p:sp>
      <p:sp>
        <p:nvSpPr>
          <p:cNvPr id="84" name="TextBox 83">
            <a:extLst>
              <a:ext uri="{FF2B5EF4-FFF2-40B4-BE49-F238E27FC236}">
                <a16:creationId xmlns:a16="http://schemas.microsoft.com/office/drawing/2014/main" id="{F45595EE-3953-4C1A-9D61-BC36093D4784}"/>
              </a:ext>
            </a:extLst>
          </p:cNvPr>
          <p:cNvSpPr txBox="1"/>
          <p:nvPr/>
        </p:nvSpPr>
        <p:spPr>
          <a:xfrm>
            <a:off x="122179" y="4061293"/>
            <a:ext cx="2158813" cy="523220"/>
          </a:xfrm>
          <a:prstGeom prst="rect">
            <a:avLst/>
          </a:prstGeom>
          <a:noFill/>
        </p:spPr>
        <p:txBody>
          <a:bodyPr wrap="square" rtlCol="0">
            <a:spAutoFit/>
          </a:bodyPr>
          <a:lstStyle/>
          <a:p>
            <a:pPr algn="l"/>
            <a:r>
              <a:rPr lang="en-US" sz="1400" dirty="0"/>
              <a:t>e.g. </a:t>
            </a:r>
            <a:r>
              <a:rPr lang="en-US" sz="1400" b="0" i="0" u="none" strike="noStrike" baseline="0" dirty="0"/>
              <a:t>the water temperature is exactly 4 Celsius</a:t>
            </a:r>
            <a:endParaRPr lang="en-US" sz="1400" dirty="0"/>
          </a:p>
        </p:txBody>
      </p:sp>
      <p:sp>
        <p:nvSpPr>
          <p:cNvPr id="86" name="TextBox 85">
            <a:extLst>
              <a:ext uri="{FF2B5EF4-FFF2-40B4-BE49-F238E27FC236}">
                <a16:creationId xmlns:a16="http://schemas.microsoft.com/office/drawing/2014/main" id="{5C6D50C7-8069-4057-B18B-4435B228A3A9}"/>
              </a:ext>
            </a:extLst>
          </p:cNvPr>
          <p:cNvSpPr txBox="1"/>
          <p:nvPr/>
        </p:nvSpPr>
        <p:spPr>
          <a:xfrm>
            <a:off x="10025133" y="4126660"/>
            <a:ext cx="2014645" cy="523220"/>
          </a:xfrm>
          <a:prstGeom prst="rect">
            <a:avLst/>
          </a:prstGeom>
          <a:noFill/>
        </p:spPr>
        <p:txBody>
          <a:bodyPr wrap="square" rtlCol="0">
            <a:spAutoFit/>
          </a:bodyPr>
          <a:lstStyle/>
          <a:p>
            <a:pPr algn="r"/>
            <a:r>
              <a:rPr lang="en-US" sz="1400" dirty="0"/>
              <a:t>e.g. </a:t>
            </a:r>
            <a:r>
              <a:rPr lang="en-US" sz="1400" b="0" i="0" u="none" strike="noStrike" baseline="0" dirty="0"/>
              <a:t>the water density is exactly 1 kg/m</a:t>
            </a:r>
            <a:r>
              <a:rPr lang="en-US" sz="1400" baseline="30000" dirty="0"/>
              <a:t>3</a:t>
            </a:r>
            <a:endParaRPr lang="en-US" sz="1400" dirty="0"/>
          </a:p>
        </p:txBody>
      </p:sp>
    </p:spTree>
    <p:extLst>
      <p:ext uri="{BB962C8B-B14F-4D97-AF65-F5344CB8AC3E}">
        <p14:creationId xmlns:p14="http://schemas.microsoft.com/office/powerpoint/2010/main" val="21349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7" grpId="0"/>
      <p:bldP spid="112" grpId="0"/>
      <p:bldP spid="84" grpId="0"/>
      <p:bldP spid="8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FD62D2-4A14-45A4-9CD1-53ADFE0AA788}"/>
                  </a:ext>
                </a:extLst>
              </p:cNvPr>
              <p:cNvSpPr>
                <a:spLocks noGrp="1"/>
              </p:cNvSpPr>
              <p:nvPr>
                <p:ph idx="1"/>
              </p:nvPr>
            </p:nvSpPr>
            <p:spPr>
              <a:xfrm>
                <a:off x="193431" y="1213338"/>
                <a:ext cx="11843238" cy="5373893"/>
              </a:xfrm>
            </p:spPr>
            <p:txBody>
              <a:bodyPr>
                <a:normAutofit fontScale="92500" lnSpcReduction="10000"/>
              </a:bodyPr>
              <a:lstStyle/>
              <a:p>
                <a:r>
                  <a:rPr lang="en-US" dirty="0"/>
                  <a:t>Every set of experimentally distinguishable cases will be a second-countable topological space</a:t>
                </a:r>
              </a:p>
              <a:p>
                <a:r>
                  <a:rPr lang="en-US" dirty="0"/>
                  <a:t>Domain composition allows us to put experimental domains together (i.e. closes under finite conjunction and countable disjunction)</a:t>
                </a:r>
              </a:p>
              <a:p>
                <a:pPr lvl="1"/>
                <a:r>
                  <a:rPr lang="en-US" dirty="0"/>
                  <a:t>It works as a product space: possibilities of the combined domain are a subset of the Cartesian product of the possibilities of the domains</a:t>
                </a:r>
              </a:p>
              <a:p>
                <a:pPr lvl="1"/>
                <a:r>
                  <a:rPr lang="en-US" dirty="0"/>
                  <a:t>Different relationships between domains will yield different results:</a:t>
                </a:r>
              </a:p>
              <a:p>
                <a:pPr lvl="2"/>
                <a:r>
                  <a:rPr lang="en-US" dirty="0"/>
                  <a:t>Independent domains: possibilities are the Cartesian product, topology is the product topology</a:t>
                </a:r>
              </a:p>
              <a:p>
                <a:pPr lvl="2"/>
                <a:r>
                  <a:rPr lang="en-US" dirty="0"/>
                  <a:t>Incompatible domains: possibilities are the disjoint union and the topology is the disjoint union topology</a:t>
                </a:r>
              </a:p>
              <a:p>
                <a:pPr lvl="2"/>
                <a:r>
                  <a:rPr lang="en-US" dirty="0"/>
                  <a:t>Dependent domain: the dependent domain is effectively contained in the independent one, so the combined domain coincides with the independent one</a:t>
                </a:r>
              </a:p>
              <a:p>
                <a:r>
                  <a:rPr lang="en-US" dirty="0"/>
                  <a:t>Given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𝑋</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𝑌</m:t>
                        </m:r>
                      </m:sub>
                    </m:sSub>
                  </m:oMath>
                </a14:m>
                <a:r>
                  <a:rPr lang="en-US" dirty="0"/>
                  <a:t>, we can always mathematically create the relationship domain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sub>
                    </m:sSub>
                  </m:oMath>
                </a14:m>
                <a:r>
                  <a:rPr lang="en-US" dirty="0"/>
                  <a:t>, where each possibility represents a possible relationship between domains (i.e. a continuous function)</a:t>
                </a:r>
              </a:p>
              <a:p>
                <a:pPr lvl="1"/>
                <a:r>
                  <a:rPr lang="en-US" dirty="0"/>
                  <a:t>However, we are not guaranteed that the test exists (i.e. testing the relationship physically requires more than testing the input and the output)</a:t>
                </a:r>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63FD62D2-4A14-45A4-9CD1-53ADFE0AA788}"/>
                  </a:ext>
                </a:extLst>
              </p:cNvPr>
              <p:cNvSpPr>
                <a:spLocks noGrp="1" noRot="1" noChangeAspect="1" noMove="1" noResize="1" noEditPoints="1" noAdjustHandles="1" noChangeArrowheads="1" noChangeShapeType="1" noTextEdit="1"/>
              </p:cNvSpPr>
              <p:nvPr>
                <p:ph idx="1"/>
              </p:nvPr>
            </p:nvSpPr>
            <p:spPr>
              <a:xfrm>
                <a:off x="193431" y="1213338"/>
                <a:ext cx="11843238" cy="5373893"/>
              </a:xfrm>
              <a:blipFill>
                <a:blip r:embed="rId2"/>
                <a:stretch>
                  <a:fillRect l="-823" t="-226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3C4C9F2-AA8C-47F8-B961-DCB02D68771D}"/>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Other general results</a:t>
            </a:r>
          </a:p>
        </p:txBody>
      </p:sp>
      <p:sp>
        <p:nvSpPr>
          <p:cNvPr id="6" name="Footer Placeholder 5">
            <a:extLst>
              <a:ext uri="{FF2B5EF4-FFF2-40B4-BE49-F238E27FC236}">
                <a16:creationId xmlns:a16="http://schemas.microsoft.com/office/drawing/2014/main" id="{CCFBF038-0F2A-4A16-A570-95FEC4C3E37C}"/>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1AAB3C40-FECA-44DA-9FC2-1068ABDD697E}"/>
              </a:ext>
            </a:extLst>
          </p:cNvPr>
          <p:cNvSpPr>
            <a:spLocks noGrp="1"/>
          </p:cNvSpPr>
          <p:nvPr>
            <p:ph type="sldNum" sz="quarter" idx="13"/>
          </p:nvPr>
        </p:nvSpPr>
        <p:spPr/>
        <p:txBody>
          <a:bodyPr/>
          <a:lstStyle/>
          <a:p>
            <a:fld id="{F47845EA-7733-40EE-B074-20032348B727}" type="slidenum">
              <a:rPr lang="en-US" smtClean="0"/>
              <a:t>28</a:t>
            </a:fld>
            <a:endParaRPr lang="en-US"/>
          </a:p>
        </p:txBody>
      </p:sp>
    </p:spTree>
    <p:extLst>
      <p:ext uri="{BB962C8B-B14F-4D97-AF65-F5344CB8AC3E}">
        <p14:creationId xmlns:p14="http://schemas.microsoft.com/office/powerpoint/2010/main" val="3524194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FD62D2-4A14-45A4-9CD1-53ADFE0AA788}"/>
                  </a:ext>
                </a:extLst>
              </p:cNvPr>
              <p:cNvSpPr>
                <a:spLocks noGrp="1"/>
              </p:cNvSpPr>
              <p:nvPr>
                <p:ph idx="1"/>
              </p:nvPr>
            </p:nvSpPr>
            <p:spPr>
              <a:xfrm>
                <a:off x="193431" y="1213338"/>
                <a:ext cx="11843238" cy="5373893"/>
              </a:xfrm>
            </p:spPr>
            <p:txBody>
              <a:bodyPr>
                <a:normAutofit/>
              </a:bodyPr>
              <a:lstStyle/>
              <a:p>
                <a:r>
                  <a:rPr lang="en-US" dirty="0"/>
                  <a:t>A “science first” formal structure is possible</a:t>
                </a:r>
              </a:p>
              <a:p>
                <a:pPr lvl="1"/>
                <a:r>
                  <a:rPr lang="en-US" dirty="0"/>
                  <a:t>Physically meaningful, mathematically precise, philosophically consistent</a:t>
                </a:r>
              </a:p>
              <a:p>
                <a:pPr lvl="1"/>
                <a:r>
                  <a:rPr lang="en-US" dirty="0"/>
                  <a:t>Precise science/math dictionary</a:t>
                </a:r>
              </a:p>
              <a:p>
                <a:pPr lvl="1"/>
                <a:r>
                  <a:rPr lang="en-US" dirty="0"/>
                  <a:t>“Well-behaved” mathematical objects are really “well-defined” physical objects</a:t>
                </a:r>
              </a:p>
              <a:p>
                <a:r>
                  <a:rPr lang="en-US" dirty="0"/>
                  <a:t>Experimental verifiability is the basis for scientifically well-defined objects</a:t>
                </a:r>
              </a:p>
              <a:p>
                <a:pPr lvl="1"/>
                <a:r>
                  <a:rPr lang="en-US" dirty="0"/>
                  <a:t>Topologies and </a:t>
                </a:r>
                <a14:m>
                  <m:oMath xmlns:m="http://schemas.openxmlformats.org/officeDocument/2006/math">
                    <m:r>
                      <a:rPr lang="en-US" b="0" i="1" smtClean="0">
                        <a:latin typeface="Cambria Math" panose="02040503050406030204" pitchFamily="18" charset="0"/>
                      </a:rPr>
                      <m:t>𝜎</m:t>
                    </m:r>
                  </m:oMath>
                </a14:m>
                <a:r>
                  <a:rPr lang="en-US" dirty="0"/>
                  <a:t>-algebras arise from scientific epistemological requirements, not from ontological features of the universe</a:t>
                </a:r>
              </a:p>
              <a:p>
                <a:pPr lvl="1"/>
                <a:r>
                  <a:rPr lang="en-US" dirty="0"/>
                  <a:t>Most other structures used in science (differential geometry, measure theory, probability theory, Lie algebras, …) are based on topologies and </a:t>
                </a:r>
                <a14:m>
                  <m:oMath xmlns:m="http://schemas.openxmlformats.org/officeDocument/2006/math">
                    <m:r>
                      <a:rPr lang="en-US" b="0" i="1" smtClean="0">
                        <a:latin typeface="Cambria Math" panose="02040503050406030204" pitchFamily="18" charset="0"/>
                      </a:rPr>
                      <m:t>𝜎</m:t>
                    </m:r>
                  </m:oMath>
                </a14:m>
                <a:r>
                  <a:rPr lang="en-US" dirty="0"/>
                  <a:t>-algebras</a:t>
                </a:r>
              </a:p>
              <a:p>
                <a:r>
                  <a:rPr lang="en-US" dirty="0"/>
                  <a:t>No progress in the foundations of physics is possible without proper understanding of these connections</a:t>
                </a:r>
              </a:p>
              <a:p>
                <a:pPr lvl="1"/>
                <a:endParaRPr lang="en-US" dirty="0"/>
              </a:p>
              <a:p>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63FD62D2-4A14-45A4-9CD1-53ADFE0AA788}"/>
                  </a:ext>
                </a:extLst>
              </p:cNvPr>
              <p:cNvSpPr>
                <a:spLocks noGrp="1" noRot="1" noChangeAspect="1" noMove="1" noResize="1" noEditPoints="1" noAdjustHandles="1" noChangeArrowheads="1" noChangeShapeType="1" noTextEdit="1"/>
              </p:cNvSpPr>
              <p:nvPr>
                <p:ph idx="1"/>
              </p:nvPr>
            </p:nvSpPr>
            <p:spPr>
              <a:xfrm>
                <a:off x="193431" y="1213338"/>
                <a:ext cx="11843238" cy="5373893"/>
              </a:xfrm>
              <a:blipFill>
                <a:blip r:embed="rId2"/>
                <a:stretch>
                  <a:fillRect l="-926" t="-1814" r="-133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3C4C9F2-AA8C-47F8-B961-DCB02D68771D}"/>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Additional remarks</a:t>
            </a:r>
          </a:p>
        </p:txBody>
      </p:sp>
      <p:sp>
        <p:nvSpPr>
          <p:cNvPr id="6" name="Footer Placeholder 5">
            <a:extLst>
              <a:ext uri="{FF2B5EF4-FFF2-40B4-BE49-F238E27FC236}">
                <a16:creationId xmlns:a16="http://schemas.microsoft.com/office/drawing/2014/main" id="{F76018CA-011F-43FE-A585-7816A7B196F6}"/>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A90085AA-79D3-4B2F-A015-3A74A562E8D7}"/>
              </a:ext>
            </a:extLst>
          </p:cNvPr>
          <p:cNvSpPr>
            <a:spLocks noGrp="1"/>
          </p:cNvSpPr>
          <p:nvPr>
            <p:ph type="sldNum" sz="quarter" idx="13"/>
          </p:nvPr>
        </p:nvSpPr>
        <p:spPr/>
        <p:txBody>
          <a:bodyPr/>
          <a:lstStyle/>
          <a:p>
            <a:fld id="{F47845EA-7733-40EE-B074-20032348B727}" type="slidenum">
              <a:rPr lang="en-US" smtClean="0"/>
              <a:t>29</a:t>
            </a:fld>
            <a:endParaRPr lang="en-US"/>
          </a:p>
        </p:txBody>
      </p:sp>
    </p:spTree>
    <p:extLst>
      <p:ext uri="{BB962C8B-B14F-4D97-AF65-F5344CB8AC3E}">
        <p14:creationId xmlns:p14="http://schemas.microsoft.com/office/powerpoint/2010/main" val="3096913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64D5-FE81-4029-B4C5-465D70C7D11A}"/>
              </a:ext>
            </a:extLst>
          </p:cNvPr>
          <p:cNvSpPr>
            <a:spLocks noGrp="1"/>
          </p:cNvSpPr>
          <p:nvPr>
            <p:ph type="title"/>
          </p:nvPr>
        </p:nvSpPr>
        <p:spPr/>
        <p:txBody>
          <a:bodyPr/>
          <a:lstStyle/>
          <a:p>
            <a:r>
              <a:rPr lang="en-US" dirty="0"/>
              <a:t>Typical view in the foundations of physics</a:t>
            </a:r>
          </a:p>
        </p:txBody>
      </p:sp>
      <p:sp>
        <p:nvSpPr>
          <p:cNvPr id="3" name="Content Placeholder 2">
            <a:extLst>
              <a:ext uri="{FF2B5EF4-FFF2-40B4-BE49-F238E27FC236}">
                <a16:creationId xmlns:a16="http://schemas.microsoft.com/office/drawing/2014/main" id="{9C6D7A66-BB80-4C5B-944B-0F3F485E6F0B}"/>
              </a:ext>
            </a:extLst>
          </p:cNvPr>
          <p:cNvSpPr>
            <a:spLocks noGrp="1"/>
          </p:cNvSpPr>
          <p:nvPr>
            <p:ph idx="1"/>
          </p:nvPr>
        </p:nvSpPr>
        <p:spPr>
          <a:xfrm>
            <a:off x="103955" y="1075038"/>
            <a:ext cx="5992045" cy="5209938"/>
          </a:xfrm>
        </p:spPr>
        <p:txBody>
          <a:bodyPr/>
          <a:lstStyle/>
          <a:p>
            <a:r>
              <a:rPr lang="en-US" dirty="0"/>
              <a:t>Start with the theory that describes “what really happens”</a:t>
            </a:r>
          </a:p>
          <a:p>
            <a:pPr lvl="1"/>
            <a:r>
              <a:rPr lang="en-US" dirty="0"/>
              <a:t>With the most complicated and most complete description</a:t>
            </a:r>
          </a:p>
          <a:p>
            <a:r>
              <a:rPr lang="en-US" dirty="0"/>
              <a:t>Gradually derive other theories as approximations</a:t>
            </a:r>
          </a:p>
          <a:p>
            <a:endParaRPr lang="en-US" dirty="0"/>
          </a:p>
        </p:txBody>
      </p:sp>
      <p:sp>
        <p:nvSpPr>
          <p:cNvPr id="4" name="Footer Placeholder 3">
            <a:extLst>
              <a:ext uri="{FF2B5EF4-FFF2-40B4-BE49-F238E27FC236}">
                <a16:creationId xmlns:a16="http://schemas.microsoft.com/office/drawing/2014/main" id="{0DA94DF7-C590-4F4F-B96C-322E673C7F34}"/>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9D494DE4-B6DD-4289-BF98-7AAD0F2045A2}"/>
              </a:ext>
            </a:extLst>
          </p:cNvPr>
          <p:cNvSpPr>
            <a:spLocks noGrp="1"/>
          </p:cNvSpPr>
          <p:nvPr>
            <p:ph type="sldNum" sz="quarter" idx="13"/>
          </p:nvPr>
        </p:nvSpPr>
        <p:spPr/>
        <p:txBody>
          <a:bodyPr/>
          <a:lstStyle/>
          <a:p>
            <a:fld id="{F47845EA-7733-40EE-B074-20032348B727}" type="slidenum">
              <a:rPr lang="en-US" smtClean="0"/>
              <a:t>3</a:t>
            </a:fld>
            <a:endParaRPr lang="en-US"/>
          </a:p>
        </p:txBody>
      </p:sp>
      <p:sp>
        <p:nvSpPr>
          <p:cNvPr id="6" name="Rectangle 5">
            <a:extLst>
              <a:ext uri="{FF2B5EF4-FFF2-40B4-BE49-F238E27FC236}">
                <a16:creationId xmlns:a16="http://schemas.microsoft.com/office/drawing/2014/main" id="{287D8593-AEBF-4613-9C80-73475C9FF994}"/>
              </a:ext>
            </a:extLst>
          </p:cNvPr>
          <p:cNvSpPr/>
          <p:nvPr/>
        </p:nvSpPr>
        <p:spPr>
          <a:xfrm>
            <a:off x="7535247" y="5514390"/>
            <a:ext cx="3006017" cy="53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 of Everything</a:t>
            </a:r>
          </a:p>
        </p:txBody>
      </p:sp>
      <p:sp>
        <p:nvSpPr>
          <p:cNvPr id="7" name="Rectangle 6">
            <a:extLst>
              <a:ext uri="{FF2B5EF4-FFF2-40B4-BE49-F238E27FC236}">
                <a16:creationId xmlns:a16="http://schemas.microsoft.com/office/drawing/2014/main" id="{5CFC2AEF-B53A-4BF1-85B5-AA8BE3E7CAEA}"/>
              </a:ext>
            </a:extLst>
          </p:cNvPr>
          <p:cNvSpPr/>
          <p:nvPr/>
        </p:nvSpPr>
        <p:spPr>
          <a:xfrm>
            <a:off x="6381363" y="4544880"/>
            <a:ext cx="2053510" cy="53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General Relativity</a:t>
            </a:r>
          </a:p>
        </p:txBody>
      </p:sp>
      <p:sp>
        <p:nvSpPr>
          <p:cNvPr id="8" name="Rectangle 7">
            <a:extLst>
              <a:ext uri="{FF2B5EF4-FFF2-40B4-BE49-F238E27FC236}">
                <a16:creationId xmlns:a16="http://schemas.microsoft.com/office/drawing/2014/main" id="{0C759734-C997-4F84-B4CA-EEB4385915F6}"/>
              </a:ext>
            </a:extLst>
          </p:cNvPr>
          <p:cNvSpPr/>
          <p:nvPr/>
        </p:nvSpPr>
        <p:spPr>
          <a:xfrm>
            <a:off x="9240421" y="4546864"/>
            <a:ext cx="2404890" cy="53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Grand Unified Theory</a:t>
            </a:r>
          </a:p>
        </p:txBody>
      </p:sp>
      <p:sp>
        <p:nvSpPr>
          <p:cNvPr id="9" name="Rectangle 8">
            <a:extLst>
              <a:ext uri="{FF2B5EF4-FFF2-40B4-BE49-F238E27FC236}">
                <a16:creationId xmlns:a16="http://schemas.microsoft.com/office/drawing/2014/main" id="{59B2EC11-6872-4F61-BE38-F067479135C6}"/>
              </a:ext>
            </a:extLst>
          </p:cNvPr>
          <p:cNvSpPr/>
          <p:nvPr/>
        </p:nvSpPr>
        <p:spPr>
          <a:xfrm>
            <a:off x="10204511" y="3572691"/>
            <a:ext cx="1642258" cy="53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Electro-weak</a:t>
            </a:r>
          </a:p>
        </p:txBody>
      </p:sp>
      <p:sp>
        <p:nvSpPr>
          <p:cNvPr id="10" name="Rectangle 9">
            <a:extLst>
              <a:ext uri="{FF2B5EF4-FFF2-40B4-BE49-F238E27FC236}">
                <a16:creationId xmlns:a16="http://schemas.microsoft.com/office/drawing/2014/main" id="{A2694A31-EC0B-4DFD-8849-678FC14AEA1E}"/>
              </a:ext>
            </a:extLst>
          </p:cNvPr>
          <p:cNvSpPr/>
          <p:nvPr/>
        </p:nvSpPr>
        <p:spPr>
          <a:xfrm>
            <a:off x="6964528" y="3572690"/>
            <a:ext cx="2902597" cy="53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QCD – Strong Interactions</a:t>
            </a:r>
          </a:p>
        </p:txBody>
      </p:sp>
      <p:sp>
        <p:nvSpPr>
          <p:cNvPr id="11" name="Rectangle 10">
            <a:extLst>
              <a:ext uri="{FF2B5EF4-FFF2-40B4-BE49-F238E27FC236}">
                <a16:creationId xmlns:a16="http://schemas.microsoft.com/office/drawing/2014/main" id="{0B96DD70-16E9-421E-A7AF-5634F2919AA0}"/>
              </a:ext>
            </a:extLst>
          </p:cNvPr>
          <p:cNvSpPr/>
          <p:nvPr/>
        </p:nvSpPr>
        <p:spPr>
          <a:xfrm>
            <a:off x="9355401" y="2598518"/>
            <a:ext cx="2563585" cy="53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QED -Electromagnetism</a:t>
            </a:r>
          </a:p>
        </p:txBody>
      </p:sp>
      <p:sp>
        <p:nvSpPr>
          <p:cNvPr id="12" name="Rectangle 11">
            <a:extLst>
              <a:ext uri="{FF2B5EF4-FFF2-40B4-BE49-F238E27FC236}">
                <a16:creationId xmlns:a16="http://schemas.microsoft.com/office/drawing/2014/main" id="{F105CEDF-632B-4D70-9786-9C8158CEC781}"/>
              </a:ext>
            </a:extLst>
          </p:cNvPr>
          <p:cNvSpPr/>
          <p:nvPr/>
        </p:nvSpPr>
        <p:spPr>
          <a:xfrm>
            <a:off x="6964528" y="2598518"/>
            <a:ext cx="2052735" cy="53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Weak interactions</a:t>
            </a:r>
          </a:p>
        </p:txBody>
      </p:sp>
      <p:sp>
        <p:nvSpPr>
          <p:cNvPr id="13" name="Rectangle 12">
            <a:extLst>
              <a:ext uri="{FF2B5EF4-FFF2-40B4-BE49-F238E27FC236}">
                <a16:creationId xmlns:a16="http://schemas.microsoft.com/office/drawing/2014/main" id="{6170D22A-184C-4A16-B22C-10B65F8CCAF7}"/>
              </a:ext>
            </a:extLst>
          </p:cNvPr>
          <p:cNvSpPr/>
          <p:nvPr/>
        </p:nvSpPr>
        <p:spPr>
          <a:xfrm>
            <a:off x="10204511" y="1621601"/>
            <a:ext cx="1660239" cy="53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4" name="Connector: Elbow 13">
            <a:extLst>
              <a:ext uri="{FF2B5EF4-FFF2-40B4-BE49-F238E27FC236}">
                <a16:creationId xmlns:a16="http://schemas.microsoft.com/office/drawing/2014/main" id="{30DE9B23-FC64-449E-A057-4948891E611C}"/>
              </a:ext>
            </a:extLst>
          </p:cNvPr>
          <p:cNvCxnSpPr>
            <a:stCxn id="6" idx="0"/>
            <a:endCxn id="7" idx="2"/>
          </p:cNvCxnSpPr>
          <p:nvPr/>
        </p:nvCxnSpPr>
        <p:spPr>
          <a:xfrm rot="16200000" flipV="1">
            <a:off x="8004355" y="4480489"/>
            <a:ext cx="437665" cy="16301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5266118-C118-49E5-A5DD-93E2A320ACCF}"/>
              </a:ext>
            </a:extLst>
          </p:cNvPr>
          <p:cNvCxnSpPr>
            <a:stCxn id="6" idx="0"/>
            <a:endCxn id="8" idx="2"/>
          </p:cNvCxnSpPr>
          <p:nvPr/>
        </p:nvCxnSpPr>
        <p:spPr>
          <a:xfrm rot="5400000" flipH="1" flipV="1">
            <a:off x="9522721" y="4594245"/>
            <a:ext cx="435681" cy="1404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252E81ED-198F-4404-B699-7ECC364610CC}"/>
              </a:ext>
            </a:extLst>
          </p:cNvPr>
          <p:cNvCxnSpPr>
            <a:stCxn id="8" idx="0"/>
            <a:endCxn id="9" idx="2"/>
          </p:cNvCxnSpPr>
          <p:nvPr/>
        </p:nvCxnSpPr>
        <p:spPr>
          <a:xfrm rot="5400000" flipH="1" flipV="1">
            <a:off x="10513089" y="4034313"/>
            <a:ext cx="442328" cy="5827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CA638D4-925C-427B-B5F6-467B01780A20}"/>
              </a:ext>
            </a:extLst>
          </p:cNvPr>
          <p:cNvCxnSpPr>
            <a:stCxn id="8" idx="0"/>
            <a:endCxn id="10" idx="2"/>
          </p:cNvCxnSpPr>
          <p:nvPr/>
        </p:nvCxnSpPr>
        <p:spPr>
          <a:xfrm rot="16200000" flipV="1">
            <a:off x="9208183" y="3312180"/>
            <a:ext cx="442329" cy="20270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C53E8AA-9538-45FA-AD0E-EF556BF071DB}"/>
              </a:ext>
            </a:extLst>
          </p:cNvPr>
          <p:cNvCxnSpPr>
            <a:cxnSpLocks/>
            <a:stCxn id="9" idx="0"/>
            <a:endCxn id="11" idx="2"/>
          </p:cNvCxnSpPr>
          <p:nvPr/>
        </p:nvCxnSpPr>
        <p:spPr>
          <a:xfrm rot="16200000" flipV="1">
            <a:off x="10610253" y="3157304"/>
            <a:ext cx="442328" cy="3884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5D9440B-2F2A-41B8-9869-9AF9A717E423}"/>
              </a:ext>
            </a:extLst>
          </p:cNvPr>
          <p:cNvCxnSpPr>
            <a:stCxn id="9" idx="0"/>
            <a:endCxn id="12" idx="2"/>
          </p:cNvCxnSpPr>
          <p:nvPr/>
        </p:nvCxnSpPr>
        <p:spPr>
          <a:xfrm rot="16200000" flipV="1">
            <a:off x="9287104" y="1834155"/>
            <a:ext cx="442328" cy="30347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96CE164-3E49-4BA7-9DB1-64353C9253C5}"/>
              </a:ext>
            </a:extLst>
          </p:cNvPr>
          <p:cNvCxnSpPr>
            <a:stCxn id="11" idx="0"/>
            <a:endCxn id="13" idx="2"/>
          </p:cNvCxnSpPr>
          <p:nvPr/>
        </p:nvCxnSpPr>
        <p:spPr>
          <a:xfrm rot="5400000" flipH="1" flipV="1">
            <a:off x="10613376" y="2177264"/>
            <a:ext cx="445072" cy="3974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96D8B0-DDC0-4623-946D-02B1BCCAD126}"/>
              </a:ext>
            </a:extLst>
          </p:cNvPr>
          <p:cNvCxnSpPr/>
          <p:nvPr/>
        </p:nvCxnSpPr>
        <p:spPr>
          <a:xfrm flipV="1">
            <a:off x="6540761" y="1231641"/>
            <a:ext cx="0" cy="469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EA7CE12-657E-478C-A76B-11E822FC33F8}"/>
              </a:ext>
            </a:extLst>
          </p:cNvPr>
          <p:cNvSpPr txBox="1"/>
          <p:nvPr/>
        </p:nvSpPr>
        <p:spPr>
          <a:xfrm>
            <a:off x="6543759" y="1277128"/>
            <a:ext cx="1551322" cy="369332"/>
          </a:xfrm>
          <a:prstGeom prst="rect">
            <a:avLst/>
          </a:prstGeom>
          <a:noFill/>
        </p:spPr>
        <p:txBody>
          <a:bodyPr wrap="none" rtlCol="0">
            <a:spAutoFit/>
          </a:bodyPr>
          <a:lstStyle/>
          <a:p>
            <a:r>
              <a:rPr lang="en-US" dirty="0"/>
              <a:t>approximation</a:t>
            </a:r>
          </a:p>
        </p:txBody>
      </p:sp>
      <p:sp>
        <p:nvSpPr>
          <p:cNvPr id="23" name="TextBox 22">
            <a:extLst>
              <a:ext uri="{FF2B5EF4-FFF2-40B4-BE49-F238E27FC236}">
                <a16:creationId xmlns:a16="http://schemas.microsoft.com/office/drawing/2014/main" id="{5A73396C-1301-4776-830A-F4C092B8247A}"/>
              </a:ext>
            </a:extLst>
          </p:cNvPr>
          <p:cNvSpPr txBox="1"/>
          <p:nvPr/>
        </p:nvSpPr>
        <p:spPr>
          <a:xfrm>
            <a:off x="223544" y="4342101"/>
            <a:ext cx="5872456" cy="954107"/>
          </a:xfrm>
          <a:prstGeom prst="rect">
            <a:avLst/>
          </a:prstGeom>
          <a:noFill/>
        </p:spPr>
        <p:txBody>
          <a:bodyPr wrap="square" rtlCol="0">
            <a:spAutoFit/>
          </a:bodyPr>
          <a:lstStyle/>
          <a:p>
            <a:pPr algn="ctr"/>
            <a:r>
              <a:rPr lang="en-US" sz="2800" dirty="0">
                <a:solidFill>
                  <a:srgbClr val="C00000"/>
                </a:solidFill>
              </a:rPr>
              <a:t>The Assumptions of Physics project does not proceed in this manner</a:t>
            </a:r>
          </a:p>
        </p:txBody>
      </p:sp>
    </p:spTree>
    <p:extLst>
      <p:ext uri="{BB962C8B-B14F-4D97-AF65-F5344CB8AC3E}">
        <p14:creationId xmlns:p14="http://schemas.microsoft.com/office/powerpoint/2010/main" val="4133987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9" grpId="0" animBg="1"/>
      <p:bldP spid="10" grpId="0" animBg="1"/>
      <p:bldP spid="11" grpId="0" animBg="1"/>
      <p:bldP spid="12" grpId="0" animBg="1"/>
      <p:bldP spid="13" grpId="0" animBg="1"/>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FD62D2-4A14-45A4-9CD1-53ADFE0AA788}"/>
              </a:ext>
            </a:extLst>
          </p:cNvPr>
          <p:cNvSpPr>
            <a:spLocks noGrp="1"/>
          </p:cNvSpPr>
          <p:nvPr>
            <p:ph idx="1"/>
          </p:nvPr>
        </p:nvSpPr>
        <p:spPr>
          <a:xfrm>
            <a:off x="193431" y="1213338"/>
            <a:ext cx="11843238" cy="5373893"/>
          </a:xfrm>
        </p:spPr>
        <p:txBody>
          <a:bodyPr>
            <a:normAutofit/>
          </a:bodyPr>
          <a:lstStyle/>
          <a:p>
            <a:r>
              <a:rPr lang="en-US" dirty="0"/>
              <a:t>Experimental verifiability is already mathematically formalized in the first two chapters of the book</a:t>
            </a:r>
          </a:p>
          <a:p>
            <a:pPr lvl="1"/>
            <a:r>
              <a:rPr lang="en-US" dirty="0"/>
              <a:t>It both shows that a “science first” formal structure is possible and provides a template for joint mathematical and physical precision</a:t>
            </a:r>
          </a:p>
          <a:p>
            <a:r>
              <a:rPr lang="en-US" dirty="0"/>
              <a:t>Possible areas of improvements/extensions</a:t>
            </a:r>
          </a:p>
          <a:p>
            <a:pPr lvl="1"/>
            <a:r>
              <a:rPr lang="en-US" dirty="0"/>
              <a:t>Deductive projections: given an experimental domain, for each statement in the context we can define the narrowest broadest statement (the most we can deduce within the domain if the statement is true)</a:t>
            </a:r>
          </a:p>
          <a:p>
            <a:pPr lvl="1"/>
            <a:r>
              <a:rPr lang="en-US" dirty="0"/>
              <a:t>Characterize topologically the space of all possible relationships</a:t>
            </a:r>
          </a:p>
          <a:p>
            <a:pPr lvl="1"/>
            <a:r>
              <a:rPr lang="en-US" dirty="0"/>
              <a:t>Find physical correspondents for other topological concepts (e.g. all other separation axioms)</a:t>
            </a:r>
          </a:p>
          <a:p>
            <a:endParaRPr lang="en-US" dirty="0"/>
          </a:p>
          <a:p>
            <a:pPr lvl="1"/>
            <a:endParaRPr lang="en-US" dirty="0"/>
          </a:p>
          <a:p>
            <a:pPr lvl="1"/>
            <a:endParaRPr lang="en-US" dirty="0"/>
          </a:p>
        </p:txBody>
      </p:sp>
      <p:sp>
        <p:nvSpPr>
          <p:cNvPr id="4" name="Title 1">
            <a:extLst>
              <a:ext uri="{FF2B5EF4-FFF2-40B4-BE49-F238E27FC236}">
                <a16:creationId xmlns:a16="http://schemas.microsoft.com/office/drawing/2014/main" id="{93C4C9F2-AA8C-47F8-B961-DCB02D68771D}"/>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Status: formalized</a:t>
            </a:r>
          </a:p>
        </p:txBody>
      </p:sp>
      <p:sp>
        <p:nvSpPr>
          <p:cNvPr id="6" name="Footer Placeholder 5">
            <a:extLst>
              <a:ext uri="{FF2B5EF4-FFF2-40B4-BE49-F238E27FC236}">
                <a16:creationId xmlns:a16="http://schemas.microsoft.com/office/drawing/2014/main" id="{F76018CA-011F-43FE-A585-7816A7B196F6}"/>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A90085AA-79D3-4B2F-A015-3A74A562E8D7}"/>
              </a:ext>
            </a:extLst>
          </p:cNvPr>
          <p:cNvSpPr>
            <a:spLocks noGrp="1"/>
          </p:cNvSpPr>
          <p:nvPr>
            <p:ph type="sldNum" sz="quarter" idx="13"/>
          </p:nvPr>
        </p:nvSpPr>
        <p:spPr/>
        <p:txBody>
          <a:bodyPr/>
          <a:lstStyle/>
          <a:p>
            <a:fld id="{F47845EA-7733-40EE-B074-20032348B727}" type="slidenum">
              <a:rPr lang="en-US" smtClean="0"/>
              <a:t>30</a:t>
            </a:fld>
            <a:endParaRPr lang="en-US"/>
          </a:p>
        </p:txBody>
      </p:sp>
    </p:spTree>
    <p:extLst>
      <p:ext uri="{BB962C8B-B14F-4D97-AF65-F5344CB8AC3E}">
        <p14:creationId xmlns:p14="http://schemas.microsoft.com/office/powerpoint/2010/main" val="203527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38DC-1C8D-4080-B7BB-786ED76BBBDA}"/>
              </a:ext>
            </a:extLst>
          </p:cNvPr>
          <p:cNvSpPr>
            <a:spLocks noGrp="1"/>
          </p:cNvSpPr>
          <p:nvPr>
            <p:ph type="title"/>
          </p:nvPr>
        </p:nvSpPr>
        <p:spPr/>
        <p:txBody>
          <a:bodyPr/>
          <a:lstStyle/>
          <a:p>
            <a:r>
              <a:rPr lang="en-US" dirty="0"/>
              <a:t>Properties and quantities</a:t>
            </a:r>
          </a:p>
        </p:txBody>
      </p:sp>
      <p:sp>
        <p:nvSpPr>
          <p:cNvPr id="3" name="Text Placeholder 2">
            <a:extLst>
              <a:ext uri="{FF2B5EF4-FFF2-40B4-BE49-F238E27FC236}">
                <a16:creationId xmlns:a16="http://schemas.microsoft.com/office/drawing/2014/main" id="{051AB359-DB82-4D02-BC2D-B996E0C6068F}"/>
              </a:ext>
            </a:extLst>
          </p:cNvPr>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12A6F2F1-AAAE-49C0-B783-6878102424D9}"/>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9FD67B80-15CC-485A-A00A-1890B401D7FB}"/>
              </a:ext>
            </a:extLst>
          </p:cNvPr>
          <p:cNvSpPr>
            <a:spLocks noGrp="1"/>
          </p:cNvSpPr>
          <p:nvPr>
            <p:ph type="sldNum" sz="quarter" idx="12"/>
          </p:nvPr>
        </p:nvSpPr>
        <p:spPr/>
        <p:txBody>
          <a:bodyPr/>
          <a:lstStyle/>
          <a:p>
            <a:fld id="{F47845EA-7733-40EE-B074-20032348B727}" type="slidenum">
              <a:rPr lang="en-US" smtClean="0"/>
              <a:t>31</a:t>
            </a:fld>
            <a:endParaRPr lang="en-US"/>
          </a:p>
        </p:txBody>
      </p:sp>
    </p:spTree>
    <p:extLst>
      <p:ext uri="{BB962C8B-B14F-4D97-AF65-F5344CB8AC3E}">
        <p14:creationId xmlns:p14="http://schemas.microsoft.com/office/powerpoint/2010/main" val="1178267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9AC-8C61-4BB2-94DD-2597ADD2C3FC}"/>
              </a:ext>
            </a:extLst>
          </p:cNvPr>
          <p:cNvSpPr>
            <a:spLocks noGrp="1"/>
          </p:cNvSpPr>
          <p:nvPr>
            <p:ph type="title"/>
          </p:nvPr>
        </p:nvSpPr>
        <p:spPr/>
        <p:txBody>
          <a:bodyPr/>
          <a:lstStyle/>
          <a:p>
            <a:r>
              <a:rPr lang="en-US" dirty="0"/>
              <a:t>In brief</a:t>
            </a:r>
          </a:p>
        </p:txBody>
      </p:sp>
      <p:sp>
        <p:nvSpPr>
          <p:cNvPr id="3" name="Content Placeholder 2">
            <a:extLst>
              <a:ext uri="{FF2B5EF4-FFF2-40B4-BE49-F238E27FC236}">
                <a16:creationId xmlns:a16="http://schemas.microsoft.com/office/drawing/2014/main" id="{99B718D9-F768-4235-A853-74FB708FB28B}"/>
              </a:ext>
            </a:extLst>
          </p:cNvPr>
          <p:cNvSpPr>
            <a:spLocks noGrp="1"/>
          </p:cNvSpPr>
          <p:nvPr>
            <p:ph idx="1"/>
          </p:nvPr>
        </p:nvSpPr>
        <p:spPr/>
        <p:txBody>
          <a:bodyPr/>
          <a:lstStyle/>
          <a:p>
            <a:r>
              <a:rPr lang="en-US" dirty="0"/>
              <a:t>The idea is that the possibilities are, in practice, </a:t>
            </a:r>
            <a:r>
              <a:rPr lang="en-US" b="1" dirty="0"/>
              <a:t>labeled</a:t>
            </a:r>
            <a:r>
              <a:rPr lang="en-US" dirty="0"/>
              <a:t> by properties, which we want to characterize in the framework</a:t>
            </a:r>
          </a:p>
          <a:p>
            <a:pPr lvl="1"/>
            <a:r>
              <a:rPr lang="en-US" dirty="0"/>
              <a:t>E.g. “the animal is a </a:t>
            </a:r>
            <a:r>
              <a:rPr lang="en-US" b="1" i="1" dirty="0"/>
              <a:t>Felis </a:t>
            </a:r>
            <a:r>
              <a:rPr lang="en-US" b="1" i="1" dirty="0" err="1"/>
              <a:t>catus</a:t>
            </a:r>
            <a:r>
              <a:rPr lang="en-US" dirty="0"/>
              <a:t>”, “the mass of the object is </a:t>
            </a:r>
            <a:r>
              <a:rPr lang="en-US" b="1" i="1" dirty="0"/>
              <a:t>1</a:t>
            </a:r>
            <a:r>
              <a:rPr lang="en-US" dirty="0"/>
              <a:t> Kg”</a:t>
            </a:r>
          </a:p>
          <a:p>
            <a:r>
              <a:rPr lang="en-US" dirty="0"/>
              <a:t>Properties may only partially identify a possibility</a:t>
            </a:r>
          </a:p>
          <a:p>
            <a:pPr lvl="1"/>
            <a:r>
              <a:rPr lang="en-US" dirty="0"/>
              <a:t>E.g. “the horizontal position in the plane is 1 m”</a:t>
            </a:r>
          </a:p>
          <a:p>
            <a:r>
              <a:rPr lang="en-US" dirty="0"/>
              <a:t>Properties must be experimentally defined (i.e. possibilities of an experimental subdomain)</a:t>
            </a:r>
          </a:p>
          <a:p>
            <a:r>
              <a:rPr lang="en-US" dirty="0"/>
              <a:t>Quantities are ordered properties</a:t>
            </a:r>
          </a:p>
          <a:p>
            <a:pPr lvl="1"/>
            <a:r>
              <a:rPr lang="en-US" dirty="0"/>
              <a:t>I.e. we can compare the values and determine which is smaller or greater</a:t>
            </a:r>
          </a:p>
          <a:p>
            <a:r>
              <a:rPr lang="en-US" dirty="0"/>
              <a:t>Want to understand the necessary and sufficient assumptions to “construct” numeric values from experimental verification (real numbers in particular)</a:t>
            </a:r>
          </a:p>
        </p:txBody>
      </p:sp>
      <p:sp>
        <p:nvSpPr>
          <p:cNvPr id="4" name="Footer Placeholder 3">
            <a:extLst>
              <a:ext uri="{FF2B5EF4-FFF2-40B4-BE49-F238E27FC236}">
                <a16:creationId xmlns:a16="http://schemas.microsoft.com/office/drawing/2014/main" id="{6F4307C8-116D-4A77-8088-D1202576F239}"/>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D551BF94-EF3B-4010-93CE-C501B2E13507}"/>
              </a:ext>
            </a:extLst>
          </p:cNvPr>
          <p:cNvSpPr>
            <a:spLocks noGrp="1"/>
          </p:cNvSpPr>
          <p:nvPr>
            <p:ph type="sldNum" sz="quarter" idx="13"/>
          </p:nvPr>
        </p:nvSpPr>
        <p:spPr/>
        <p:txBody>
          <a:bodyPr/>
          <a:lstStyle/>
          <a:p>
            <a:fld id="{F47845EA-7733-40EE-B074-20032348B727}" type="slidenum">
              <a:rPr lang="en-US" smtClean="0"/>
              <a:t>32</a:t>
            </a:fld>
            <a:endParaRPr lang="en-US"/>
          </a:p>
        </p:txBody>
      </p:sp>
    </p:spTree>
    <p:extLst>
      <p:ext uri="{BB962C8B-B14F-4D97-AF65-F5344CB8AC3E}">
        <p14:creationId xmlns:p14="http://schemas.microsoft.com/office/powerpoint/2010/main" val="65105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022DC-A4D6-438C-AD8C-1EC104171094}"/>
              </a:ext>
            </a:extLst>
          </p:cNvPr>
          <p:cNvSpPr>
            <a:spLocks noGrp="1"/>
          </p:cNvSpPr>
          <p:nvPr>
            <p:ph type="title"/>
          </p:nvPr>
        </p:nvSpPr>
        <p:spPr/>
        <p:txBody>
          <a:bodyPr/>
          <a:lstStyle/>
          <a:p>
            <a:r>
              <a:rPr lang="en-US" dirty="0"/>
              <a:t>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D7E168-7C0A-4CCE-B360-22DA543207A6}"/>
                  </a:ext>
                </a:extLst>
              </p:cNvPr>
              <p:cNvSpPr>
                <a:spLocks noGrp="1"/>
              </p:cNvSpPr>
              <p:nvPr>
                <p:ph idx="1"/>
              </p:nvPr>
            </p:nvSpPr>
            <p:spPr/>
            <p:txBody>
              <a:bodyPr/>
              <a:lstStyle/>
              <a:p>
                <a:r>
                  <a:rPr lang="en-US" dirty="0"/>
                  <a:t>A </a:t>
                </a:r>
                <a:r>
                  <a:rPr lang="en-US" b="1" dirty="0"/>
                  <a:t>property</a:t>
                </a:r>
                <a:r>
                  <a:rPr lang="en-US" dirty="0"/>
                  <a:t> is of a system is a tuple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𝒬</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𝒬</m:t>
                    </m:r>
                  </m:oMath>
                </a14:m>
                <a:r>
                  <a:rPr lang="en-US" dirty="0"/>
                  <a:t> is a topological space, and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𝒬</m:t>
                    </m:r>
                  </m:oMath>
                </a14:m>
                <a:r>
                  <a:rPr lang="en-US" dirty="0"/>
                  <a:t> is a continuous function such that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𝒬</m:t>
                    </m:r>
                  </m:oMath>
                </a14:m>
                <a:r>
                  <a:rPr lang="en-US" dirty="0"/>
                  <a:t> is a verifiable (i.e. open) set</a:t>
                </a:r>
              </a:p>
              <a:p>
                <a:r>
                  <a:rPr lang="en-US" dirty="0"/>
                  <a:t>A </a:t>
                </a:r>
                <a:r>
                  <a:rPr lang="en-US" b="1" dirty="0"/>
                  <a:t>quantity</a:t>
                </a:r>
                <a:r>
                  <a:rPr lang="en-US" dirty="0"/>
                  <a:t> is a property together with a linear order </a:t>
                </a:r>
                <a14:m>
                  <m:oMath xmlns:m="http://schemas.openxmlformats.org/officeDocument/2006/math">
                    <m:r>
                      <a:rPr lang="en-US" b="0" i="1" smtClean="0">
                        <a:latin typeface="Cambria Math" panose="02040503050406030204" pitchFamily="18" charset="0"/>
                      </a:rPr>
                      <m:t>≤</m:t>
                    </m:r>
                  </m:oMath>
                </a14:m>
                <a:r>
                  <a:rPr lang="en-US" dirty="0"/>
                  <a:t> such that the topology of </a:t>
                </a:r>
                <a14:m>
                  <m:oMath xmlns:m="http://schemas.openxmlformats.org/officeDocument/2006/math">
                    <m:r>
                      <a:rPr lang="en-US" b="0" i="1" smtClean="0">
                        <a:latin typeface="Cambria Math" panose="02040503050406030204" pitchFamily="18" charset="0"/>
                      </a:rPr>
                      <m:t>𝒬</m:t>
                    </m:r>
                  </m:oMath>
                </a14:m>
                <a:r>
                  <a:rPr lang="en-US" dirty="0"/>
                  <a:t> is the order topology with respect to </a:t>
                </a:r>
                <a14:m>
                  <m:oMath xmlns:m="http://schemas.openxmlformats.org/officeDocument/2006/math">
                    <m:r>
                      <a:rPr lang="en-US" b="0" i="1" smtClean="0">
                        <a:latin typeface="Cambria Math" panose="02040503050406030204" pitchFamily="18" charset="0"/>
                      </a:rPr>
                      <m:t>≤</m:t>
                    </m:r>
                  </m:oMath>
                </a14:m>
                <a:endParaRPr lang="en-US" b="0" dirty="0"/>
              </a:p>
              <a:p>
                <a:r>
                  <a:rPr lang="en-US" dirty="0"/>
                  <a:t>Quantities can be defined experimentally through </a:t>
                </a:r>
                <a:r>
                  <a:rPr lang="en-US" b="1" dirty="0"/>
                  <a:t>references</a:t>
                </a:r>
                <a:r>
                  <a:rPr lang="en-US" dirty="0"/>
                  <a:t>, which define before, on and after relationships with the object being measured</a:t>
                </a:r>
              </a:p>
              <a:p>
                <a:pPr lvl="1"/>
                <a:r>
                  <a:rPr lang="en-US" dirty="0"/>
                  <a:t>i.e. the mark on a ruler or on a jar, the tick of a clock, the reference weight of a scale, …</a:t>
                </a:r>
              </a:p>
              <a:p>
                <a:r>
                  <a:rPr lang="en-US" dirty="0"/>
                  <a:t>Quantities can only be defined by a set of aligned strict (i.e. before/on/after mutually exclusive) refinable (i.e. gaps and overlaps can be filled) references</a:t>
                </a:r>
              </a:p>
              <a:p>
                <a:pPr lvl="1"/>
                <a:r>
                  <a:rPr lang="en-US" dirty="0"/>
                  <a:t>Integers and reals are the only two types of quantities for which the domain always “looks the same” for every value (i.e. always have a successor – or not; all verifiable statements decidable – or not; …)</a:t>
                </a:r>
              </a:p>
            </p:txBody>
          </p:sp>
        </mc:Choice>
        <mc:Fallback xmlns="">
          <p:sp>
            <p:nvSpPr>
              <p:cNvPr id="3" name="Content Placeholder 2">
                <a:extLst>
                  <a:ext uri="{FF2B5EF4-FFF2-40B4-BE49-F238E27FC236}">
                    <a16:creationId xmlns:a16="http://schemas.microsoft.com/office/drawing/2014/main" id="{1ED7E168-7C0A-4CCE-B360-22DA543207A6}"/>
                  </a:ext>
                </a:extLst>
              </p:cNvPr>
              <p:cNvSpPr>
                <a:spLocks noGrp="1" noRot="1" noChangeAspect="1" noMove="1" noResize="1" noEditPoints="1" noAdjustHandles="1" noChangeArrowheads="1" noChangeShapeType="1" noTextEdit="1"/>
              </p:cNvSpPr>
              <p:nvPr>
                <p:ph idx="1"/>
              </p:nvPr>
            </p:nvSpPr>
            <p:spPr>
              <a:blipFill>
                <a:blip r:embed="rId2"/>
                <a:stretch>
                  <a:fillRect l="-916" t="-1871" r="-172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D69725E-595A-4FEC-ADA3-0D85D43D1F90}"/>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184BF936-D382-44BC-BA76-5F358A8E9FDE}"/>
              </a:ext>
            </a:extLst>
          </p:cNvPr>
          <p:cNvSpPr>
            <a:spLocks noGrp="1"/>
          </p:cNvSpPr>
          <p:nvPr>
            <p:ph type="sldNum" sz="quarter" idx="13"/>
          </p:nvPr>
        </p:nvSpPr>
        <p:spPr/>
        <p:txBody>
          <a:bodyPr/>
          <a:lstStyle/>
          <a:p>
            <a:fld id="{F47845EA-7733-40EE-B074-20032348B727}" type="slidenum">
              <a:rPr lang="en-US" smtClean="0"/>
              <a:t>33</a:t>
            </a:fld>
            <a:endParaRPr lang="en-US"/>
          </a:p>
        </p:txBody>
      </p:sp>
    </p:spTree>
    <p:extLst>
      <p:ext uri="{BB962C8B-B14F-4D97-AF65-F5344CB8AC3E}">
        <p14:creationId xmlns:p14="http://schemas.microsoft.com/office/powerpoint/2010/main" val="2708726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243E-875F-4425-841E-4B1F36901C82}"/>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C3310B3D-9DC3-489A-90DE-B33731F24719}"/>
              </a:ext>
            </a:extLst>
          </p:cNvPr>
          <p:cNvSpPr>
            <a:spLocks noGrp="1"/>
          </p:cNvSpPr>
          <p:nvPr>
            <p:ph idx="1"/>
          </p:nvPr>
        </p:nvSpPr>
        <p:spPr/>
        <p:txBody>
          <a:bodyPr/>
          <a:lstStyle/>
          <a:p>
            <a:r>
              <a:rPr lang="en-US" dirty="0"/>
              <a:t>One (visual) slide for properties</a:t>
            </a:r>
          </a:p>
          <a:p>
            <a:r>
              <a:rPr lang="en-US" dirty="0"/>
              <a:t>One (visual) slide for quantities</a:t>
            </a:r>
          </a:p>
          <a:p>
            <a:r>
              <a:rPr lang="en-US" dirty="0"/>
              <a:t>One (visual) slide for references</a:t>
            </a:r>
          </a:p>
          <a:p>
            <a:r>
              <a:rPr lang="en-US" dirty="0"/>
              <a:t>Two slides for ordering theorems</a:t>
            </a:r>
          </a:p>
        </p:txBody>
      </p:sp>
      <p:sp>
        <p:nvSpPr>
          <p:cNvPr id="4" name="Footer Placeholder 3">
            <a:extLst>
              <a:ext uri="{FF2B5EF4-FFF2-40B4-BE49-F238E27FC236}">
                <a16:creationId xmlns:a16="http://schemas.microsoft.com/office/drawing/2014/main" id="{30E79AC3-4556-4AE9-87A9-C29746DCED9E}"/>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2741304B-2A61-4222-B8B3-7B29E0D5883C}"/>
              </a:ext>
            </a:extLst>
          </p:cNvPr>
          <p:cNvSpPr>
            <a:spLocks noGrp="1"/>
          </p:cNvSpPr>
          <p:nvPr>
            <p:ph type="sldNum" sz="quarter" idx="13"/>
          </p:nvPr>
        </p:nvSpPr>
        <p:spPr/>
        <p:txBody>
          <a:bodyPr/>
          <a:lstStyle/>
          <a:p>
            <a:fld id="{F47845EA-7733-40EE-B074-20032348B727}" type="slidenum">
              <a:rPr lang="en-US" smtClean="0"/>
              <a:t>34</a:t>
            </a:fld>
            <a:endParaRPr lang="en-US"/>
          </a:p>
        </p:txBody>
      </p:sp>
    </p:spTree>
    <p:extLst>
      <p:ext uri="{BB962C8B-B14F-4D97-AF65-F5344CB8AC3E}">
        <p14:creationId xmlns:p14="http://schemas.microsoft.com/office/powerpoint/2010/main" val="3673944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243E-875F-4425-841E-4B1F36901C82}"/>
              </a:ext>
            </a:extLst>
          </p:cNvPr>
          <p:cNvSpPr>
            <a:spLocks noGrp="1"/>
          </p:cNvSpPr>
          <p:nvPr>
            <p:ph type="title"/>
          </p:nvPr>
        </p:nvSpPr>
        <p:spPr/>
        <p:txBody>
          <a:bodyPr/>
          <a:lstStyle/>
          <a:p>
            <a:r>
              <a:rPr lang="en-US" dirty="0"/>
              <a:t>Status: formalized</a:t>
            </a:r>
          </a:p>
        </p:txBody>
      </p:sp>
      <p:sp>
        <p:nvSpPr>
          <p:cNvPr id="3" name="Content Placeholder 2">
            <a:extLst>
              <a:ext uri="{FF2B5EF4-FFF2-40B4-BE49-F238E27FC236}">
                <a16:creationId xmlns:a16="http://schemas.microsoft.com/office/drawing/2014/main" id="{C3310B3D-9DC3-489A-90DE-B33731F24719}"/>
              </a:ext>
            </a:extLst>
          </p:cNvPr>
          <p:cNvSpPr>
            <a:spLocks noGrp="1"/>
          </p:cNvSpPr>
          <p:nvPr>
            <p:ph idx="1"/>
          </p:nvPr>
        </p:nvSpPr>
        <p:spPr/>
        <p:txBody>
          <a:bodyPr/>
          <a:lstStyle/>
          <a:p>
            <a:r>
              <a:rPr lang="en-US" dirty="0"/>
              <a:t>Definitions and theorems for properties and quantities are formalized in chapter 3 of the book</a:t>
            </a:r>
          </a:p>
          <a:p>
            <a:r>
              <a:rPr lang="en-US" dirty="0"/>
              <a:t>Possible areas of improvements/extensions</a:t>
            </a:r>
          </a:p>
          <a:p>
            <a:pPr lvl="1"/>
            <a:r>
              <a:rPr lang="en-US" dirty="0"/>
              <a:t>Extend to manifold</a:t>
            </a:r>
          </a:p>
          <a:p>
            <a:endParaRPr lang="en-US" dirty="0"/>
          </a:p>
        </p:txBody>
      </p:sp>
      <p:sp>
        <p:nvSpPr>
          <p:cNvPr id="4" name="Footer Placeholder 3">
            <a:extLst>
              <a:ext uri="{FF2B5EF4-FFF2-40B4-BE49-F238E27FC236}">
                <a16:creationId xmlns:a16="http://schemas.microsoft.com/office/drawing/2014/main" id="{30E79AC3-4556-4AE9-87A9-C29746DCED9E}"/>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2741304B-2A61-4222-B8B3-7B29E0D5883C}"/>
              </a:ext>
            </a:extLst>
          </p:cNvPr>
          <p:cNvSpPr>
            <a:spLocks noGrp="1"/>
          </p:cNvSpPr>
          <p:nvPr>
            <p:ph type="sldNum" sz="quarter" idx="13"/>
          </p:nvPr>
        </p:nvSpPr>
        <p:spPr/>
        <p:txBody>
          <a:bodyPr/>
          <a:lstStyle/>
          <a:p>
            <a:fld id="{F47845EA-7733-40EE-B074-20032348B727}" type="slidenum">
              <a:rPr lang="en-US" smtClean="0"/>
              <a:t>35</a:t>
            </a:fld>
            <a:endParaRPr lang="en-US"/>
          </a:p>
        </p:txBody>
      </p:sp>
    </p:spTree>
    <p:extLst>
      <p:ext uri="{BB962C8B-B14F-4D97-AF65-F5344CB8AC3E}">
        <p14:creationId xmlns:p14="http://schemas.microsoft.com/office/powerpoint/2010/main" val="3435158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38DC-1C8D-4080-B7BB-786ED76BBBDA}"/>
              </a:ext>
            </a:extLst>
          </p:cNvPr>
          <p:cNvSpPr>
            <a:spLocks noGrp="1"/>
          </p:cNvSpPr>
          <p:nvPr>
            <p:ph type="title"/>
          </p:nvPr>
        </p:nvSpPr>
        <p:spPr/>
        <p:txBody>
          <a:bodyPr/>
          <a:lstStyle/>
          <a:p>
            <a:r>
              <a:rPr lang="en-US" dirty="0"/>
              <a:t>Information granularity and experimental quantification</a:t>
            </a:r>
          </a:p>
        </p:txBody>
      </p:sp>
      <p:sp>
        <p:nvSpPr>
          <p:cNvPr id="3" name="Text Placeholder 2">
            <a:extLst>
              <a:ext uri="{FF2B5EF4-FFF2-40B4-BE49-F238E27FC236}">
                <a16:creationId xmlns:a16="http://schemas.microsoft.com/office/drawing/2014/main" id="{051AB359-DB82-4D02-BC2D-B996E0C6068F}"/>
              </a:ext>
            </a:extLst>
          </p:cNvPr>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714E9FDE-DF9C-4D1D-BA80-C104163C6B5F}"/>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EBC12D52-1E01-4AD4-BC10-060066042767}"/>
              </a:ext>
            </a:extLst>
          </p:cNvPr>
          <p:cNvSpPr>
            <a:spLocks noGrp="1"/>
          </p:cNvSpPr>
          <p:nvPr>
            <p:ph type="sldNum" sz="quarter" idx="12"/>
          </p:nvPr>
        </p:nvSpPr>
        <p:spPr/>
        <p:txBody>
          <a:bodyPr/>
          <a:lstStyle/>
          <a:p>
            <a:fld id="{F47845EA-7733-40EE-B074-20032348B727}" type="slidenum">
              <a:rPr lang="en-US" smtClean="0"/>
              <a:t>36</a:t>
            </a:fld>
            <a:endParaRPr lang="en-US"/>
          </a:p>
        </p:txBody>
      </p:sp>
    </p:spTree>
    <p:extLst>
      <p:ext uri="{BB962C8B-B14F-4D97-AF65-F5344CB8AC3E}">
        <p14:creationId xmlns:p14="http://schemas.microsoft.com/office/powerpoint/2010/main" val="3411143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AF43-147A-4FC1-9332-5F9539EFB617}"/>
              </a:ext>
            </a:extLst>
          </p:cNvPr>
          <p:cNvSpPr>
            <a:spLocks noGrp="1"/>
          </p:cNvSpPr>
          <p:nvPr>
            <p:ph type="title"/>
          </p:nvPr>
        </p:nvSpPr>
        <p:spPr/>
        <p:txBody>
          <a:bodyPr>
            <a:normAutofit/>
          </a:bodyPr>
          <a:lstStyle/>
          <a:p>
            <a:r>
              <a:rPr lang="en-US" dirty="0"/>
              <a:t>In brief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05853D-BC3C-4ECA-A7E3-4F28022CB764}"/>
                  </a:ext>
                </a:extLst>
              </p:cNvPr>
              <p:cNvSpPr>
                <a:spLocks noGrp="1"/>
              </p:cNvSpPr>
              <p:nvPr>
                <p:ph idx="1"/>
              </p:nvPr>
            </p:nvSpPr>
            <p:spPr/>
            <p:txBody>
              <a:bodyPr>
                <a:normAutofit fontScale="92500"/>
              </a:bodyPr>
              <a:lstStyle/>
              <a:p>
                <a:r>
                  <a:rPr lang="en-US" dirty="0"/>
                  <a:t>The general idea is to rederive geometric and measure theoretic concepts from the ability to compare the granularity of the descriptions provided by different statements</a:t>
                </a:r>
              </a:p>
              <a:p>
                <a:r>
                  <a:rPr lang="en-US" dirty="0"/>
                  <a:t>Narrowness can only compare granularity if one statement is “contained” in another</a:t>
                </a:r>
              </a:p>
              <a:p>
                <a:pPr lvl="1"/>
                <a:r>
                  <a:rPr lang="en-US" dirty="0"/>
                  <a:t>“The position of the object is between 0 and 1 meters”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“The position of the object is between 0 and 1 kilometers”</a:t>
                </a:r>
              </a:p>
              <a:p>
                <a:pPr lvl="1"/>
                <a:r>
                  <a:rPr lang="en-US" dirty="0"/>
                  <a:t>“The fair die landed on 1”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“The fair die landed on 1 or 2”</a:t>
                </a:r>
              </a:p>
              <a:p>
                <a:pPr lvl="1"/>
                <a:r>
                  <a:rPr lang="en-US" dirty="0"/>
                  <a:t>“The first bit is 0 and the second bit is 1”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“The first bit is 0”</a:t>
                </a:r>
              </a:p>
              <a:p>
                <a:r>
                  <a:rPr lang="en-US" dirty="0"/>
                  <a:t>We need a new operator </a:t>
                </a:r>
                <a14:m>
                  <m:oMath xmlns:m="http://schemas.openxmlformats.org/officeDocument/2006/math">
                    <m:r>
                      <a:rPr lang="en-US" i="1" u="sng" smtClean="0">
                        <a:latin typeface="Cambria Math" panose="02040503050406030204" pitchFamily="18" charset="0"/>
                        <a:ea typeface="Cambria Math" panose="02040503050406030204" pitchFamily="18" charset="0"/>
                      </a:rPr>
                      <m:t>⋖</m:t>
                    </m:r>
                  </m:oMath>
                </a14:m>
                <a:r>
                  <a:rPr lang="en-US" dirty="0"/>
                  <a:t> called </a:t>
                </a:r>
                <a:r>
                  <a:rPr lang="en-US" b="1" dirty="0"/>
                  <a:t>fineness</a:t>
                </a:r>
                <a:r>
                  <a:rPr lang="en-US" dirty="0"/>
                  <a:t> that compares the granularity of non-overlapping regions; </a:t>
                </a:r>
                <a:r>
                  <a:rPr lang="en-US" b="1" dirty="0"/>
                  <a:t>equigranularity</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is the </a:t>
                </a:r>
                <a:r>
                  <a:rPr lang="en-US" dirty="0" err="1"/>
                  <a:t>symmetrization</a:t>
                </a:r>
                <a:r>
                  <a:rPr lang="en-US" dirty="0"/>
                  <a:t> of fineness</a:t>
                </a:r>
              </a:p>
              <a:p>
                <a:pPr lvl="1"/>
                <a:r>
                  <a:rPr lang="en-US" dirty="0"/>
                  <a:t>“The position of the object is between 0 and 1 meters” </a:t>
                </a:r>
                <a14:m>
                  <m:oMath xmlns:m="http://schemas.openxmlformats.org/officeDocument/2006/math">
                    <m:r>
                      <a:rPr lang="en-US" i="1" u="sng" smtClean="0">
                        <a:latin typeface="Cambria Math" panose="02040503050406030204" pitchFamily="18" charset="0"/>
                        <a:ea typeface="Cambria Math" panose="02040503050406030204" pitchFamily="18" charset="0"/>
                      </a:rPr>
                      <m:t>⋖</m:t>
                    </m:r>
                  </m:oMath>
                </a14:m>
                <a:r>
                  <a:rPr lang="en-US" dirty="0"/>
                  <a:t> “The position of the object is between 2 and 3 kilometers”</a:t>
                </a:r>
              </a:p>
              <a:p>
                <a:pPr lvl="1"/>
                <a:r>
                  <a:rPr lang="en-US" dirty="0"/>
                  <a:t>“The fair die landed on 1” </a:t>
                </a:r>
                <a14:m>
                  <m:oMath xmlns:m="http://schemas.openxmlformats.org/officeDocument/2006/math">
                    <m:r>
                      <a:rPr lang="en-US" i="1" u="sng" smtClean="0">
                        <a:latin typeface="Cambria Math" panose="02040503050406030204" pitchFamily="18" charset="0"/>
                        <a:ea typeface="Cambria Math" panose="02040503050406030204" pitchFamily="18" charset="0"/>
                      </a:rPr>
                      <m:t>⋖</m:t>
                    </m:r>
                  </m:oMath>
                </a14:m>
                <a:r>
                  <a:rPr lang="en-US" dirty="0"/>
                  <a:t> “The fair die landed on 3 or 4”</a:t>
                </a:r>
              </a:p>
              <a:p>
                <a:pPr lvl="1"/>
                <a:r>
                  <a:rPr lang="en-US" dirty="0"/>
                  <a:t>“The first bit is 0 and the second bit is 1” </a:t>
                </a:r>
                <a14:m>
                  <m:oMath xmlns:m="http://schemas.openxmlformats.org/officeDocument/2006/math">
                    <m:r>
                      <a:rPr lang="en-US" i="1" u="sng" smtClean="0">
                        <a:latin typeface="Cambria Math" panose="02040503050406030204" pitchFamily="18" charset="0"/>
                        <a:ea typeface="Cambria Math" panose="02040503050406030204" pitchFamily="18" charset="0"/>
                      </a:rPr>
                      <m:t>⋖</m:t>
                    </m:r>
                  </m:oMath>
                </a14:m>
                <a:r>
                  <a:rPr lang="en-US" dirty="0"/>
                  <a:t> “The third bit is 0”</a:t>
                </a:r>
              </a:p>
              <a:p>
                <a:endParaRPr lang="en-US" dirty="0"/>
              </a:p>
            </p:txBody>
          </p:sp>
        </mc:Choice>
        <mc:Fallback xmlns="">
          <p:sp>
            <p:nvSpPr>
              <p:cNvPr id="3" name="Content Placeholder 2">
                <a:extLst>
                  <a:ext uri="{FF2B5EF4-FFF2-40B4-BE49-F238E27FC236}">
                    <a16:creationId xmlns:a16="http://schemas.microsoft.com/office/drawing/2014/main" id="{8E05853D-BC3C-4ECA-A7E3-4F28022CB764}"/>
                  </a:ext>
                </a:extLst>
              </p:cNvPr>
              <p:cNvSpPr>
                <a:spLocks noGrp="1" noRot="1" noChangeAspect="1" noMove="1" noResize="1" noEditPoints="1" noAdjustHandles="1" noChangeArrowheads="1" noChangeShapeType="1" noTextEdit="1"/>
              </p:cNvSpPr>
              <p:nvPr>
                <p:ph idx="1"/>
              </p:nvPr>
            </p:nvSpPr>
            <p:spPr>
              <a:blipFill>
                <a:blip r:embed="rId2"/>
                <a:stretch>
                  <a:fillRect l="-763" t="-1754" r="-117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1B488BF-10B7-4C78-88DD-CF728EFCF541}"/>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F91730DC-1060-4714-9BB1-D00BC0B1DDA0}"/>
              </a:ext>
            </a:extLst>
          </p:cNvPr>
          <p:cNvSpPr>
            <a:spLocks noGrp="1"/>
          </p:cNvSpPr>
          <p:nvPr>
            <p:ph type="sldNum" sz="quarter" idx="13"/>
          </p:nvPr>
        </p:nvSpPr>
        <p:spPr/>
        <p:txBody>
          <a:bodyPr/>
          <a:lstStyle/>
          <a:p>
            <a:fld id="{F47845EA-7733-40EE-B074-20032348B727}" type="slidenum">
              <a:rPr lang="en-US" smtClean="0"/>
              <a:t>37</a:t>
            </a:fld>
            <a:endParaRPr lang="en-US"/>
          </a:p>
        </p:txBody>
      </p:sp>
    </p:spTree>
    <p:extLst>
      <p:ext uri="{BB962C8B-B14F-4D97-AF65-F5344CB8AC3E}">
        <p14:creationId xmlns:p14="http://schemas.microsoft.com/office/powerpoint/2010/main" val="1195064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1C4D-607C-4DE5-8AFB-6BC0EC224F01}"/>
              </a:ext>
            </a:extLst>
          </p:cNvPr>
          <p:cNvSpPr>
            <a:spLocks noGrp="1"/>
          </p:cNvSpPr>
          <p:nvPr>
            <p:ph type="title"/>
          </p:nvPr>
        </p:nvSpPr>
        <p:spPr/>
        <p:txBody>
          <a:bodyPr>
            <a:normAutofit/>
          </a:bodyPr>
          <a:lstStyle/>
          <a:p>
            <a:r>
              <a:rPr lang="en-US" dirty="0"/>
              <a:t>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4E3232-037E-40A7-83C7-148EDE79D476}"/>
                  </a:ext>
                </a:extLst>
              </p:cNvPr>
              <p:cNvSpPr>
                <a:spLocks noGrp="1"/>
              </p:cNvSpPr>
              <p:nvPr>
                <p:ph idx="1"/>
              </p:nvPr>
            </p:nvSpPr>
            <p:spPr/>
            <p:txBody>
              <a:bodyPr/>
              <a:lstStyle/>
              <a:p>
                <a:r>
                  <a:rPr lang="en-US" dirty="0"/>
                  <a:t>The question is: what is a minimal set of physically justifiable properties that allows us to recover geometry and measure theory from fineness?</a:t>
                </a:r>
              </a:p>
              <a:p>
                <a:r>
                  <a:rPr lang="en-US" dirty="0"/>
                  <a:t>More specifically, pick a statement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𝒟</m:t>
                        </m:r>
                      </m:e>
                    </m:acc>
                  </m:oMath>
                </a14:m>
                <a:r>
                  <a:rPr lang="en-US" dirty="0"/>
                  <a:t> which we call unit</a:t>
                </a:r>
              </a:p>
              <a:p>
                <a:r>
                  <a:rPr lang="en-US" dirty="0"/>
                  <a:t>We want to find a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𝑢</m:t>
                        </m:r>
                      </m:sub>
                    </m:sSub>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𝒟</m:t>
                        </m:r>
                      </m:e>
                    </m:acc>
                    <m:r>
                      <a:rPr lang="en-US" b="0" i="1" smtClean="0">
                        <a:latin typeface="Cambria Math" panose="02040503050406030204" pitchFamily="18" charset="0"/>
                      </a:rPr>
                      <m:t>→</m:t>
                    </m:r>
                    <m:r>
                      <a:rPr lang="en-US" b="0" i="1" smtClean="0">
                        <a:latin typeface="Cambria Math" panose="02040503050406030204" pitchFamily="18" charset="0"/>
                      </a:rPr>
                      <m:t>ℝ</m:t>
                    </m:r>
                  </m:oMath>
                </a14:m>
                <a:r>
                  <a:rPr lang="en-US" dirty="0"/>
                  <a:t> such that:</a:t>
                </a:r>
              </a:p>
              <a:p>
                <a:pPr lvl="1"/>
                <a:r>
                  <a:rPr lang="en-US" dirty="0"/>
                  <a:t>Normalized: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=1</m:t>
                    </m:r>
                  </m:oMath>
                </a14:m>
                <a:endParaRPr lang="en-US" dirty="0"/>
              </a:p>
              <a:p>
                <a:pPr lvl="1"/>
                <a:r>
                  <a:rPr lang="en-US" dirty="0"/>
                  <a:t>Monotonic: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a:t>
                </a:r>
                <a14:m>
                  <m:oMath xmlns:m="http://schemas.openxmlformats.org/officeDocument/2006/math">
                    <m:r>
                      <a:rPr lang="en-US" i="1" u="sng">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2</m:t>
                        </m:r>
                      </m:sub>
                    </m:sSub>
                  </m:oMath>
                </a14:m>
                <a:r>
                  <a:rPr lang="en-US" dirty="0"/>
                  <a:t> means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𝑢</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endParaRPr lang="en-US" dirty="0"/>
              </a:p>
              <a:p>
                <a:pPr lvl="1"/>
                <a:r>
                  <a:rPr lang="en-US" dirty="0"/>
                  <a:t>Additive: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incompatible with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2</m:t>
                        </m:r>
                      </m:sub>
                    </m:sSub>
                  </m:oMath>
                </a14:m>
                <a:r>
                  <a:rPr lang="en-US" dirty="0"/>
                  <a:t> then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s</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𝑢</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2D4E3232-037E-40A7-83C7-148EDE79D476}"/>
                  </a:ext>
                </a:extLst>
              </p:cNvPr>
              <p:cNvSpPr>
                <a:spLocks noGrp="1" noRot="1" noChangeAspect="1" noMove="1" noResize="1" noEditPoints="1" noAdjustHandles="1" noChangeArrowheads="1" noChangeShapeType="1" noTextEdit="1"/>
              </p:cNvSpPr>
              <p:nvPr>
                <p:ph idx="1"/>
              </p:nvPr>
            </p:nvSpPr>
            <p:spPr>
              <a:blipFill>
                <a:blip r:embed="rId2"/>
                <a:stretch>
                  <a:fillRect l="-916" t="-187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F1407D5-AB3F-403D-B299-2F6465721061}"/>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691CA94C-49D0-4E28-B21E-41CF7775EF3C}"/>
              </a:ext>
            </a:extLst>
          </p:cNvPr>
          <p:cNvSpPr>
            <a:spLocks noGrp="1"/>
          </p:cNvSpPr>
          <p:nvPr>
            <p:ph type="sldNum" sz="quarter" idx="13"/>
          </p:nvPr>
        </p:nvSpPr>
        <p:spPr/>
        <p:txBody>
          <a:bodyPr/>
          <a:lstStyle/>
          <a:p>
            <a:fld id="{F47845EA-7733-40EE-B074-20032348B727}" type="slidenum">
              <a:rPr lang="en-US" smtClean="0"/>
              <a:t>38</a:t>
            </a:fld>
            <a:endParaRPr lang="en-US"/>
          </a:p>
        </p:txBody>
      </p:sp>
    </p:spTree>
    <p:extLst>
      <p:ext uri="{BB962C8B-B14F-4D97-AF65-F5344CB8AC3E}">
        <p14:creationId xmlns:p14="http://schemas.microsoft.com/office/powerpoint/2010/main" val="2335107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FD62D2-4A14-45A4-9CD1-53ADFE0AA788}"/>
                  </a:ext>
                </a:extLst>
              </p:cNvPr>
              <p:cNvSpPr>
                <a:spLocks noGrp="1"/>
              </p:cNvSpPr>
              <p:nvPr>
                <p:ph idx="1"/>
              </p:nvPr>
            </p:nvSpPr>
            <p:spPr>
              <a:xfrm>
                <a:off x="193431" y="1213338"/>
                <a:ext cx="11843238" cy="5373893"/>
              </a:xfrm>
            </p:spPr>
            <p:txBody>
              <a:bodyPr>
                <a:normAutofit lnSpcReduction="10000"/>
              </a:bodyPr>
              <a:lstStyle/>
              <a:p>
                <a:r>
                  <a:rPr lang="en-US" dirty="0"/>
                  <a:t>We haven’t found much in the literature to solve the problem</a:t>
                </a:r>
              </a:p>
              <a:p>
                <a:r>
                  <a:rPr lang="en-US" dirty="0"/>
                  <a:t>Some inspiration from comparative probability (De </a:t>
                </a:r>
                <a:r>
                  <a:rPr lang="en-US" dirty="0" err="1"/>
                  <a:t>Finetti</a:t>
                </a:r>
                <a:r>
                  <a:rPr lang="en-US" dirty="0"/>
                  <a:t>, Villegas et al.)</a:t>
                </a:r>
              </a:p>
              <a:p>
                <a:pPr lvl="1"/>
                <a:r>
                  <a:rPr lang="en-US" dirty="0"/>
                  <a:t>Haven’t found any work after the 1980s. Is anybody still working in this field?</a:t>
                </a:r>
              </a:p>
              <a:p>
                <a:pPr lvl="1"/>
                <a:r>
                  <a:rPr lang="en-US" dirty="0"/>
                  <a:t>Main problem: work on a single bounded measure, while we need a hierarchy of measures</a:t>
                </a:r>
              </a:p>
              <a:p>
                <a:pPr lvl="1"/>
                <a:r>
                  <a:rPr lang="en-US" dirty="0"/>
                  <a:t>A single measure does not allow us to say: “The horizontal position of the object is exactly 0 meters”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“The horizontal position of the object is exactly 1 or 2 meters”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“The horizontal position of the object is between 0.5 and 1.5 meters”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“The horizontal position of the object is between 1.5 and 3.5 meters”</a:t>
                </a:r>
              </a:p>
              <a:p>
                <a:r>
                  <a:rPr lang="en-US" dirty="0"/>
                  <a:t>Some inspiration from order theory</a:t>
                </a:r>
              </a:p>
              <a:p>
                <a:pPr lvl="1"/>
                <a:r>
                  <a:rPr lang="en-US" dirty="0"/>
                  <a:t>The issue is that going from narrowness on statements to fineness on granularity levels is an order homomorphism, but it is not a Boolean homomorphism – haven’t found suitable tools</a:t>
                </a:r>
              </a:p>
              <a:p>
                <a:r>
                  <a:rPr lang="en-US" dirty="0"/>
                  <a:t>Suggestions are welcome</a:t>
                </a:r>
              </a:p>
              <a:p>
                <a:pPr lvl="1"/>
                <a:endParaRPr lang="en-US" dirty="0"/>
              </a:p>
            </p:txBody>
          </p:sp>
        </mc:Choice>
        <mc:Fallback xmlns="">
          <p:sp>
            <p:nvSpPr>
              <p:cNvPr id="3" name="Content Placeholder 2">
                <a:extLst>
                  <a:ext uri="{FF2B5EF4-FFF2-40B4-BE49-F238E27FC236}">
                    <a16:creationId xmlns:a16="http://schemas.microsoft.com/office/drawing/2014/main" id="{63FD62D2-4A14-45A4-9CD1-53ADFE0AA788}"/>
                  </a:ext>
                </a:extLst>
              </p:cNvPr>
              <p:cNvSpPr>
                <a:spLocks noGrp="1" noRot="1" noChangeAspect="1" noMove="1" noResize="1" noEditPoints="1" noAdjustHandles="1" noChangeArrowheads="1" noChangeShapeType="1" noTextEdit="1"/>
              </p:cNvSpPr>
              <p:nvPr>
                <p:ph idx="1"/>
              </p:nvPr>
            </p:nvSpPr>
            <p:spPr>
              <a:xfrm>
                <a:off x="193431" y="1213338"/>
                <a:ext cx="11843238" cy="5373893"/>
              </a:xfrm>
              <a:blipFill>
                <a:blip r:embed="rId2"/>
                <a:stretch>
                  <a:fillRect l="-926" t="-2494" r="-15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3C4C9F2-AA8C-47F8-B961-DCB02D68771D}"/>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Related works</a:t>
            </a:r>
          </a:p>
        </p:txBody>
      </p:sp>
      <p:sp>
        <p:nvSpPr>
          <p:cNvPr id="6" name="Footer Placeholder 5">
            <a:extLst>
              <a:ext uri="{FF2B5EF4-FFF2-40B4-BE49-F238E27FC236}">
                <a16:creationId xmlns:a16="http://schemas.microsoft.com/office/drawing/2014/main" id="{2C15B115-ECD3-448F-BADD-33480FB2629F}"/>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7D9B4F69-EA30-4BCE-B7FD-5DCE07C12625}"/>
              </a:ext>
            </a:extLst>
          </p:cNvPr>
          <p:cNvSpPr>
            <a:spLocks noGrp="1"/>
          </p:cNvSpPr>
          <p:nvPr>
            <p:ph type="sldNum" sz="quarter" idx="13"/>
          </p:nvPr>
        </p:nvSpPr>
        <p:spPr/>
        <p:txBody>
          <a:bodyPr/>
          <a:lstStyle/>
          <a:p>
            <a:fld id="{F47845EA-7733-40EE-B074-20032348B727}" type="slidenum">
              <a:rPr lang="en-US" smtClean="0"/>
              <a:t>39</a:t>
            </a:fld>
            <a:endParaRPr lang="en-US"/>
          </a:p>
        </p:txBody>
      </p:sp>
    </p:spTree>
    <p:extLst>
      <p:ext uri="{BB962C8B-B14F-4D97-AF65-F5344CB8AC3E}">
        <p14:creationId xmlns:p14="http://schemas.microsoft.com/office/powerpoint/2010/main" val="924400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EA5E-6987-4042-A8B6-E58CD90E944D}"/>
              </a:ext>
            </a:extLst>
          </p:cNvPr>
          <p:cNvSpPr>
            <a:spLocks noGrp="1"/>
          </p:cNvSpPr>
          <p:nvPr>
            <p:ph type="title"/>
          </p:nvPr>
        </p:nvSpPr>
        <p:spPr/>
        <p:txBody>
          <a:bodyPr/>
          <a:lstStyle/>
          <a:p>
            <a:r>
              <a:rPr lang="en-US" dirty="0"/>
              <a:t>Understanding fundamental structures</a:t>
            </a:r>
          </a:p>
        </p:txBody>
      </p:sp>
      <p:sp>
        <p:nvSpPr>
          <p:cNvPr id="6" name="Rectangle 5">
            <a:extLst>
              <a:ext uri="{FF2B5EF4-FFF2-40B4-BE49-F238E27FC236}">
                <a16:creationId xmlns:a16="http://schemas.microsoft.com/office/drawing/2014/main" id="{61663965-5A0E-425B-89B1-B4232516FE39}"/>
              </a:ext>
            </a:extLst>
          </p:cNvPr>
          <p:cNvSpPr/>
          <p:nvPr/>
        </p:nvSpPr>
        <p:spPr>
          <a:xfrm>
            <a:off x="205669" y="1234280"/>
            <a:ext cx="10518559" cy="353033"/>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Hamiltonian mechanics</a:t>
            </a:r>
          </a:p>
        </p:txBody>
      </p:sp>
      <p:sp>
        <p:nvSpPr>
          <p:cNvPr id="7" name="Rectangle 6">
            <a:extLst>
              <a:ext uri="{FF2B5EF4-FFF2-40B4-BE49-F238E27FC236}">
                <a16:creationId xmlns:a16="http://schemas.microsoft.com/office/drawing/2014/main" id="{0C5B0A52-820F-4F19-97EF-B73012587330}"/>
              </a:ext>
            </a:extLst>
          </p:cNvPr>
          <p:cNvSpPr/>
          <p:nvPr/>
        </p:nvSpPr>
        <p:spPr>
          <a:xfrm>
            <a:off x="205671" y="1663073"/>
            <a:ext cx="8094954" cy="353033"/>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Phase space (</a:t>
            </a:r>
            <a:r>
              <a:rPr lang="en-US" dirty="0" err="1">
                <a:solidFill>
                  <a:schemeClr val="tx1"/>
                </a:solidFill>
              </a:rPr>
              <a:t>symplectic</a:t>
            </a:r>
            <a:r>
              <a:rPr lang="en-US" dirty="0">
                <a:solidFill>
                  <a:schemeClr val="tx1"/>
                </a:solidFill>
              </a:rPr>
              <a:t> manifold)</a:t>
            </a:r>
          </a:p>
        </p:txBody>
      </p:sp>
      <p:sp>
        <p:nvSpPr>
          <p:cNvPr id="8" name="Rectangle 7">
            <a:extLst>
              <a:ext uri="{FF2B5EF4-FFF2-40B4-BE49-F238E27FC236}">
                <a16:creationId xmlns:a16="http://schemas.microsoft.com/office/drawing/2014/main" id="{344CBC26-3FB9-49AE-A417-EC6547F9C5BD}"/>
              </a:ext>
            </a:extLst>
          </p:cNvPr>
          <p:cNvSpPr/>
          <p:nvPr/>
        </p:nvSpPr>
        <p:spPr>
          <a:xfrm>
            <a:off x="8420472" y="1663073"/>
            <a:ext cx="2303757" cy="353033"/>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Hamiltonian evolution</a:t>
            </a:r>
          </a:p>
        </p:txBody>
      </p:sp>
      <p:sp>
        <p:nvSpPr>
          <p:cNvPr id="9" name="Rectangle 8">
            <a:extLst>
              <a:ext uri="{FF2B5EF4-FFF2-40B4-BE49-F238E27FC236}">
                <a16:creationId xmlns:a16="http://schemas.microsoft.com/office/drawing/2014/main" id="{CAAF6BEB-DDBC-4945-B1C4-F4B17AC7F023}"/>
              </a:ext>
            </a:extLst>
          </p:cNvPr>
          <p:cNvSpPr/>
          <p:nvPr/>
        </p:nvSpPr>
        <p:spPr>
          <a:xfrm>
            <a:off x="205670" y="2091865"/>
            <a:ext cx="5845945" cy="353033"/>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Differentiable manifold</a:t>
            </a:r>
          </a:p>
        </p:txBody>
      </p:sp>
      <p:sp>
        <p:nvSpPr>
          <p:cNvPr id="10" name="Rectangle 9">
            <a:extLst>
              <a:ext uri="{FF2B5EF4-FFF2-40B4-BE49-F238E27FC236}">
                <a16:creationId xmlns:a16="http://schemas.microsoft.com/office/drawing/2014/main" id="{E8CDE8F3-6904-46EB-B3B9-CAE8B5159495}"/>
              </a:ext>
            </a:extLst>
          </p:cNvPr>
          <p:cNvSpPr/>
          <p:nvPr/>
        </p:nvSpPr>
        <p:spPr>
          <a:xfrm>
            <a:off x="6171464" y="2091866"/>
            <a:ext cx="2129160" cy="353032"/>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solidFill>
                  <a:schemeClr val="tx1"/>
                </a:solidFill>
              </a:rPr>
              <a:t>Symplectic</a:t>
            </a:r>
            <a:r>
              <a:rPr lang="en-US" dirty="0">
                <a:solidFill>
                  <a:schemeClr val="tx1"/>
                </a:solidFill>
              </a:rPr>
              <a:t> structure</a:t>
            </a:r>
          </a:p>
        </p:txBody>
      </p:sp>
      <p:sp>
        <p:nvSpPr>
          <p:cNvPr id="11" name="Rectangle 10">
            <a:extLst>
              <a:ext uri="{FF2B5EF4-FFF2-40B4-BE49-F238E27FC236}">
                <a16:creationId xmlns:a16="http://schemas.microsoft.com/office/drawing/2014/main" id="{3913B46A-1630-42B5-BA76-A774CC664DFC}"/>
              </a:ext>
            </a:extLst>
          </p:cNvPr>
          <p:cNvSpPr/>
          <p:nvPr/>
        </p:nvSpPr>
        <p:spPr>
          <a:xfrm>
            <a:off x="205671" y="2520657"/>
            <a:ext cx="3336524" cy="353033"/>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Manifold</a:t>
            </a:r>
          </a:p>
        </p:txBody>
      </p:sp>
      <p:sp>
        <p:nvSpPr>
          <p:cNvPr id="12" name="Rectangle 11">
            <a:extLst>
              <a:ext uri="{FF2B5EF4-FFF2-40B4-BE49-F238E27FC236}">
                <a16:creationId xmlns:a16="http://schemas.microsoft.com/office/drawing/2014/main" id="{FCEED1DA-2E77-4BA9-ABCE-4C942047C55A}"/>
              </a:ext>
            </a:extLst>
          </p:cNvPr>
          <p:cNvSpPr/>
          <p:nvPr/>
        </p:nvSpPr>
        <p:spPr>
          <a:xfrm>
            <a:off x="3662044" y="2520657"/>
            <a:ext cx="2389572" cy="353034"/>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Differentiable structure</a:t>
            </a:r>
          </a:p>
        </p:txBody>
      </p:sp>
      <p:sp>
        <p:nvSpPr>
          <p:cNvPr id="13" name="Rectangle 12">
            <a:extLst>
              <a:ext uri="{FF2B5EF4-FFF2-40B4-BE49-F238E27FC236}">
                <a16:creationId xmlns:a16="http://schemas.microsoft.com/office/drawing/2014/main" id="{A5BD53C5-197B-4D1E-8367-6BEED086FF5E}"/>
              </a:ext>
            </a:extLst>
          </p:cNvPr>
          <p:cNvSpPr/>
          <p:nvPr/>
        </p:nvSpPr>
        <p:spPr>
          <a:xfrm>
            <a:off x="205671" y="2949449"/>
            <a:ext cx="1880586" cy="353033"/>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Topological space</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668B91A-4EEB-4707-BC40-6DA13B609591}"/>
                  </a:ext>
                </a:extLst>
              </p:cNvPr>
              <p:cNvSpPr/>
              <p:nvPr/>
            </p:nvSpPr>
            <p:spPr>
              <a:xfrm>
                <a:off x="2200188" y="2949449"/>
                <a:ext cx="1342007" cy="353033"/>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Locally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ℝ</m:t>
                        </m:r>
                      </m:e>
                      <m:sup>
                        <m:r>
                          <a:rPr lang="en-US" b="0" i="1" smtClean="0">
                            <a:solidFill>
                              <a:schemeClr val="tx1"/>
                            </a:solidFill>
                            <a:latin typeface="Cambria Math" panose="02040503050406030204" pitchFamily="18" charset="0"/>
                          </a:rPr>
                          <m:t>𝑛</m:t>
                        </m:r>
                      </m:sup>
                    </m:sSup>
                  </m:oMath>
                </a14:m>
                <a:endParaRPr lang="en-US" dirty="0">
                  <a:solidFill>
                    <a:schemeClr val="tx1"/>
                  </a:solidFill>
                </a:endParaRPr>
              </a:p>
            </p:txBody>
          </p:sp>
        </mc:Choice>
        <mc:Fallback xmlns="">
          <p:sp>
            <p:nvSpPr>
              <p:cNvPr id="14" name="Rectangle 13">
                <a:extLst>
                  <a:ext uri="{FF2B5EF4-FFF2-40B4-BE49-F238E27FC236}">
                    <a16:creationId xmlns:a16="http://schemas.microsoft.com/office/drawing/2014/main" id="{9668B91A-4EEB-4707-BC40-6DA13B609591}"/>
                  </a:ext>
                </a:extLst>
              </p:cNvPr>
              <p:cNvSpPr>
                <a:spLocks noRot="1" noChangeAspect="1" noMove="1" noResize="1" noEditPoints="1" noAdjustHandles="1" noChangeArrowheads="1" noChangeShapeType="1" noTextEdit="1"/>
              </p:cNvSpPr>
              <p:nvPr/>
            </p:nvSpPr>
            <p:spPr>
              <a:xfrm>
                <a:off x="2200188" y="2949449"/>
                <a:ext cx="1342007" cy="353033"/>
              </a:xfrm>
              <a:prstGeom prst="rect">
                <a:avLst/>
              </a:prstGeom>
              <a:blipFill>
                <a:blip r:embed="rId2"/>
                <a:stretch>
                  <a:fillRect t="-10000" b="-26667"/>
                </a:stretch>
              </a:blipFill>
              <a:ln>
                <a:solidFill>
                  <a:schemeClr val="tx1"/>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F5510905-E710-4646-AB54-F6AE0DE4482B}"/>
              </a:ext>
            </a:extLst>
          </p:cNvPr>
          <p:cNvSpPr txBox="1"/>
          <p:nvPr/>
        </p:nvSpPr>
        <p:spPr>
          <a:xfrm>
            <a:off x="7942007" y="2697173"/>
            <a:ext cx="3207417" cy="646331"/>
          </a:xfrm>
          <a:prstGeom prst="rect">
            <a:avLst/>
          </a:prstGeom>
          <a:noFill/>
        </p:spPr>
        <p:txBody>
          <a:bodyPr wrap="none" rtlCol="0">
            <a:spAutoFit/>
          </a:bodyPr>
          <a:lstStyle/>
          <a:p>
            <a:r>
              <a:rPr lang="en-US" dirty="0"/>
              <a:t>We cannot truly understand this</a:t>
            </a:r>
            <a:br>
              <a:rPr lang="en-US" dirty="0"/>
            </a:br>
            <a:r>
              <a:rPr lang="en-US" dirty="0"/>
              <a:t>if we don’t first understand this</a:t>
            </a:r>
          </a:p>
        </p:txBody>
      </p:sp>
      <p:cxnSp>
        <p:nvCxnSpPr>
          <p:cNvPr id="17" name="Connector: Elbow 16">
            <a:extLst>
              <a:ext uri="{FF2B5EF4-FFF2-40B4-BE49-F238E27FC236}">
                <a16:creationId xmlns:a16="http://schemas.microsoft.com/office/drawing/2014/main" id="{3D2EEB37-30AE-4292-826E-4E2A696C0841}"/>
              </a:ext>
            </a:extLst>
          </p:cNvPr>
          <p:cNvCxnSpPr>
            <a:cxnSpLocks/>
            <a:endCxn id="6" idx="3"/>
          </p:cNvCxnSpPr>
          <p:nvPr/>
        </p:nvCxnSpPr>
        <p:spPr>
          <a:xfrm rot="16200000" flipV="1">
            <a:off x="10334571" y="1800455"/>
            <a:ext cx="1462893" cy="6835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AF669D-95EB-4125-999C-4D2D16308D4A}"/>
              </a:ext>
            </a:extLst>
          </p:cNvPr>
          <p:cNvCxnSpPr>
            <a:endCxn id="13" idx="2"/>
          </p:cNvCxnSpPr>
          <p:nvPr/>
        </p:nvCxnSpPr>
        <p:spPr>
          <a:xfrm flipV="1">
            <a:off x="1145964" y="3302482"/>
            <a:ext cx="0" cy="310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4F9067-0277-4E8F-AC95-C167D77AC9E2}"/>
              </a:ext>
            </a:extLst>
          </p:cNvPr>
          <p:cNvCxnSpPr/>
          <p:nvPr/>
        </p:nvCxnSpPr>
        <p:spPr>
          <a:xfrm>
            <a:off x="1145964" y="3622089"/>
            <a:ext cx="96759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66B3E93-CF70-4382-ACCA-B1984C82CAFA}"/>
              </a:ext>
            </a:extLst>
          </p:cNvPr>
          <p:cNvCxnSpPr/>
          <p:nvPr/>
        </p:nvCxnSpPr>
        <p:spPr>
          <a:xfrm flipV="1">
            <a:off x="10821880" y="3302482"/>
            <a:ext cx="0" cy="310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DFB9F3-A54D-4225-AF46-5CE4276A2874}"/>
              </a:ext>
            </a:extLst>
          </p:cNvPr>
          <p:cNvCxnSpPr>
            <a:cxnSpLocks/>
          </p:cNvCxnSpPr>
          <p:nvPr/>
        </p:nvCxnSpPr>
        <p:spPr>
          <a:xfrm>
            <a:off x="11066017" y="2873690"/>
            <a:ext cx="34179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796A3CF-B6CB-44CE-9015-EEA17635576C}"/>
              </a:ext>
            </a:extLst>
          </p:cNvPr>
          <p:cNvSpPr/>
          <p:nvPr/>
        </p:nvSpPr>
        <p:spPr>
          <a:xfrm>
            <a:off x="3934293" y="4241010"/>
            <a:ext cx="3828896" cy="353033"/>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Probability space</a:t>
            </a:r>
          </a:p>
        </p:txBody>
      </p:sp>
      <p:sp>
        <p:nvSpPr>
          <p:cNvPr id="34" name="Rectangle 33">
            <a:extLst>
              <a:ext uri="{FF2B5EF4-FFF2-40B4-BE49-F238E27FC236}">
                <a16:creationId xmlns:a16="http://schemas.microsoft.com/office/drawing/2014/main" id="{8BE610D0-7F25-4688-9BAC-A1B66D777EA1}"/>
              </a:ext>
            </a:extLst>
          </p:cNvPr>
          <p:cNvSpPr/>
          <p:nvPr/>
        </p:nvSpPr>
        <p:spPr>
          <a:xfrm>
            <a:off x="6663838" y="4669801"/>
            <a:ext cx="1099351" cy="353033"/>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Measure</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05CE754F-1AF5-410A-845D-6219DAC5F068}"/>
                  </a:ext>
                </a:extLst>
              </p:cNvPr>
              <p:cNvSpPr/>
              <p:nvPr/>
            </p:nvSpPr>
            <p:spPr>
              <a:xfrm>
                <a:off x="5456074" y="4669801"/>
                <a:ext cx="1099351" cy="353033"/>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b="0" i="1" dirty="0" smtClean="0">
                        <a:solidFill>
                          <a:schemeClr val="tx1"/>
                        </a:solidFill>
                        <a:latin typeface="Cambria Math" panose="02040503050406030204" pitchFamily="18" charset="0"/>
                      </a:rPr>
                      <m:t>𝜎</m:t>
                    </m:r>
                  </m:oMath>
                </a14:m>
                <a:r>
                  <a:rPr lang="en-US" dirty="0">
                    <a:solidFill>
                      <a:schemeClr val="tx1"/>
                    </a:solidFill>
                  </a:rPr>
                  <a:t>-algebra</a:t>
                </a:r>
              </a:p>
            </p:txBody>
          </p:sp>
        </mc:Choice>
        <mc:Fallback xmlns="">
          <p:sp>
            <p:nvSpPr>
              <p:cNvPr id="35" name="Rectangle 34">
                <a:extLst>
                  <a:ext uri="{FF2B5EF4-FFF2-40B4-BE49-F238E27FC236}">
                    <a16:creationId xmlns:a16="http://schemas.microsoft.com/office/drawing/2014/main" id="{05CE754F-1AF5-410A-845D-6219DAC5F068}"/>
                  </a:ext>
                </a:extLst>
              </p:cNvPr>
              <p:cNvSpPr>
                <a:spLocks noRot="1" noChangeAspect="1" noMove="1" noResize="1" noEditPoints="1" noAdjustHandles="1" noChangeArrowheads="1" noChangeShapeType="1" noTextEdit="1"/>
              </p:cNvSpPr>
              <p:nvPr/>
            </p:nvSpPr>
            <p:spPr>
              <a:xfrm>
                <a:off x="5456074" y="4669801"/>
                <a:ext cx="1099351" cy="353033"/>
              </a:xfrm>
              <a:prstGeom prst="rect">
                <a:avLst/>
              </a:prstGeom>
              <a:blipFill>
                <a:blip r:embed="rId3"/>
                <a:stretch>
                  <a:fillRect t="-8333" r="-3846" b="-26667"/>
                </a:stretch>
              </a:blipFill>
              <a:ln>
                <a:solidFill>
                  <a:schemeClr val="tx1"/>
                </a:solidFill>
              </a:ln>
            </p:spPr>
            <p:txBody>
              <a:bodyPr/>
              <a:lstStyle/>
              <a:p>
                <a:r>
                  <a:rPr lang="en-US">
                    <a:noFill/>
                  </a:rPr>
                  <a:t> </a:t>
                </a:r>
              </a:p>
            </p:txBody>
          </p:sp>
        </mc:Fallback>
      </mc:AlternateContent>
      <p:sp>
        <p:nvSpPr>
          <p:cNvPr id="36" name="Rectangle 35">
            <a:extLst>
              <a:ext uri="{FF2B5EF4-FFF2-40B4-BE49-F238E27FC236}">
                <a16:creationId xmlns:a16="http://schemas.microsoft.com/office/drawing/2014/main" id="{8C73A3DF-9C25-4518-B3A9-B67122DC162B}"/>
              </a:ext>
            </a:extLst>
          </p:cNvPr>
          <p:cNvSpPr/>
          <p:nvPr/>
        </p:nvSpPr>
        <p:spPr>
          <a:xfrm>
            <a:off x="3922055" y="4669802"/>
            <a:ext cx="1425606" cy="353033"/>
          </a:xfrm>
          <a:prstGeom prst="rect">
            <a:avLst/>
          </a:prstGeom>
          <a:solidFill>
            <a:schemeClr val="accent6">
              <a:lumMod val="20000"/>
              <a:lumOff val="80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Set of points</a:t>
            </a:r>
          </a:p>
        </p:txBody>
      </p:sp>
      <p:sp>
        <p:nvSpPr>
          <p:cNvPr id="38" name="TextBox 37">
            <a:extLst>
              <a:ext uri="{FF2B5EF4-FFF2-40B4-BE49-F238E27FC236}">
                <a16:creationId xmlns:a16="http://schemas.microsoft.com/office/drawing/2014/main" id="{4F9C4B15-5B5A-4C02-B784-8794FA0C015D}"/>
              </a:ext>
            </a:extLst>
          </p:cNvPr>
          <p:cNvSpPr txBox="1"/>
          <p:nvPr/>
        </p:nvSpPr>
        <p:spPr>
          <a:xfrm>
            <a:off x="381952" y="4312784"/>
            <a:ext cx="3115853" cy="646331"/>
          </a:xfrm>
          <a:prstGeom prst="rect">
            <a:avLst/>
          </a:prstGeom>
          <a:noFill/>
        </p:spPr>
        <p:txBody>
          <a:bodyPr wrap="none" rtlCol="0">
            <a:spAutoFit/>
          </a:bodyPr>
          <a:lstStyle/>
          <a:p>
            <a:r>
              <a:rPr lang="en-US" dirty="0"/>
              <a:t>Even probability spaces</a:t>
            </a:r>
          </a:p>
          <a:p>
            <a:r>
              <a:rPr lang="en-US" dirty="0"/>
              <a:t>are not fundamental structures</a:t>
            </a:r>
          </a:p>
        </p:txBody>
      </p:sp>
      <p:sp>
        <p:nvSpPr>
          <p:cNvPr id="39" name="TextBox 38">
            <a:extLst>
              <a:ext uri="{FF2B5EF4-FFF2-40B4-BE49-F238E27FC236}">
                <a16:creationId xmlns:a16="http://schemas.microsoft.com/office/drawing/2014/main" id="{17A0F0EF-A6A3-4BF4-866A-A498027182A8}"/>
              </a:ext>
            </a:extLst>
          </p:cNvPr>
          <p:cNvSpPr txBox="1"/>
          <p:nvPr/>
        </p:nvSpPr>
        <p:spPr>
          <a:xfrm>
            <a:off x="8052045" y="4168215"/>
            <a:ext cx="3897297" cy="923330"/>
          </a:xfrm>
          <a:prstGeom prst="rect">
            <a:avLst/>
          </a:prstGeom>
          <a:noFill/>
        </p:spPr>
        <p:txBody>
          <a:bodyPr wrap="square" rtlCol="0">
            <a:spAutoFit/>
          </a:bodyPr>
          <a:lstStyle/>
          <a:p>
            <a:r>
              <a:rPr lang="en-US" dirty="0"/>
              <a:t>I.e. Before saying “there is a 50% chance to get tails” we need to define what tails, chance and 50% mean</a:t>
            </a:r>
          </a:p>
        </p:txBody>
      </p:sp>
      <p:sp>
        <p:nvSpPr>
          <p:cNvPr id="24" name="Content Placeholder 2">
            <a:extLst>
              <a:ext uri="{FF2B5EF4-FFF2-40B4-BE49-F238E27FC236}">
                <a16:creationId xmlns:a16="http://schemas.microsoft.com/office/drawing/2014/main" id="{4B477087-6D77-465B-805F-336AC7D4F96D}"/>
              </a:ext>
            </a:extLst>
          </p:cNvPr>
          <p:cNvSpPr>
            <a:spLocks noGrp="1"/>
          </p:cNvSpPr>
          <p:nvPr>
            <p:ph idx="1"/>
          </p:nvPr>
        </p:nvSpPr>
        <p:spPr>
          <a:xfrm>
            <a:off x="153257" y="5447203"/>
            <a:ext cx="11864147" cy="1320854"/>
          </a:xfrm>
        </p:spPr>
        <p:txBody>
          <a:bodyPr>
            <a:normAutofit/>
          </a:bodyPr>
          <a:lstStyle/>
          <a:p>
            <a:r>
              <a:rPr lang="en-US" dirty="0"/>
              <a:t>We want to understand what each mathematical element represents physically, and when and why their use is fully justified in science</a:t>
            </a:r>
          </a:p>
        </p:txBody>
      </p:sp>
      <p:sp>
        <p:nvSpPr>
          <p:cNvPr id="26" name="Slide Number Placeholder 4">
            <a:extLst>
              <a:ext uri="{FF2B5EF4-FFF2-40B4-BE49-F238E27FC236}">
                <a16:creationId xmlns:a16="http://schemas.microsoft.com/office/drawing/2014/main" id="{CBBEEBB9-8FC9-44D6-9E53-76E21C6101A7}"/>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4</a:t>
            </a:fld>
            <a:endParaRPr lang="en-US" dirty="0"/>
          </a:p>
        </p:txBody>
      </p:sp>
    </p:spTree>
    <p:extLst>
      <p:ext uri="{BB962C8B-B14F-4D97-AF65-F5344CB8AC3E}">
        <p14:creationId xmlns:p14="http://schemas.microsoft.com/office/powerpoint/2010/main" val="45877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p:bldP spid="33" grpId="0" animBg="1"/>
      <p:bldP spid="34" grpId="0" animBg="1"/>
      <p:bldP spid="35" grpId="0" animBg="1"/>
      <p:bldP spid="36" grpId="0" animBg="1"/>
      <p:bldP spid="38" grpId="0"/>
      <p:bldP spid="39" grpId="0"/>
      <p:bldP spid="2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FD62D2-4A14-45A4-9CD1-53ADFE0AA788}"/>
                  </a:ext>
                </a:extLst>
              </p:cNvPr>
              <p:cNvSpPr>
                <a:spLocks noGrp="1"/>
              </p:cNvSpPr>
              <p:nvPr>
                <p:ph idx="1"/>
              </p:nvPr>
            </p:nvSpPr>
            <p:spPr>
              <a:xfrm>
                <a:off x="193431" y="1213338"/>
                <a:ext cx="11843238" cy="5373893"/>
              </a:xfrm>
            </p:spPr>
            <p:txBody>
              <a:bodyPr>
                <a:normAutofit/>
              </a:bodyPr>
              <a:lstStyle/>
              <a:p>
                <a:r>
                  <a:rPr lang="en-US" dirty="0"/>
                  <a:t>Three basic requirements on narrowness have been identified</a:t>
                </a:r>
              </a:p>
              <a:p>
                <a:r>
                  <a:rPr lang="en-US" dirty="0"/>
                  <a:t>Boundedness: if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𝒟</m:t>
                        </m:r>
                      </m:e>
                    </m:acc>
                  </m:oMath>
                </a14:m>
                <a:r>
                  <a:rPr lang="en-US" dirty="0"/>
                  <a:t> is a contingent statement, then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r>
                  <a:rPr lang="en-US" dirty="0"/>
                  <a:t> (i.e. impossibilities are finest and certainties are coarsest)</a:t>
                </a:r>
              </a:p>
              <a:p>
                <a:r>
                  <a:rPr lang="en-US" dirty="0"/>
                  <a:t>Transitivity: if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1</m:t>
                        </m:r>
                      </m:sub>
                    </m:sSub>
                  </m:oMath>
                </a14:m>
                <a:r>
                  <a:rPr lang="en-US" dirty="0">
                    <a:ea typeface="Cambria Math" panose="02040503050406030204" pitchFamily="18" charset="0"/>
                  </a:rPr>
                  <a:t> </a:t>
                </a:r>
                <a14:m>
                  <m:oMath xmlns:m="http://schemas.openxmlformats.org/officeDocument/2006/math">
                    <m:r>
                      <a:rPr lang="en-US" i="1" u="sng">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2</m:t>
                        </m:r>
                      </m:sub>
                    </m:sSub>
                  </m:oMath>
                </a14:m>
                <a:r>
                  <a:rPr lang="en-US" dirty="0"/>
                  <a:t> and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2</m:t>
                        </m:r>
                      </m:sub>
                    </m:sSub>
                  </m:oMath>
                </a14:m>
                <a:r>
                  <a:rPr lang="en-US" dirty="0">
                    <a:ea typeface="Cambria Math" panose="02040503050406030204" pitchFamily="18" charset="0"/>
                  </a:rPr>
                  <a:t> </a:t>
                </a:r>
                <a14:m>
                  <m:oMath xmlns:m="http://schemas.openxmlformats.org/officeDocument/2006/math">
                    <m:r>
                      <a:rPr lang="en-US" i="1" u="sng">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3</m:t>
                        </m:r>
                      </m:sub>
                    </m:sSub>
                  </m:oMath>
                </a14:m>
                <a:r>
                  <a:rPr lang="en-US" dirty="0"/>
                  <a:t> then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1</m:t>
                        </m:r>
                      </m:sub>
                    </m:sSub>
                  </m:oMath>
                </a14:m>
                <a:r>
                  <a:rPr lang="en-US" dirty="0">
                    <a:ea typeface="Cambria Math" panose="02040503050406030204" pitchFamily="18" charset="0"/>
                  </a:rPr>
                  <a:t> </a:t>
                </a:r>
                <a14:m>
                  <m:oMath xmlns:m="http://schemas.openxmlformats.org/officeDocument/2006/math">
                    <m:r>
                      <a:rPr lang="en-US" i="1" u="sng">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3</m:t>
                        </m:r>
                      </m:sub>
                    </m:sSub>
                  </m:oMath>
                </a14:m>
                <a:r>
                  <a:rPr lang="en-US" dirty="0"/>
                  <a:t> </a:t>
                </a:r>
              </a:p>
              <a:p>
                <a:r>
                  <a:rPr lang="en-US" dirty="0"/>
                  <a:t>Offset monotonicity: if </a:t>
                </a:r>
                <a14:m>
                  <m:oMath xmlns:m="http://schemas.openxmlformats.org/officeDocument/2006/math">
                    <m:r>
                      <a:rPr lang="en-US" b="0" i="1" smtClean="0">
                        <a:latin typeface="Cambria Math" panose="02040503050406030204" pitchFamily="18" charset="0"/>
                      </a:rPr>
                      <m:t>𝑠</m:t>
                    </m:r>
                  </m:oMath>
                </a14:m>
                <a:r>
                  <a:rPr lang="en-US" dirty="0"/>
                  <a:t> is incompatible (i.e. disjoint)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oMath>
                </a14:m>
                <a:r>
                  <a:rPr lang="en-US" dirty="0"/>
                  <a:t>, then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1</m:t>
                        </m:r>
                      </m:sub>
                    </m:sSub>
                  </m:oMath>
                </a14:m>
                <a:r>
                  <a:rPr lang="en-US" dirty="0">
                    <a:ea typeface="Cambria Math" panose="02040503050406030204" pitchFamily="18" charset="0"/>
                  </a:rPr>
                  <a:t> </a:t>
                </a:r>
                <a14:m>
                  <m:oMath xmlns:m="http://schemas.openxmlformats.org/officeDocument/2006/math">
                    <m:r>
                      <a:rPr lang="en-US" i="1" u="sng">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2</m:t>
                        </m:r>
                      </m:sub>
                    </m:sSub>
                  </m:oMath>
                </a14:m>
                <a:r>
                  <a:rPr lang="en-US" dirty="0"/>
                  <a:t> if and only if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oMath>
                </a14:m>
                <a:r>
                  <a:rPr lang="en-US" dirty="0"/>
                  <a:t> </a:t>
                </a:r>
                <a14:m>
                  <m:oMath xmlns:m="http://schemas.openxmlformats.org/officeDocument/2006/math">
                    <m:r>
                      <a:rPr lang="en-US" i="1" u="sng">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rPr>
                      <m:t>𝑠</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oMath>
                </a14:m>
                <a:r>
                  <a:rPr lang="en-US" dirty="0"/>
                  <a:t> (i.e. we can “add” the same statement on each side of the inequality)</a:t>
                </a:r>
              </a:p>
              <a:p>
                <a:r>
                  <a:rPr lang="en-US" dirty="0"/>
                  <a:t>These 3 axioms allow us to rederive a whole set of properties</a:t>
                </a:r>
              </a:p>
              <a:p>
                <a:pPr lvl="1"/>
                <a:r>
                  <a:rPr lang="en-US" dirty="0"/>
                  <a:t>Fineness is a pre-order, fineness is monotonic with respect to narrowness, …</a:t>
                </a:r>
              </a:p>
            </p:txBody>
          </p:sp>
        </mc:Choice>
        <mc:Fallback xmlns="">
          <p:sp>
            <p:nvSpPr>
              <p:cNvPr id="3" name="Content Placeholder 2">
                <a:extLst>
                  <a:ext uri="{FF2B5EF4-FFF2-40B4-BE49-F238E27FC236}">
                    <a16:creationId xmlns:a16="http://schemas.microsoft.com/office/drawing/2014/main" id="{63FD62D2-4A14-45A4-9CD1-53ADFE0AA788}"/>
                  </a:ext>
                </a:extLst>
              </p:cNvPr>
              <p:cNvSpPr>
                <a:spLocks noGrp="1" noRot="1" noChangeAspect="1" noMove="1" noResize="1" noEditPoints="1" noAdjustHandles="1" noChangeArrowheads="1" noChangeShapeType="1" noTextEdit="1"/>
              </p:cNvSpPr>
              <p:nvPr>
                <p:ph idx="1"/>
              </p:nvPr>
            </p:nvSpPr>
            <p:spPr>
              <a:xfrm>
                <a:off x="193431" y="1213338"/>
                <a:ext cx="11843238" cy="5373893"/>
              </a:xfrm>
              <a:blipFill>
                <a:blip r:embed="rId2"/>
                <a:stretch>
                  <a:fillRect l="-926" t="-1814" r="-5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3C4C9F2-AA8C-47F8-B961-DCB02D68771D}"/>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Three known basic requirements</a:t>
            </a:r>
          </a:p>
        </p:txBody>
      </p:sp>
      <p:sp>
        <p:nvSpPr>
          <p:cNvPr id="6" name="Footer Placeholder 5">
            <a:extLst>
              <a:ext uri="{FF2B5EF4-FFF2-40B4-BE49-F238E27FC236}">
                <a16:creationId xmlns:a16="http://schemas.microsoft.com/office/drawing/2014/main" id="{B2000140-D38E-4A96-9B8E-334299E71E12}"/>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7A47E169-AAB6-4660-949A-01FC984F5CDF}"/>
              </a:ext>
            </a:extLst>
          </p:cNvPr>
          <p:cNvSpPr>
            <a:spLocks noGrp="1"/>
          </p:cNvSpPr>
          <p:nvPr>
            <p:ph type="sldNum" sz="quarter" idx="13"/>
          </p:nvPr>
        </p:nvSpPr>
        <p:spPr/>
        <p:txBody>
          <a:bodyPr/>
          <a:lstStyle/>
          <a:p>
            <a:fld id="{F47845EA-7733-40EE-B074-20032348B727}" type="slidenum">
              <a:rPr lang="en-US" smtClean="0"/>
              <a:t>40</a:t>
            </a:fld>
            <a:endParaRPr lang="en-US"/>
          </a:p>
        </p:txBody>
      </p:sp>
    </p:spTree>
    <p:extLst>
      <p:ext uri="{BB962C8B-B14F-4D97-AF65-F5344CB8AC3E}">
        <p14:creationId xmlns:p14="http://schemas.microsoft.com/office/powerpoint/2010/main" val="2567122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FD62D2-4A14-45A4-9CD1-53ADFE0AA788}"/>
                  </a:ext>
                </a:extLst>
              </p:cNvPr>
              <p:cNvSpPr>
                <a:spLocks noGrp="1"/>
              </p:cNvSpPr>
              <p:nvPr>
                <p:ph idx="1"/>
              </p:nvPr>
            </p:nvSpPr>
            <p:spPr>
              <a:xfrm>
                <a:off x="193431" y="1213338"/>
                <a:ext cx="11843238" cy="5272805"/>
              </a:xfrm>
            </p:spPr>
            <p:txBody>
              <a:bodyPr>
                <a:normAutofit lnSpcReduction="10000"/>
              </a:bodyPr>
              <a:lstStyle/>
              <a:p>
                <a:r>
                  <a:rPr lang="en-US" dirty="0"/>
                  <a:t>Equigranularity of possibilities: for 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𝑋</m:t>
                    </m:r>
                  </m:oMath>
                </a14:m>
                <a:r>
                  <a:rPr lang="en-US" dirty="0"/>
                  <a:t> we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oMath>
                </a14:m>
                <a:endParaRPr lang="en-US" dirty="0"/>
              </a:p>
              <a:p>
                <a:r>
                  <a:rPr lang="en-US" dirty="0"/>
                  <a:t>In this case, if we pick a possibility as a unit, the measure is the counting measure; that is: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oMath>
                </a14:m>
                <a:r>
                  <a:rPr lang="en-US" dirty="0"/>
                  <a:t> where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the set of possibilities corresponding to the statement</a:t>
                </a:r>
              </a:p>
              <a:p>
                <a:r>
                  <a:rPr lang="en-US" dirty="0"/>
                  <a:t>Equigranularity of possibilities is sufficient for uniqueness of the measure, but is not necessary</a:t>
                </a:r>
              </a:p>
              <a:p>
                <a:pPr lvl="1"/>
                <a:r>
                  <a:rPr lang="en-US" dirty="0"/>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3</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oMath>
                </a14:m>
                <a:r>
                  <a:rPr lang="en-US" dirty="0"/>
                  <a:t> also leads to a unique measure:</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d>
                    <m:r>
                      <a:rPr lang="en-US" i="1">
                        <a:latin typeface="Cambria Math" panose="02040503050406030204" pitchFamily="18" charset="0"/>
                      </a:rPr>
                      <m:t>=</m:t>
                    </m:r>
                    <m:r>
                      <a:rPr lang="en-US" b="0" i="1" smtClean="0">
                        <a:latin typeface="Cambria Math" panose="02040503050406030204" pitchFamily="18" charset="0"/>
                      </a:rPr>
                      <m:t>2</m:t>
                    </m:r>
                  </m:oMath>
                </a14:m>
                <a:endParaRPr lang="en-US" dirty="0"/>
              </a:p>
              <a:p>
                <a:r>
                  <a:rPr lang="en-US" dirty="0"/>
                  <a:t>Equigranularity of possibilities depends on the domain</a:t>
                </a:r>
              </a:p>
              <a:p>
                <a:pPr lvl="1"/>
                <a:r>
                  <a:rPr lang="en-US" dirty="0"/>
                  <a:t>E.g. removing elements from the basis may “collapse” different possibilities into one, leading to coarser possibilities</a:t>
                </a:r>
              </a:p>
              <a:p>
                <a:pPr lvl="1"/>
                <a:r>
                  <a:rPr lang="en-US" dirty="0"/>
                  <a:t>It is the hallmark of a “well-posed” domain, since all the possibilities carry equal information</a:t>
                </a:r>
              </a:p>
            </p:txBody>
          </p:sp>
        </mc:Choice>
        <mc:Fallback xmlns="">
          <p:sp>
            <p:nvSpPr>
              <p:cNvPr id="3" name="Content Placeholder 2">
                <a:extLst>
                  <a:ext uri="{FF2B5EF4-FFF2-40B4-BE49-F238E27FC236}">
                    <a16:creationId xmlns:a16="http://schemas.microsoft.com/office/drawing/2014/main" id="{63FD62D2-4A14-45A4-9CD1-53ADFE0AA788}"/>
                  </a:ext>
                </a:extLst>
              </p:cNvPr>
              <p:cNvSpPr>
                <a:spLocks noGrp="1" noRot="1" noChangeAspect="1" noMove="1" noResize="1" noEditPoints="1" noAdjustHandles="1" noChangeArrowheads="1" noChangeShapeType="1" noTextEdit="1"/>
              </p:cNvSpPr>
              <p:nvPr>
                <p:ph idx="1"/>
              </p:nvPr>
            </p:nvSpPr>
            <p:spPr>
              <a:xfrm>
                <a:off x="193431" y="1213338"/>
                <a:ext cx="11843238" cy="5272805"/>
              </a:xfrm>
              <a:blipFill>
                <a:blip r:embed="rId2"/>
                <a:stretch>
                  <a:fillRect l="-926" t="-2543"/>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3C4C9F2-AA8C-47F8-B961-DCB02D68771D}"/>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Possible domain requirements</a:t>
            </a:r>
          </a:p>
        </p:txBody>
      </p:sp>
      <p:sp>
        <p:nvSpPr>
          <p:cNvPr id="6" name="Footer Placeholder 5">
            <a:extLst>
              <a:ext uri="{FF2B5EF4-FFF2-40B4-BE49-F238E27FC236}">
                <a16:creationId xmlns:a16="http://schemas.microsoft.com/office/drawing/2014/main" id="{4DE3091C-4525-42AC-8BE1-7D705A18A062}"/>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B3B4A9CC-6857-42E9-9325-BC52105B12DE}"/>
              </a:ext>
            </a:extLst>
          </p:cNvPr>
          <p:cNvSpPr>
            <a:spLocks noGrp="1"/>
          </p:cNvSpPr>
          <p:nvPr>
            <p:ph type="sldNum" sz="quarter" idx="13"/>
          </p:nvPr>
        </p:nvSpPr>
        <p:spPr/>
        <p:txBody>
          <a:bodyPr/>
          <a:lstStyle/>
          <a:p>
            <a:fld id="{F47845EA-7733-40EE-B074-20032348B727}" type="slidenum">
              <a:rPr lang="en-US" smtClean="0"/>
              <a:t>41</a:t>
            </a:fld>
            <a:endParaRPr lang="en-US"/>
          </a:p>
        </p:txBody>
      </p:sp>
    </p:spTree>
    <p:extLst>
      <p:ext uri="{BB962C8B-B14F-4D97-AF65-F5344CB8AC3E}">
        <p14:creationId xmlns:p14="http://schemas.microsoft.com/office/powerpoint/2010/main" val="4216040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FD62D2-4A14-45A4-9CD1-53ADFE0AA788}"/>
                  </a:ext>
                </a:extLst>
              </p:cNvPr>
              <p:cNvSpPr>
                <a:spLocks noGrp="1"/>
              </p:cNvSpPr>
              <p:nvPr>
                <p:ph idx="1"/>
              </p:nvPr>
            </p:nvSpPr>
            <p:spPr>
              <a:xfrm>
                <a:off x="193431" y="1213338"/>
                <a:ext cx="11843238" cy="5373893"/>
              </a:xfrm>
            </p:spPr>
            <p:txBody>
              <a:bodyPr>
                <a:normAutofit/>
              </a:bodyPr>
              <a:lstStyle/>
              <a:p>
                <a:r>
                  <a:rPr lang="en-US" dirty="0"/>
                  <a:t>Totality: for 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𝒟</m:t>
                        </m:r>
                      </m:e>
                    </m:acc>
                  </m:oMath>
                </a14:m>
                <a:r>
                  <a:rPr lang="en-US" dirty="0"/>
                  <a:t> either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1</m:t>
                        </m:r>
                      </m:sub>
                    </m:sSub>
                  </m:oMath>
                </a14:m>
                <a:r>
                  <a:rPr lang="en-US" dirty="0">
                    <a:ea typeface="Cambria Math" panose="02040503050406030204" pitchFamily="18" charset="0"/>
                  </a:rPr>
                  <a:t> </a:t>
                </a:r>
                <a14:m>
                  <m:oMath xmlns:m="http://schemas.openxmlformats.org/officeDocument/2006/math">
                    <m:r>
                      <a:rPr lang="en-US" i="1" u="sng">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2</m:t>
                        </m:r>
                      </m:sub>
                    </m:sSub>
                  </m:oMath>
                </a14:m>
                <a:r>
                  <a:rPr lang="en-US" dirty="0"/>
                  <a:t> or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2</m:t>
                        </m:r>
                      </m:sub>
                    </m:sSub>
                  </m:oMath>
                </a14:m>
                <a:r>
                  <a:rPr lang="en-US" dirty="0">
                    <a:ea typeface="Cambria Math" panose="02040503050406030204" pitchFamily="18" charset="0"/>
                  </a:rPr>
                  <a:t> </a:t>
                </a:r>
                <a14:m>
                  <m:oMath xmlns:m="http://schemas.openxmlformats.org/officeDocument/2006/math">
                    <m:r>
                      <a:rPr lang="en-US" i="1" u="sng">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1</m:t>
                        </m:r>
                      </m:sub>
                    </m:sSub>
                  </m:oMath>
                </a14:m>
                <a:r>
                  <a:rPr lang="en-US" dirty="0"/>
                  <a:t> (i.e. all statements are comparable in fineness)</a:t>
                </a:r>
              </a:p>
              <a:p>
                <a:r>
                  <a:rPr lang="en-US" dirty="0"/>
                  <a:t>This is necessary to define the measure on the whole domain; however, it is not a desirable property</a:t>
                </a:r>
              </a:p>
              <a:p>
                <a:pPr lvl="1"/>
                <a:r>
                  <a:rPr lang="en-US" dirty="0"/>
                  <a:t>Statements about different physical dimensions (e.g. pressure, volume, position, momentum) should not be comparable</a:t>
                </a:r>
              </a:p>
              <a:p>
                <a:pPr lvl="1"/>
                <a:r>
                  <a:rPr lang="en-US" dirty="0"/>
                  <a:t>In fact, we want to use lack of comparability and infinite comparability (e.g. length vs area vs volume) to define a unit system</a:t>
                </a:r>
              </a:p>
              <a:p>
                <a:r>
                  <a:rPr lang="en-US" dirty="0"/>
                  <a:t>What we would need is a way to identify a set of totally comparable statements that include the unit</a:t>
                </a:r>
              </a:p>
              <a:p>
                <a:pPr lvl="1"/>
                <a:r>
                  <a:rPr lang="en-US" dirty="0"/>
                  <a:t>We have no clear idea of what would be necessary conditions, except imposing directly that such a set exists</a:t>
                </a:r>
              </a:p>
            </p:txBody>
          </p:sp>
        </mc:Choice>
        <mc:Fallback xmlns="">
          <p:sp>
            <p:nvSpPr>
              <p:cNvPr id="3" name="Content Placeholder 2">
                <a:extLst>
                  <a:ext uri="{FF2B5EF4-FFF2-40B4-BE49-F238E27FC236}">
                    <a16:creationId xmlns:a16="http://schemas.microsoft.com/office/drawing/2014/main" id="{63FD62D2-4A14-45A4-9CD1-53ADFE0AA788}"/>
                  </a:ext>
                </a:extLst>
              </p:cNvPr>
              <p:cNvSpPr>
                <a:spLocks noGrp="1" noRot="1" noChangeAspect="1" noMove="1" noResize="1" noEditPoints="1" noAdjustHandles="1" noChangeArrowheads="1" noChangeShapeType="1" noTextEdit="1"/>
              </p:cNvSpPr>
              <p:nvPr>
                <p:ph idx="1"/>
              </p:nvPr>
            </p:nvSpPr>
            <p:spPr>
              <a:xfrm>
                <a:off x="193431" y="1213338"/>
                <a:ext cx="11843238" cy="5373893"/>
              </a:xfrm>
              <a:blipFill>
                <a:blip r:embed="rId2"/>
                <a:stretch>
                  <a:fillRect l="-926" t="-1814"/>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3C4C9F2-AA8C-47F8-B961-DCB02D68771D}"/>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Possible domain requirements</a:t>
            </a:r>
          </a:p>
        </p:txBody>
      </p:sp>
      <p:sp>
        <p:nvSpPr>
          <p:cNvPr id="6" name="Footer Placeholder 5">
            <a:extLst>
              <a:ext uri="{FF2B5EF4-FFF2-40B4-BE49-F238E27FC236}">
                <a16:creationId xmlns:a16="http://schemas.microsoft.com/office/drawing/2014/main" id="{84CDEA4F-9778-42AF-AB7F-3AA68E18A260}"/>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06102AAC-5942-46BB-A3B3-3AC6DCA9EC5E}"/>
              </a:ext>
            </a:extLst>
          </p:cNvPr>
          <p:cNvSpPr>
            <a:spLocks noGrp="1"/>
          </p:cNvSpPr>
          <p:nvPr>
            <p:ph type="sldNum" sz="quarter" idx="13"/>
          </p:nvPr>
        </p:nvSpPr>
        <p:spPr/>
        <p:txBody>
          <a:bodyPr/>
          <a:lstStyle/>
          <a:p>
            <a:fld id="{F47845EA-7733-40EE-B074-20032348B727}" type="slidenum">
              <a:rPr lang="en-US" smtClean="0"/>
              <a:t>42</a:t>
            </a:fld>
            <a:endParaRPr lang="en-US"/>
          </a:p>
        </p:txBody>
      </p:sp>
    </p:spTree>
    <p:extLst>
      <p:ext uri="{BB962C8B-B14F-4D97-AF65-F5344CB8AC3E}">
        <p14:creationId xmlns:p14="http://schemas.microsoft.com/office/powerpoint/2010/main" val="4203465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FD62D2-4A14-45A4-9CD1-53ADFE0AA788}"/>
                  </a:ext>
                </a:extLst>
              </p:cNvPr>
              <p:cNvSpPr>
                <a:spLocks noGrp="1"/>
              </p:cNvSpPr>
              <p:nvPr>
                <p:ph idx="1"/>
              </p:nvPr>
            </p:nvSpPr>
            <p:spPr>
              <a:xfrm>
                <a:off x="193431" y="1213338"/>
                <a:ext cx="11843238" cy="5373893"/>
              </a:xfrm>
            </p:spPr>
            <p:txBody>
              <a:bodyPr>
                <a:normAutofit lnSpcReduction="10000"/>
              </a:bodyPr>
              <a:lstStyle/>
              <a:p>
                <a:r>
                  <a:rPr lang="en-US" dirty="0"/>
                  <a:t>A group possesses the Archimedean property if there are no infinitesimals</a:t>
                </a:r>
              </a:p>
              <a:p>
                <a:pPr lvl="1"/>
                <a:r>
                  <a:rPr lang="en-US" dirty="0"/>
                  <a:t>I.e. for all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we can find an </a:t>
                </a:r>
                <a14:m>
                  <m:oMath xmlns:m="http://schemas.openxmlformats.org/officeDocument/2006/math">
                    <m:r>
                      <a:rPr lang="en-US" b="0" i="1" smtClean="0">
                        <a:latin typeface="Cambria Math" panose="02040503050406030204" pitchFamily="18" charset="0"/>
                      </a:rPr>
                      <m:t>𝑛</m:t>
                    </m:r>
                  </m:oMath>
                </a14:m>
                <a:r>
                  <a:rPr lang="en-US" dirty="0"/>
                  <a:t> such that </a:t>
                </a:r>
                <a14:m>
                  <m:oMath xmlns:m="http://schemas.openxmlformats.org/officeDocument/2006/math">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mr>
                      <m:mr>
                        <m:e>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𝑡𝑖𝑚𝑒𝑠</m:t>
                          </m:r>
                          <m:r>
                            <a:rPr lang="en-US" b="0" i="1" smtClean="0">
                              <a:latin typeface="Cambria Math" panose="02040503050406030204" pitchFamily="18" charset="0"/>
                            </a:rPr>
                            <m:t>      </m:t>
                          </m:r>
                        </m:e>
                      </m:mr>
                    </m:m>
                  </m:oMath>
                </a14:m>
                <a:endParaRPr lang="en-US" dirty="0"/>
              </a:p>
              <a:p>
                <a:r>
                  <a:rPr lang="en-US" dirty="0"/>
                  <a:t>Unless the domain has finitely many possibilities, it will not be Archimedean</a:t>
                </a:r>
              </a:p>
              <a:p>
                <a:r>
                  <a:rPr lang="en-US" dirty="0"/>
                  <a:t>The choice of unit will determine which statements are infinitesimal with respect to the unit (and therefore measure zero) and which will be infinite (and therefore infinite measure)</a:t>
                </a:r>
              </a:p>
              <a:p>
                <a:r>
                  <a:rPr lang="en-US" dirty="0"/>
                  <a:t>Furthermore, we distinguish between countable infinitesimals (i.e. countably many will add up to the unit) and uncountable infinitesimals (i.e. countably many will never add up to the unit)</a:t>
                </a:r>
              </a:p>
              <a:p>
                <a:r>
                  <a:rPr lang="en-US" dirty="0"/>
                  <a:t>If the unit admits countable infinitesimals, then the measure can only be finitely additive</a:t>
                </a:r>
              </a:p>
              <a:p>
                <a:pPr lvl="1"/>
                <a:r>
                  <a:rPr lang="en-US" dirty="0"/>
                  <a:t>Still need to understand whether the lack of countable infinitesimals is sufficient for countable additivity</a:t>
                </a:r>
              </a:p>
            </p:txBody>
          </p:sp>
        </mc:Choice>
        <mc:Fallback xmlns="">
          <p:sp>
            <p:nvSpPr>
              <p:cNvPr id="3" name="Content Placeholder 2">
                <a:extLst>
                  <a:ext uri="{FF2B5EF4-FFF2-40B4-BE49-F238E27FC236}">
                    <a16:creationId xmlns:a16="http://schemas.microsoft.com/office/drawing/2014/main" id="{63FD62D2-4A14-45A4-9CD1-53ADFE0AA788}"/>
                  </a:ext>
                </a:extLst>
              </p:cNvPr>
              <p:cNvSpPr>
                <a:spLocks noGrp="1" noRot="1" noChangeAspect="1" noMove="1" noResize="1" noEditPoints="1" noAdjustHandles="1" noChangeArrowheads="1" noChangeShapeType="1" noTextEdit="1"/>
              </p:cNvSpPr>
              <p:nvPr>
                <p:ph idx="1"/>
              </p:nvPr>
            </p:nvSpPr>
            <p:spPr>
              <a:xfrm>
                <a:off x="193431" y="1213338"/>
                <a:ext cx="11843238" cy="5373893"/>
              </a:xfrm>
              <a:blipFill>
                <a:blip r:embed="rId2"/>
                <a:stretch>
                  <a:fillRect l="-926" t="-2494" r="-144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93C4C9F2-AA8C-47F8-B961-DCB02D68771D}"/>
              </a:ext>
            </a:extLst>
          </p:cNvPr>
          <p:cNvSpPr txBox="1">
            <a:spLocks/>
          </p:cNvSpPr>
          <p:nvPr/>
        </p:nvSpPr>
        <p:spPr>
          <a:xfrm>
            <a:off x="193431" y="136525"/>
            <a:ext cx="11843238" cy="897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Infinitesimals and Archimedean property</a:t>
            </a:r>
          </a:p>
        </p:txBody>
      </p:sp>
      <p:sp>
        <p:nvSpPr>
          <p:cNvPr id="6" name="Footer Placeholder 5">
            <a:extLst>
              <a:ext uri="{FF2B5EF4-FFF2-40B4-BE49-F238E27FC236}">
                <a16:creationId xmlns:a16="http://schemas.microsoft.com/office/drawing/2014/main" id="{E7EA8598-F841-4E0E-9EAD-93243E84C669}"/>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BE00E73E-82FC-4A64-8D65-0C84FCDB5CB7}"/>
              </a:ext>
            </a:extLst>
          </p:cNvPr>
          <p:cNvSpPr>
            <a:spLocks noGrp="1"/>
          </p:cNvSpPr>
          <p:nvPr>
            <p:ph type="sldNum" sz="quarter" idx="13"/>
          </p:nvPr>
        </p:nvSpPr>
        <p:spPr/>
        <p:txBody>
          <a:bodyPr/>
          <a:lstStyle/>
          <a:p>
            <a:fld id="{F47845EA-7733-40EE-B074-20032348B727}" type="slidenum">
              <a:rPr lang="en-US" smtClean="0"/>
              <a:t>43</a:t>
            </a:fld>
            <a:endParaRPr lang="en-US"/>
          </a:p>
        </p:txBody>
      </p:sp>
    </p:spTree>
    <p:extLst>
      <p:ext uri="{BB962C8B-B14F-4D97-AF65-F5344CB8AC3E}">
        <p14:creationId xmlns:p14="http://schemas.microsoft.com/office/powerpoint/2010/main" val="3680508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01C3-9C07-49EF-A998-ADF961410E84}"/>
              </a:ext>
            </a:extLst>
          </p:cNvPr>
          <p:cNvSpPr>
            <a:spLocks noGrp="1"/>
          </p:cNvSpPr>
          <p:nvPr>
            <p:ph type="title"/>
          </p:nvPr>
        </p:nvSpPr>
        <p:spPr/>
        <p:txBody>
          <a:bodyPr/>
          <a:lstStyle/>
          <a:p>
            <a:r>
              <a:rPr lang="en-US" dirty="0"/>
              <a:t>Remarks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74F8D1-FCCE-45A7-BADC-57CDF2B4B9A1}"/>
                  </a:ext>
                </a:extLst>
              </p:cNvPr>
              <p:cNvSpPr>
                <a:spLocks noGrp="1"/>
              </p:cNvSpPr>
              <p:nvPr>
                <p:ph idx="1"/>
              </p:nvPr>
            </p:nvSpPr>
            <p:spPr/>
            <p:txBody>
              <a:bodyPr/>
              <a:lstStyle/>
              <a:p>
                <a:r>
                  <a:rPr lang="en-US" dirty="0"/>
                  <a:t>The goal is certainly achievable</a:t>
                </a:r>
              </a:p>
              <a:p>
                <a:pPr lvl="1"/>
                <a:r>
                  <a:rPr lang="en-US" dirty="0"/>
                  <a:t>We can always impose the specific requirements similar to what is done with manifolds (i.e. you define a manifold to be a topological space locally isomorphic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𝑛</m:t>
                        </m:r>
                      </m:sup>
                    </m:sSup>
                  </m:oMath>
                </a14:m>
                <a:r>
                  <a:rPr lang="en-US" dirty="0"/>
                  <a:t> without finding a set of necessary and sufficient conditions)</a:t>
                </a:r>
              </a:p>
              <a:p>
                <a:r>
                  <a:rPr lang="en-US" dirty="0"/>
                  <a:t>Finding the underlying assumptions would help us better understand the whole structure</a:t>
                </a:r>
              </a:p>
              <a:p>
                <a:pPr lvl="1"/>
                <a:r>
                  <a:rPr lang="en-US" dirty="0"/>
                  <a:t>What are infinitesimals and how is calculus constructed?</a:t>
                </a:r>
              </a:p>
              <a:p>
                <a:pPr lvl="1"/>
                <a:r>
                  <a:rPr lang="en-US" dirty="0"/>
                  <a:t>How is the notion of statement independence (i.e. truth of a statement not fixing the truth of other statements) related to the information independence (i.e. the measure is the product)?</a:t>
                </a:r>
              </a:p>
              <a:p>
                <a:pPr lvl="1"/>
                <a:r>
                  <a:rPr lang="en-US" dirty="0"/>
                  <a:t>Can an additive measure always be constructed? (i.e. what happens at Planck scale?)</a:t>
                </a:r>
              </a:p>
            </p:txBody>
          </p:sp>
        </mc:Choice>
        <mc:Fallback xmlns="">
          <p:sp>
            <p:nvSpPr>
              <p:cNvPr id="3" name="Content Placeholder 2">
                <a:extLst>
                  <a:ext uri="{FF2B5EF4-FFF2-40B4-BE49-F238E27FC236}">
                    <a16:creationId xmlns:a16="http://schemas.microsoft.com/office/drawing/2014/main" id="{0F74F8D1-FCCE-45A7-BADC-57CDF2B4B9A1}"/>
                  </a:ext>
                </a:extLst>
              </p:cNvPr>
              <p:cNvSpPr>
                <a:spLocks noGrp="1" noRot="1" noChangeAspect="1" noMove="1" noResize="1" noEditPoints="1" noAdjustHandles="1" noChangeArrowheads="1" noChangeShapeType="1" noTextEdit="1"/>
              </p:cNvSpPr>
              <p:nvPr>
                <p:ph idx="1"/>
              </p:nvPr>
            </p:nvSpPr>
            <p:spPr>
              <a:blipFill>
                <a:blip r:embed="rId2"/>
                <a:stretch>
                  <a:fillRect l="-916" t="-1871" r="-9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15C4953-E745-4A92-9DC8-3AAA9B5CFB6A}"/>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4E83F8E6-DCB0-49B1-BD62-940BDE65C47A}"/>
              </a:ext>
            </a:extLst>
          </p:cNvPr>
          <p:cNvSpPr>
            <a:spLocks noGrp="1"/>
          </p:cNvSpPr>
          <p:nvPr>
            <p:ph type="sldNum" sz="quarter" idx="13"/>
          </p:nvPr>
        </p:nvSpPr>
        <p:spPr/>
        <p:txBody>
          <a:bodyPr/>
          <a:lstStyle/>
          <a:p>
            <a:fld id="{F47845EA-7733-40EE-B074-20032348B727}" type="slidenum">
              <a:rPr lang="en-US" smtClean="0"/>
              <a:t>44</a:t>
            </a:fld>
            <a:endParaRPr lang="en-US"/>
          </a:p>
        </p:txBody>
      </p:sp>
    </p:spTree>
    <p:extLst>
      <p:ext uri="{BB962C8B-B14F-4D97-AF65-F5344CB8AC3E}">
        <p14:creationId xmlns:p14="http://schemas.microsoft.com/office/powerpoint/2010/main" val="2540546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440D-574C-4512-B2ED-D8558372CB1F}"/>
              </a:ext>
            </a:extLst>
          </p:cNvPr>
          <p:cNvSpPr>
            <a:spLocks noGrp="1"/>
          </p:cNvSpPr>
          <p:nvPr>
            <p:ph type="title"/>
          </p:nvPr>
        </p:nvSpPr>
        <p:spPr/>
        <p:txBody>
          <a:bodyPr/>
          <a:lstStyle/>
          <a:p>
            <a:r>
              <a:rPr lang="en-US" dirty="0"/>
              <a:t>Status - Conceptual</a:t>
            </a:r>
          </a:p>
        </p:txBody>
      </p:sp>
      <p:sp>
        <p:nvSpPr>
          <p:cNvPr id="3" name="Content Placeholder 2">
            <a:extLst>
              <a:ext uri="{FF2B5EF4-FFF2-40B4-BE49-F238E27FC236}">
                <a16:creationId xmlns:a16="http://schemas.microsoft.com/office/drawing/2014/main" id="{8AB3F868-9FD0-42D5-800C-68F0A801D217}"/>
              </a:ext>
            </a:extLst>
          </p:cNvPr>
          <p:cNvSpPr>
            <a:spLocks noGrp="1"/>
          </p:cNvSpPr>
          <p:nvPr>
            <p:ph idx="1"/>
          </p:nvPr>
        </p:nvSpPr>
        <p:spPr/>
        <p:txBody>
          <a:bodyPr/>
          <a:lstStyle/>
          <a:p>
            <a:r>
              <a:rPr lang="en-US" dirty="0"/>
              <a:t>We believe we have identified all the main ingredients, which are summarized in a blueprint paper</a:t>
            </a:r>
          </a:p>
          <a:p>
            <a:r>
              <a:rPr lang="en-US" dirty="0"/>
              <a:t>Numerous details need to be addressed to fully outline the concepts</a:t>
            </a:r>
          </a:p>
          <a:p>
            <a:pPr lvl="1"/>
            <a:r>
              <a:rPr lang="en-US" dirty="0"/>
              <a:t>Find what are the “necessary” axioms for fineness</a:t>
            </a:r>
          </a:p>
          <a:p>
            <a:pPr lvl="1"/>
            <a:r>
              <a:rPr lang="en-US" dirty="0"/>
              <a:t>Find what are the “optional” properties a domain need to satisfy to allow for measures</a:t>
            </a:r>
          </a:p>
          <a:p>
            <a:pPr lvl="1"/>
            <a:r>
              <a:rPr lang="en-US" dirty="0"/>
              <a:t>Understand how infinitesimals work and how can analysis be connected</a:t>
            </a:r>
          </a:p>
          <a:p>
            <a:pPr lvl="1"/>
            <a:r>
              <a:rPr lang="en-US" dirty="0"/>
              <a:t>Understand how differentiability can be defined on top of the framework</a:t>
            </a:r>
          </a:p>
          <a:p>
            <a:pPr lvl="1"/>
            <a:r>
              <a:rPr lang="en-US" dirty="0"/>
              <a:t>Understand how “linear scales” can be defined on top and whether/how it links to inertial frames</a:t>
            </a:r>
          </a:p>
        </p:txBody>
      </p:sp>
      <p:sp>
        <p:nvSpPr>
          <p:cNvPr id="4" name="Footer Placeholder 3">
            <a:extLst>
              <a:ext uri="{FF2B5EF4-FFF2-40B4-BE49-F238E27FC236}">
                <a16:creationId xmlns:a16="http://schemas.microsoft.com/office/drawing/2014/main" id="{601DE18D-B98D-4D63-AE12-95196B183F7F}"/>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4F572DBC-35C3-4FC5-A196-9095F95BA840}"/>
              </a:ext>
            </a:extLst>
          </p:cNvPr>
          <p:cNvSpPr>
            <a:spLocks noGrp="1"/>
          </p:cNvSpPr>
          <p:nvPr>
            <p:ph type="sldNum" sz="quarter" idx="13"/>
          </p:nvPr>
        </p:nvSpPr>
        <p:spPr/>
        <p:txBody>
          <a:bodyPr/>
          <a:lstStyle/>
          <a:p>
            <a:fld id="{F47845EA-7733-40EE-B074-20032348B727}" type="slidenum">
              <a:rPr lang="en-US" smtClean="0"/>
              <a:t>45</a:t>
            </a:fld>
            <a:endParaRPr lang="en-US"/>
          </a:p>
        </p:txBody>
      </p:sp>
    </p:spTree>
    <p:extLst>
      <p:ext uri="{BB962C8B-B14F-4D97-AF65-F5344CB8AC3E}">
        <p14:creationId xmlns:p14="http://schemas.microsoft.com/office/powerpoint/2010/main" val="4117954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38DC-1C8D-4080-B7BB-786ED76BBBDA}"/>
              </a:ext>
            </a:extLst>
          </p:cNvPr>
          <p:cNvSpPr>
            <a:spLocks noGrp="1"/>
          </p:cNvSpPr>
          <p:nvPr>
            <p:ph type="title"/>
          </p:nvPr>
        </p:nvSpPr>
        <p:spPr/>
        <p:txBody>
          <a:bodyPr/>
          <a:lstStyle/>
          <a:p>
            <a:r>
              <a:rPr lang="en-US" dirty="0"/>
              <a:t>States and processes</a:t>
            </a:r>
          </a:p>
        </p:txBody>
      </p:sp>
      <p:sp>
        <p:nvSpPr>
          <p:cNvPr id="3" name="Text Placeholder 2">
            <a:extLst>
              <a:ext uri="{FF2B5EF4-FFF2-40B4-BE49-F238E27FC236}">
                <a16:creationId xmlns:a16="http://schemas.microsoft.com/office/drawing/2014/main" id="{051AB359-DB82-4D02-BC2D-B996E0C6068F}"/>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C791D51F-8FE5-4725-A8CF-A5176724C23B}"/>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38EEB812-5546-43F5-B4E8-60975EC135D0}"/>
              </a:ext>
            </a:extLst>
          </p:cNvPr>
          <p:cNvSpPr>
            <a:spLocks noGrp="1"/>
          </p:cNvSpPr>
          <p:nvPr>
            <p:ph type="sldNum" sz="quarter" idx="12"/>
          </p:nvPr>
        </p:nvSpPr>
        <p:spPr/>
        <p:txBody>
          <a:bodyPr/>
          <a:lstStyle/>
          <a:p>
            <a:fld id="{F47845EA-7733-40EE-B074-20032348B727}" type="slidenum">
              <a:rPr lang="en-US" smtClean="0"/>
              <a:t>46</a:t>
            </a:fld>
            <a:endParaRPr lang="en-US"/>
          </a:p>
        </p:txBody>
      </p:sp>
    </p:spTree>
    <p:extLst>
      <p:ext uri="{BB962C8B-B14F-4D97-AF65-F5344CB8AC3E}">
        <p14:creationId xmlns:p14="http://schemas.microsoft.com/office/powerpoint/2010/main" val="12920092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8BF1-9966-41F2-BC94-6BB8B7A92AF1}"/>
              </a:ext>
            </a:extLst>
          </p:cNvPr>
          <p:cNvSpPr>
            <a:spLocks noGrp="1"/>
          </p:cNvSpPr>
          <p:nvPr>
            <p:ph type="title"/>
          </p:nvPr>
        </p:nvSpPr>
        <p:spPr/>
        <p:txBody>
          <a:bodyPr/>
          <a:lstStyle/>
          <a:p>
            <a:r>
              <a:rPr lang="en-US" dirty="0"/>
              <a:t>Motivation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E7FE1F-D732-4AC1-8032-BBAE93E959AC}"/>
                  </a:ext>
                </a:extLst>
              </p:cNvPr>
              <p:cNvSpPr>
                <a:spLocks noGrp="1"/>
              </p:cNvSpPr>
              <p:nvPr>
                <p:ph idx="1"/>
              </p:nvPr>
            </p:nvSpPr>
            <p:spPr/>
            <p:txBody>
              <a:bodyPr>
                <a:normAutofit fontScale="92500"/>
              </a:bodyPr>
              <a:lstStyle/>
              <a:p>
                <a:r>
                  <a:rPr lang="en-US" dirty="0"/>
                  <a:t>So far we have characterized statements in terms of verifiability and information granularity; we need to understand how and why statements are “grouped” into sets that belong to the same “system”</a:t>
                </a:r>
              </a:p>
              <a:p>
                <a:r>
                  <a:rPr lang="en-US" dirty="0"/>
                  <a:t>The naïve idea is that states are simply descriptions of a system at a particular time, which would make them possibilities of a domain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𝒟</m:t>
                        </m:r>
                      </m:e>
                      <m:sub>
                        <m:r>
                          <a:rPr lang="en-US" b="0" i="1" smtClean="0">
                            <a:latin typeface="Cambria Math" panose="02040503050406030204" pitchFamily="18" charset="0"/>
                          </a:rPr>
                          <m:t>𝑡</m:t>
                        </m:r>
                      </m:sub>
                    </m:sSub>
                  </m:oMath>
                </a14:m>
                <a:r>
                  <a:rPr lang="en-US" dirty="0"/>
                  <a:t>; this does not work</a:t>
                </a:r>
              </a:p>
              <a:p>
                <a:pPr lvl="1"/>
                <a:r>
                  <a:rPr lang="en-US" dirty="0"/>
                  <a:t>The states that a system can possibly occupy at a given moment changes in time: after enough time, a dissipative system will be certainly found in equilibrium</a:t>
                </a:r>
              </a:p>
              <a:p>
                <a:pPr lvl="1"/>
                <a:r>
                  <a:rPr lang="en-US" dirty="0"/>
                  <a:t>It doesn’t tell us why we group statements in a specific way: why do position and momentum, pressure and volume form “good pairs”? Why don’t we pair momentum and volume?</a:t>
                </a:r>
              </a:p>
              <a:p>
                <a:r>
                  <a:rPr lang="en-US" dirty="0"/>
                  <a:t>The general idea is that the state space is the set of possibilities for an </a:t>
                </a:r>
                <a:r>
                  <a:rPr lang="en-US" b="1" dirty="0"/>
                  <a:t>independent</a:t>
                </a:r>
                <a:r>
                  <a:rPr lang="en-US" dirty="0"/>
                  <a:t> system</a:t>
                </a:r>
              </a:p>
              <a:p>
                <a:pPr lvl="1"/>
                <a:r>
                  <a:rPr lang="en-US" dirty="0"/>
                  <a:t>The object must allow, at least in some cases, a process for which its description is independent from other systems (e.g. we can talk about a ball because we can manipulate its position and velocity independently of other balls)</a:t>
                </a:r>
              </a:p>
              <a:p>
                <a:endParaRPr lang="en-US" dirty="0"/>
              </a:p>
            </p:txBody>
          </p:sp>
        </mc:Choice>
        <mc:Fallback xmlns="">
          <p:sp>
            <p:nvSpPr>
              <p:cNvPr id="3" name="Content Placeholder 2">
                <a:extLst>
                  <a:ext uri="{FF2B5EF4-FFF2-40B4-BE49-F238E27FC236}">
                    <a16:creationId xmlns:a16="http://schemas.microsoft.com/office/drawing/2014/main" id="{B5E7FE1F-D732-4AC1-8032-BBAE93E959AC}"/>
                  </a:ext>
                </a:extLst>
              </p:cNvPr>
              <p:cNvSpPr>
                <a:spLocks noGrp="1" noRot="1" noChangeAspect="1" noMove="1" noResize="1" noEditPoints="1" noAdjustHandles="1" noChangeArrowheads="1" noChangeShapeType="1" noTextEdit="1"/>
              </p:cNvSpPr>
              <p:nvPr>
                <p:ph idx="1"/>
              </p:nvPr>
            </p:nvSpPr>
            <p:spPr>
              <a:blipFill>
                <a:blip r:embed="rId2"/>
                <a:stretch>
                  <a:fillRect l="-763" t="-1754" b="-117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4D53AA1-2721-43B6-92C4-5E7828D1BFCE}"/>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451BA1D7-FCB6-44A8-BC90-D7B6FB5CB92E}"/>
              </a:ext>
            </a:extLst>
          </p:cNvPr>
          <p:cNvSpPr>
            <a:spLocks noGrp="1"/>
          </p:cNvSpPr>
          <p:nvPr>
            <p:ph type="sldNum" sz="quarter" idx="13"/>
          </p:nvPr>
        </p:nvSpPr>
        <p:spPr/>
        <p:txBody>
          <a:bodyPr/>
          <a:lstStyle/>
          <a:p>
            <a:fld id="{F47845EA-7733-40EE-B074-20032348B727}" type="slidenum">
              <a:rPr lang="en-US" smtClean="0"/>
              <a:t>47</a:t>
            </a:fld>
            <a:endParaRPr lang="en-US"/>
          </a:p>
        </p:txBody>
      </p:sp>
    </p:spTree>
    <p:extLst>
      <p:ext uri="{BB962C8B-B14F-4D97-AF65-F5344CB8AC3E}">
        <p14:creationId xmlns:p14="http://schemas.microsoft.com/office/powerpoint/2010/main" val="1820121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F6B8E-407A-4DEE-8003-9F403732A67E}"/>
              </a:ext>
            </a:extLst>
          </p:cNvPr>
          <p:cNvSpPr>
            <a:spLocks noGrp="1"/>
          </p:cNvSpPr>
          <p:nvPr>
            <p:ph type="title"/>
          </p:nvPr>
        </p:nvSpPr>
        <p:spPr/>
        <p:txBody>
          <a:bodyPr/>
          <a:lstStyle/>
          <a:p>
            <a:r>
              <a:rPr lang="en-US" dirty="0"/>
              <a:t>General approach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D906B9-16D1-48FE-A9B1-815C34BA3A4D}"/>
                  </a:ext>
                </a:extLst>
              </p:cNvPr>
              <p:cNvSpPr>
                <a:spLocks noGrp="1"/>
              </p:cNvSpPr>
              <p:nvPr>
                <p:ph idx="1"/>
              </p:nvPr>
            </p:nvSpPr>
            <p:spPr/>
            <p:txBody>
              <a:bodyPr>
                <a:normAutofit fontScale="92500" lnSpcReduction="20000"/>
              </a:bodyPr>
              <a:lstStyle/>
              <a:p>
                <a:r>
                  <a:rPr lang="en-US" dirty="0"/>
                  <a:t>Define a </a:t>
                </a:r>
                <a:r>
                  <a:rPr lang="en-US" b="1" dirty="0"/>
                  <a:t>process domain </a:t>
                </a:r>
                <a:r>
                  <a:rPr lang="en-US" dirty="0"/>
                  <a:t>to be the experimental domain of all possible statements at all times</a:t>
                </a:r>
              </a:p>
              <a:p>
                <a:pPr lvl="1"/>
                <a:r>
                  <a:rPr lang="en-US" dirty="0"/>
                  <a:t>An </a:t>
                </a:r>
                <a:r>
                  <a:rPr lang="en-US" b="1" dirty="0"/>
                  <a:t>evolution</a:t>
                </a:r>
                <a:r>
                  <a:rPr lang="en-US" dirty="0"/>
                  <a:t> is the possibility of the process domain, which would determine the truth for all statements at all times</a:t>
                </a:r>
              </a:p>
              <a:p>
                <a:r>
                  <a:rPr lang="en-US" dirty="0"/>
                  <a:t>Picking a unit, we have a measure on the descriptions that “counts” the evolutions associated to that description</a:t>
                </a:r>
              </a:p>
              <a:p>
                <a:pPr lvl="1"/>
                <a:r>
                  <a:rPr lang="en-US" dirty="0"/>
                  <a:t>The </a:t>
                </a:r>
                <a:r>
                  <a:rPr lang="en-US" b="1" dirty="0"/>
                  <a:t>process entropy </a:t>
                </a:r>
                <a:r>
                  <a:rPr lang="en-US" dirty="0"/>
                  <a:t>is the logarithm of that count</a:t>
                </a:r>
              </a:p>
              <a:p>
                <a:r>
                  <a:rPr lang="en-US" dirty="0"/>
                  <a:t>Then we look at how experimental subdomains at particular time intervals relate to each other</a:t>
                </a:r>
              </a:p>
              <a:p>
                <a:pPr lvl="1"/>
                <a:r>
                  <a:rPr lang="en-US" dirty="0"/>
                  <a:t>Independent domains will factor both in terms of description and in terms of measure (and therefore entropy is additive)</a:t>
                </a:r>
              </a:p>
              <a:p>
                <a:r>
                  <a:rPr lang="en-US" dirty="0"/>
                  <a:t>The </a:t>
                </a:r>
                <a:r>
                  <a:rPr lang="en-US" b="1" dirty="0"/>
                  <a:t>state space </a:t>
                </a:r>
                <a:r>
                  <a:rPr lang="en-US" dirty="0"/>
                  <a:t>of a system is the template for the domains at all times</a:t>
                </a:r>
              </a:p>
              <a:p>
                <a:pPr lvl="1"/>
                <a:r>
                  <a:rPr lang="en-US" dirty="0"/>
                  <a:t>At each time, there is an experimental domain that instantiates the state space (i.e. “the property </a:t>
                </a:r>
                <a14:m>
                  <m:oMath xmlns:m="http://schemas.openxmlformats.org/officeDocument/2006/math">
                    <m:r>
                      <a:rPr lang="en-US" b="0" i="1" smtClean="0">
                        <a:latin typeface="Cambria Math" panose="02040503050406030204" pitchFamily="18" charset="0"/>
                      </a:rPr>
                      <m:t>𝑥</m:t>
                    </m:r>
                  </m:oMath>
                </a14:m>
                <a:r>
                  <a:rPr lang="en-US" dirty="0"/>
                  <a:t> is in </a:t>
                </a:r>
                <a14:m>
                  <m:oMath xmlns:m="http://schemas.openxmlformats.org/officeDocument/2006/math">
                    <m:r>
                      <a:rPr lang="en-US" b="0" i="1" smtClean="0">
                        <a:latin typeface="Cambria Math" panose="02040503050406030204" pitchFamily="18" charset="0"/>
                      </a:rPr>
                      <m:t>𝑈</m:t>
                    </m:r>
                  </m:oMath>
                </a14:m>
                <a:r>
                  <a:rPr lang="en-US" dirty="0"/>
                  <a:t> </a:t>
                </a:r>
                <a:r>
                  <a:rPr lang="en-US" b="1" dirty="0"/>
                  <a:t>when </a:t>
                </a:r>
                <a14:m>
                  <m:oMath xmlns:m="http://schemas.openxmlformats.org/officeDocument/2006/math">
                    <m:r>
                      <a:rPr lang="en-US" b="1" i="1" smtClean="0">
                        <a:latin typeface="Cambria Math" panose="02040503050406030204" pitchFamily="18" charset="0"/>
                      </a:rPr>
                      <m:t>𝒕</m:t>
                    </m:r>
                  </m:oMath>
                </a14:m>
                <a:r>
                  <a:rPr lang="en-US" b="1" dirty="0"/>
                  <a:t> in </a:t>
                </a:r>
                <a14:m>
                  <m:oMath xmlns:m="http://schemas.openxmlformats.org/officeDocument/2006/math">
                    <m:r>
                      <a:rPr lang="en-US" b="1" i="0" smtClean="0">
                        <a:latin typeface="Cambria Math" panose="02040503050406030204" pitchFamily="18" charset="0"/>
                      </a:rPr>
                      <m:t>𝚫</m:t>
                    </m:r>
                    <m:r>
                      <a:rPr lang="en-US" b="1" i="1" smtClean="0">
                        <a:latin typeface="Cambria Math" panose="02040503050406030204" pitchFamily="18" charset="0"/>
                      </a:rPr>
                      <m:t>𝑻</m:t>
                    </m:r>
                  </m:oMath>
                </a14:m>
                <a:r>
                  <a:rPr lang="en-US" dirty="0"/>
                  <a:t>” )</a:t>
                </a:r>
              </a:p>
              <a:p>
                <a:pPr lvl="1"/>
                <a:r>
                  <a:rPr lang="en-US" dirty="0"/>
                  <a:t>The template is taken when the system is independent: states are descriptions of the system and only about the system; no correlations</a:t>
                </a:r>
              </a:p>
              <a:p>
                <a:pPr lvl="1"/>
                <a:endParaRPr lang="en-US" dirty="0"/>
              </a:p>
            </p:txBody>
          </p:sp>
        </mc:Choice>
        <mc:Fallback xmlns="">
          <p:sp>
            <p:nvSpPr>
              <p:cNvPr id="3" name="Content Placeholder 2">
                <a:extLst>
                  <a:ext uri="{FF2B5EF4-FFF2-40B4-BE49-F238E27FC236}">
                    <a16:creationId xmlns:a16="http://schemas.microsoft.com/office/drawing/2014/main" id="{14D906B9-16D1-48FE-A9B1-815C34BA3A4D}"/>
                  </a:ext>
                </a:extLst>
              </p:cNvPr>
              <p:cNvSpPr>
                <a:spLocks noGrp="1" noRot="1" noChangeAspect="1" noMove="1" noResize="1" noEditPoints="1" noAdjustHandles="1" noChangeArrowheads="1" noChangeShapeType="1" noTextEdit="1"/>
              </p:cNvSpPr>
              <p:nvPr>
                <p:ph idx="1"/>
              </p:nvPr>
            </p:nvSpPr>
            <p:spPr>
              <a:blipFill>
                <a:blip r:embed="rId2"/>
                <a:stretch>
                  <a:fillRect l="-763" t="-2924" r="-40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40C718E-F2BB-4A29-A64F-3169C2718D96}"/>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4FC94E8B-53A7-44F9-B9E6-F0669C488765}"/>
              </a:ext>
            </a:extLst>
          </p:cNvPr>
          <p:cNvSpPr>
            <a:spLocks noGrp="1"/>
          </p:cNvSpPr>
          <p:nvPr>
            <p:ph type="sldNum" sz="quarter" idx="13"/>
          </p:nvPr>
        </p:nvSpPr>
        <p:spPr/>
        <p:txBody>
          <a:bodyPr/>
          <a:lstStyle/>
          <a:p>
            <a:fld id="{F47845EA-7733-40EE-B074-20032348B727}" type="slidenum">
              <a:rPr lang="en-US" smtClean="0"/>
              <a:t>48</a:t>
            </a:fld>
            <a:endParaRPr lang="en-US"/>
          </a:p>
        </p:txBody>
      </p:sp>
    </p:spTree>
    <p:extLst>
      <p:ext uri="{BB962C8B-B14F-4D97-AF65-F5344CB8AC3E}">
        <p14:creationId xmlns:p14="http://schemas.microsoft.com/office/powerpoint/2010/main" val="3351501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A75CD59-8464-456C-8CFD-D56EA3933B96}"/>
              </a:ext>
            </a:extLst>
          </p:cNvPr>
          <p:cNvGrpSpPr/>
          <p:nvPr/>
        </p:nvGrpSpPr>
        <p:grpSpPr>
          <a:xfrm>
            <a:off x="1480453" y="2657669"/>
            <a:ext cx="2127380" cy="3079102"/>
            <a:chOff x="1564432" y="2657669"/>
            <a:chExt cx="2127380" cy="3079102"/>
          </a:xfrm>
        </p:grpSpPr>
        <p:sp>
          <p:nvSpPr>
            <p:cNvPr id="15" name="Oval 14">
              <a:extLst>
                <a:ext uri="{FF2B5EF4-FFF2-40B4-BE49-F238E27FC236}">
                  <a16:creationId xmlns:a16="http://schemas.microsoft.com/office/drawing/2014/main" id="{1DEB0314-B0BD-44F3-8D17-02C2FD1BD9A9}"/>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E627801C-6413-424E-8C7F-C28D24719436}"/>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B56161B-C5E4-4519-8E70-43FC008FAFF9}"/>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0E9E0C6-ECE7-4BD3-BBFC-56DAFC8B7E09}"/>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59E2AC7-2942-4DBA-9B18-588E36C9AD97}"/>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3EDEBE-F6A8-43E9-9C94-7E3C5B1B9302}"/>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591CD53-9DFF-4191-9191-5F3907D33EFB}"/>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84A56A6-C18E-4B32-80EB-FC6D252D0DF5}"/>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E34C6C-D1B5-4AC4-8741-A81364F7FFB4}"/>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85B5D16-9695-456F-B699-9D42714FDDB4}"/>
              </a:ext>
            </a:extLst>
          </p:cNvPr>
          <p:cNvSpPr txBox="1"/>
          <p:nvPr/>
        </p:nvSpPr>
        <p:spPr>
          <a:xfrm>
            <a:off x="600863" y="1146082"/>
            <a:ext cx="4054508" cy="584775"/>
          </a:xfrm>
          <a:prstGeom prst="rect">
            <a:avLst/>
          </a:prstGeom>
          <a:noFill/>
        </p:spPr>
        <p:txBody>
          <a:bodyPr wrap="none" rtlCol="0">
            <a:spAutoFit/>
          </a:bodyPr>
          <a:lstStyle/>
          <a:p>
            <a:r>
              <a:rPr lang="en-US" sz="3200" dirty="0"/>
              <a:t>State space of a system</a:t>
            </a:r>
          </a:p>
        </p:txBody>
      </p:sp>
      <p:cxnSp>
        <p:nvCxnSpPr>
          <p:cNvPr id="10" name="Straight Arrow Connector 9">
            <a:extLst>
              <a:ext uri="{FF2B5EF4-FFF2-40B4-BE49-F238E27FC236}">
                <a16:creationId xmlns:a16="http://schemas.microsoft.com/office/drawing/2014/main" id="{449E7CFB-6F8C-45B5-BC54-2D2F5658F1F5}"/>
              </a:ext>
            </a:extLst>
          </p:cNvPr>
          <p:cNvCxnSpPr/>
          <p:nvPr/>
        </p:nvCxnSpPr>
        <p:spPr>
          <a:xfrm>
            <a:off x="2323318" y="1822185"/>
            <a:ext cx="128052" cy="695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09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D05AF1D-FB5C-4BE3-8056-66648EC1200E}"/>
              </a:ext>
            </a:extLst>
          </p:cNvPr>
          <p:cNvSpPr/>
          <p:nvPr/>
        </p:nvSpPr>
        <p:spPr>
          <a:xfrm>
            <a:off x="3373377" y="517471"/>
            <a:ext cx="8706325" cy="586020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5600"/>
              </a:spcAft>
            </a:pPr>
            <a:endParaRPr lang="en-US" sz="4000" dirty="0"/>
          </a:p>
        </p:txBody>
      </p:sp>
      <p:sp>
        <p:nvSpPr>
          <p:cNvPr id="32" name="Rectangle 31">
            <a:extLst>
              <a:ext uri="{FF2B5EF4-FFF2-40B4-BE49-F238E27FC236}">
                <a16:creationId xmlns:a16="http://schemas.microsoft.com/office/drawing/2014/main" id="{48464246-487E-4134-94C0-9138F870381A}"/>
              </a:ext>
            </a:extLst>
          </p:cNvPr>
          <p:cNvSpPr/>
          <p:nvPr/>
        </p:nvSpPr>
        <p:spPr>
          <a:xfrm>
            <a:off x="3373377" y="5692989"/>
            <a:ext cx="8706325" cy="6846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5600"/>
              </a:spcAft>
            </a:pPr>
            <a:r>
              <a:rPr lang="en-US" sz="4000" dirty="0"/>
              <a:t>Experimental verifiability</a:t>
            </a:r>
          </a:p>
        </p:txBody>
      </p:sp>
      <p:sp>
        <p:nvSpPr>
          <p:cNvPr id="33" name="TextBox 32">
            <a:extLst>
              <a:ext uri="{FF2B5EF4-FFF2-40B4-BE49-F238E27FC236}">
                <a16:creationId xmlns:a16="http://schemas.microsoft.com/office/drawing/2014/main" id="{D0BADBDE-9F36-42A6-9E60-DF101F92AC56}"/>
              </a:ext>
            </a:extLst>
          </p:cNvPr>
          <p:cNvSpPr txBox="1"/>
          <p:nvPr/>
        </p:nvSpPr>
        <p:spPr>
          <a:xfrm>
            <a:off x="114679" y="4568622"/>
            <a:ext cx="3162572" cy="646331"/>
          </a:xfrm>
          <a:prstGeom prst="rect">
            <a:avLst/>
          </a:prstGeom>
          <a:noFill/>
        </p:spPr>
        <p:txBody>
          <a:bodyPr wrap="square" rtlCol="0">
            <a:spAutoFit/>
          </a:bodyPr>
          <a:lstStyle/>
          <a:p>
            <a:pPr algn="ctr"/>
            <a:r>
              <a:rPr lang="en-US" sz="3600" dirty="0"/>
              <a:t>General theory</a:t>
            </a:r>
          </a:p>
        </p:txBody>
      </p:sp>
      <p:sp>
        <p:nvSpPr>
          <p:cNvPr id="34" name="TextBox 33">
            <a:extLst>
              <a:ext uri="{FF2B5EF4-FFF2-40B4-BE49-F238E27FC236}">
                <a16:creationId xmlns:a16="http://schemas.microsoft.com/office/drawing/2014/main" id="{08847D77-3003-4943-8B36-15D8632FF785}"/>
              </a:ext>
            </a:extLst>
          </p:cNvPr>
          <p:cNvSpPr txBox="1"/>
          <p:nvPr/>
        </p:nvSpPr>
        <p:spPr>
          <a:xfrm>
            <a:off x="114678" y="684675"/>
            <a:ext cx="3162572" cy="615553"/>
          </a:xfrm>
          <a:prstGeom prst="rect">
            <a:avLst/>
          </a:prstGeom>
          <a:noFill/>
        </p:spPr>
        <p:txBody>
          <a:bodyPr wrap="square" rtlCol="0">
            <a:spAutoFit/>
          </a:bodyPr>
          <a:lstStyle/>
          <a:p>
            <a:r>
              <a:rPr lang="en-US" sz="3400" dirty="0"/>
              <a:t>Physical theories</a:t>
            </a:r>
          </a:p>
        </p:txBody>
      </p:sp>
      <p:sp>
        <p:nvSpPr>
          <p:cNvPr id="35" name="Rectangle 34">
            <a:extLst>
              <a:ext uri="{FF2B5EF4-FFF2-40B4-BE49-F238E27FC236}">
                <a16:creationId xmlns:a16="http://schemas.microsoft.com/office/drawing/2014/main" id="{1D84DEDE-FC4A-45B3-85F2-9F8AD6C53BFF}"/>
              </a:ext>
            </a:extLst>
          </p:cNvPr>
          <p:cNvSpPr/>
          <p:nvPr/>
        </p:nvSpPr>
        <p:spPr>
          <a:xfrm>
            <a:off x="3375539" y="4981789"/>
            <a:ext cx="8706325" cy="6846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5600"/>
              </a:spcAft>
            </a:pPr>
            <a:r>
              <a:rPr lang="en-US" sz="4000" dirty="0"/>
              <a:t>Informational granularity</a:t>
            </a:r>
          </a:p>
        </p:txBody>
      </p:sp>
      <p:sp>
        <p:nvSpPr>
          <p:cNvPr id="36" name="Rectangle 35">
            <a:extLst>
              <a:ext uri="{FF2B5EF4-FFF2-40B4-BE49-F238E27FC236}">
                <a16:creationId xmlns:a16="http://schemas.microsoft.com/office/drawing/2014/main" id="{783E688F-3490-4C13-B194-97FCCF2A9EF2}"/>
              </a:ext>
            </a:extLst>
          </p:cNvPr>
          <p:cNvSpPr/>
          <p:nvPr/>
        </p:nvSpPr>
        <p:spPr>
          <a:xfrm>
            <a:off x="3375539" y="4270589"/>
            <a:ext cx="8706325" cy="68468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5600"/>
              </a:spcAft>
            </a:pPr>
            <a:r>
              <a:rPr lang="en-US" sz="4000" dirty="0"/>
              <a:t>States and processes</a:t>
            </a:r>
          </a:p>
        </p:txBody>
      </p:sp>
      <p:sp>
        <p:nvSpPr>
          <p:cNvPr id="37" name="Rectangle: Rounded Corners 36">
            <a:extLst>
              <a:ext uri="{FF2B5EF4-FFF2-40B4-BE49-F238E27FC236}">
                <a16:creationId xmlns:a16="http://schemas.microsoft.com/office/drawing/2014/main" id="{568A5DF8-A935-4451-A1FD-CAC9745870F0}"/>
              </a:ext>
            </a:extLst>
          </p:cNvPr>
          <p:cNvSpPr/>
          <p:nvPr/>
        </p:nvSpPr>
        <p:spPr>
          <a:xfrm>
            <a:off x="6362088" y="1251979"/>
            <a:ext cx="2841002" cy="157580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38" name="Rectangle: Rounded Corners 37">
            <a:extLst>
              <a:ext uri="{FF2B5EF4-FFF2-40B4-BE49-F238E27FC236}">
                <a16:creationId xmlns:a16="http://schemas.microsoft.com/office/drawing/2014/main" id="{0E3C1DD7-BF5D-4C54-9B2A-61829FF4CF02}"/>
              </a:ext>
            </a:extLst>
          </p:cNvPr>
          <p:cNvSpPr/>
          <p:nvPr/>
        </p:nvSpPr>
        <p:spPr>
          <a:xfrm>
            <a:off x="4249489" y="1137244"/>
            <a:ext cx="3372782" cy="157580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39" name="TextBox 38">
            <a:extLst>
              <a:ext uri="{FF2B5EF4-FFF2-40B4-BE49-F238E27FC236}">
                <a16:creationId xmlns:a16="http://schemas.microsoft.com/office/drawing/2014/main" id="{B2E028B1-9F4B-4531-8B24-F6076A794B68}"/>
              </a:ext>
            </a:extLst>
          </p:cNvPr>
          <p:cNvSpPr txBox="1"/>
          <p:nvPr/>
        </p:nvSpPr>
        <p:spPr>
          <a:xfrm>
            <a:off x="4467651" y="1941734"/>
            <a:ext cx="1673943" cy="584775"/>
          </a:xfrm>
          <a:prstGeom prst="rect">
            <a:avLst/>
          </a:prstGeom>
          <a:noFill/>
        </p:spPr>
        <p:txBody>
          <a:bodyPr wrap="square" rtlCol="0">
            <a:spAutoFit/>
          </a:bodyPr>
          <a:lstStyle/>
          <a:p>
            <a:r>
              <a:rPr lang="en-US" sz="1600" dirty="0">
                <a:solidFill>
                  <a:schemeClr val="bg1"/>
                </a:solidFill>
              </a:rPr>
              <a:t>Classical</a:t>
            </a:r>
            <a:br>
              <a:rPr lang="en-US" sz="1600" dirty="0">
                <a:solidFill>
                  <a:schemeClr val="bg1"/>
                </a:solidFill>
              </a:rPr>
            </a:br>
            <a:r>
              <a:rPr lang="en-US" sz="1600" dirty="0">
                <a:solidFill>
                  <a:schemeClr val="bg1"/>
                </a:solidFill>
              </a:rPr>
              <a:t>phase-space</a:t>
            </a:r>
          </a:p>
        </p:txBody>
      </p:sp>
      <p:sp>
        <p:nvSpPr>
          <p:cNvPr id="40" name="TextBox 39">
            <a:extLst>
              <a:ext uri="{FF2B5EF4-FFF2-40B4-BE49-F238E27FC236}">
                <a16:creationId xmlns:a16="http://schemas.microsoft.com/office/drawing/2014/main" id="{51B1503C-3A59-43FD-837A-D904E9BB8C94}"/>
              </a:ext>
            </a:extLst>
          </p:cNvPr>
          <p:cNvSpPr txBox="1"/>
          <p:nvPr/>
        </p:nvSpPr>
        <p:spPr>
          <a:xfrm>
            <a:off x="114678" y="3297483"/>
            <a:ext cx="3162572" cy="646331"/>
          </a:xfrm>
          <a:prstGeom prst="rect">
            <a:avLst/>
          </a:prstGeom>
          <a:noFill/>
        </p:spPr>
        <p:txBody>
          <a:bodyPr wrap="square" rtlCol="0">
            <a:spAutoFit/>
          </a:bodyPr>
          <a:lstStyle/>
          <a:p>
            <a:pPr algn="ctr"/>
            <a:r>
              <a:rPr lang="en-US" sz="3600" dirty="0"/>
              <a:t>Assumptions</a:t>
            </a:r>
          </a:p>
        </p:txBody>
      </p:sp>
      <p:sp>
        <p:nvSpPr>
          <p:cNvPr id="41" name="Rectangle: Rounded Corners 40">
            <a:extLst>
              <a:ext uri="{FF2B5EF4-FFF2-40B4-BE49-F238E27FC236}">
                <a16:creationId xmlns:a16="http://schemas.microsoft.com/office/drawing/2014/main" id="{21543D64-B60C-4D5B-8E44-F4CF086D58FD}"/>
              </a:ext>
            </a:extLst>
          </p:cNvPr>
          <p:cNvSpPr/>
          <p:nvPr/>
        </p:nvSpPr>
        <p:spPr>
          <a:xfrm>
            <a:off x="3543153" y="702663"/>
            <a:ext cx="8320380" cy="232166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352D1B1-BA15-40EE-B115-B32AF691443F}"/>
              </a:ext>
            </a:extLst>
          </p:cNvPr>
          <p:cNvSpPr/>
          <p:nvPr/>
        </p:nvSpPr>
        <p:spPr>
          <a:xfrm>
            <a:off x="6824429" y="3209158"/>
            <a:ext cx="2287611" cy="813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Determinism/</a:t>
            </a:r>
          </a:p>
          <a:p>
            <a:pPr algn="ctr"/>
            <a:r>
              <a:rPr lang="en-US" sz="2400" dirty="0"/>
              <a:t>reversibility</a:t>
            </a:r>
          </a:p>
        </p:txBody>
      </p:sp>
      <p:sp>
        <p:nvSpPr>
          <p:cNvPr id="43" name="Rectangle 42">
            <a:extLst>
              <a:ext uri="{FF2B5EF4-FFF2-40B4-BE49-F238E27FC236}">
                <a16:creationId xmlns:a16="http://schemas.microsoft.com/office/drawing/2014/main" id="{ED39A5C2-B9A4-4FAC-85D6-9083F70B9D6D}"/>
              </a:ext>
            </a:extLst>
          </p:cNvPr>
          <p:cNvSpPr/>
          <p:nvPr/>
        </p:nvSpPr>
        <p:spPr>
          <a:xfrm>
            <a:off x="9399370" y="3209159"/>
            <a:ext cx="2287611" cy="813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Irreducibility</a:t>
            </a:r>
          </a:p>
        </p:txBody>
      </p:sp>
      <p:sp>
        <p:nvSpPr>
          <p:cNvPr id="44" name="Rectangle 43">
            <a:extLst>
              <a:ext uri="{FF2B5EF4-FFF2-40B4-BE49-F238E27FC236}">
                <a16:creationId xmlns:a16="http://schemas.microsoft.com/office/drawing/2014/main" id="{07734DB0-6073-4171-A633-8370B128B88F}"/>
              </a:ext>
            </a:extLst>
          </p:cNvPr>
          <p:cNvSpPr/>
          <p:nvPr/>
        </p:nvSpPr>
        <p:spPr>
          <a:xfrm>
            <a:off x="4249491" y="3209158"/>
            <a:ext cx="2287611" cy="813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Infinitesimal reducibility</a:t>
            </a:r>
          </a:p>
        </p:txBody>
      </p:sp>
      <p:cxnSp>
        <p:nvCxnSpPr>
          <p:cNvPr id="45" name="Straight Arrow Connector 44">
            <a:extLst>
              <a:ext uri="{FF2B5EF4-FFF2-40B4-BE49-F238E27FC236}">
                <a16:creationId xmlns:a16="http://schemas.microsoft.com/office/drawing/2014/main" id="{23648FA2-6A9F-45B7-A624-0282558AB74F}"/>
              </a:ext>
            </a:extLst>
          </p:cNvPr>
          <p:cNvCxnSpPr>
            <a:cxnSpLocks/>
          </p:cNvCxnSpPr>
          <p:nvPr/>
        </p:nvCxnSpPr>
        <p:spPr>
          <a:xfrm flipV="1">
            <a:off x="5245772" y="2764927"/>
            <a:ext cx="93743" cy="35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E626F01-FB40-435D-B46F-2ECF950C30C4}"/>
              </a:ext>
            </a:extLst>
          </p:cNvPr>
          <p:cNvCxnSpPr>
            <a:cxnSpLocks/>
          </p:cNvCxnSpPr>
          <p:nvPr/>
        </p:nvCxnSpPr>
        <p:spPr>
          <a:xfrm flipH="1" flipV="1">
            <a:off x="10063339" y="2570375"/>
            <a:ext cx="375705" cy="551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EAF154C-1C90-4867-999D-A4DAF6CB03E3}"/>
              </a:ext>
            </a:extLst>
          </p:cNvPr>
          <p:cNvSpPr txBox="1"/>
          <p:nvPr/>
        </p:nvSpPr>
        <p:spPr>
          <a:xfrm>
            <a:off x="161156" y="5417639"/>
            <a:ext cx="3116095" cy="646331"/>
          </a:xfrm>
          <a:prstGeom prst="rect">
            <a:avLst/>
          </a:prstGeom>
          <a:noFill/>
        </p:spPr>
        <p:txBody>
          <a:bodyPr wrap="square" rtlCol="0">
            <a:spAutoFit/>
          </a:bodyPr>
          <a:lstStyle/>
          <a:p>
            <a:r>
              <a:rPr lang="en-US" dirty="0"/>
              <a:t>Basic requirements and definitions valid in all theories</a:t>
            </a:r>
          </a:p>
        </p:txBody>
      </p:sp>
      <p:sp>
        <p:nvSpPr>
          <p:cNvPr id="48" name="Rectangle: Rounded Corners 47">
            <a:extLst>
              <a:ext uri="{FF2B5EF4-FFF2-40B4-BE49-F238E27FC236}">
                <a16:creationId xmlns:a16="http://schemas.microsoft.com/office/drawing/2014/main" id="{1639E25D-DE4F-4055-8DEC-D44B711FE70D}"/>
              </a:ext>
            </a:extLst>
          </p:cNvPr>
          <p:cNvSpPr/>
          <p:nvPr/>
        </p:nvSpPr>
        <p:spPr>
          <a:xfrm>
            <a:off x="7942907" y="939089"/>
            <a:ext cx="3381056" cy="157580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49" name="TextBox 48">
            <a:extLst>
              <a:ext uri="{FF2B5EF4-FFF2-40B4-BE49-F238E27FC236}">
                <a16:creationId xmlns:a16="http://schemas.microsoft.com/office/drawing/2014/main" id="{B06EB226-3EAD-4204-8E47-54A6522DADA2}"/>
              </a:ext>
            </a:extLst>
          </p:cNvPr>
          <p:cNvSpPr txBox="1"/>
          <p:nvPr/>
        </p:nvSpPr>
        <p:spPr>
          <a:xfrm>
            <a:off x="9485524" y="1686367"/>
            <a:ext cx="1673943" cy="584775"/>
          </a:xfrm>
          <a:prstGeom prst="rect">
            <a:avLst/>
          </a:prstGeom>
          <a:noFill/>
        </p:spPr>
        <p:txBody>
          <a:bodyPr wrap="square" rtlCol="0">
            <a:spAutoFit/>
          </a:bodyPr>
          <a:lstStyle/>
          <a:p>
            <a:pPr algn="r"/>
            <a:r>
              <a:rPr lang="en-US" sz="1600" dirty="0">
                <a:solidFill>
                  <a:schemeClr val="bg1"/>
                </a:solidFill>
              </a:rPr>
              <a:t>Quantum</a:t>
            </a:r>
            <a:br>
              <a:rPr lang="en-US" sz="1600" dirty="0">
                <a:solidFill>
                  <a:schemeClr val="bg1"/>
                </a:solidFill>
              </a:rPr>
            </a:br>
            <a:r>
              <a:rPr lang="en-US" sz="1600" dirty="0">
                <a:solidFill>
                  <a:schemeClr val="bg1"/>
                </a:solidFill>
              </a:rPr>
              <a:t>state-space</a:t>
            </a:r>
          </a:p>
        </p:txBody>
      </p:sp>
      <p:sp>
        <p:nvSpPr>
          <p:cNvPr id="50" name="Rectangle: Rounded Corners 49">
            <a:extLst>
              <a:ext uri="{FF2B5EF4-FFF2-40B4-BE49-F238E27FC236}">
                <a16:creationId xmlns:a16="http://schemas.microsoft.com/office/drawing/2014/main" id="{944FD0A5-696D-414F-9A67-031DA6EB7982}"/>
              </a:ext>
            </a:extLst>
          </p:cNvPr>
          <p:cNvSpPr/>
          <p:nvPr/>
        </p:nvSpPr>
        <p:spPr>
          <a:xfrm>
            <a:off x="6359926" y="1251979"/>
            <a:ext cx="2841002" cy="1575802"/>
          </a:xfrm>
          <a:prstGeom prst="roundRect">
            <a:avLst/>
          </a:prstGeom>
          <a:no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dirty="0"/>
          </a:p>
        </p:txBody>
      </p:sp>
      <p:sp>
        <p:nvSpPr>
          <p:cNvPr id="51" name="TextBox 50">
            <a:extLst>
              <a:ext uri="{FF2B5EF4-FFF2-40B4-BE49-F238E27FC236}">
                <a16:creationId xmlns:a16="http://schemas.microsoft.com/office/drawing/2014/main" id="{9A396737-F4DF-40E1-8971-5208B735B12D}"/>
              </a:ext>
            </a:extLst>
          </p:cNvPr>
          <p:cNvSpPr txBox="1"/>
          <p:nvPr/>
        </p:nvSpPr>
        <p:spPr>
          <a:xfrm>
            <a:off x="6357763" y="1640963"/>
            <a:ext cx="1264507" cy="584775"/>
          </a:xfrm>
          <a:prstGeom prst="rect">
            <a:avLst/>
          </a:prstGeom>
          <a:noFill/>
        </p:spPr>
        <p:txBody>
          <a:bodyPr wrap="square" rtlCol="0">
            <a:spAutoFit/>
          </a:bodyPr>
          <a:lstStyle/>
          <a:p>
            <a:pPr algn="ctr"/>
            <a:r>
              <a:rPr lang="en-US" sz="1600" dirty="0">
                <a:solidFill>
                  <a:schemeClr val="bg1"/>
                </a:solidFill>
              </a:rPr>
              <a:t>Hamiltonian</a:t>
            </a:r>
            <a:br>
              <a:rPr lang="en-US" sz="1600" dirty="0">
                <a:solidFill>
                  <a:schemeClr val="bg1"/>
                </a:solidFill>
              </a:rPr>
            </a:br>
            <a:r>
              <a:rPr lang="en-US" sz="1600" dirty="0">
                <a:solidFill>
                  <a:schemeClr val="bg1"/>
                </a:solidFill>
              </a:rPr>
              <a:t>mechanics</a:t>
            </a:r>
          </a:p>
        </p:txBody>
      </p:sp>
      <p:sp>
        <p:nvSpPr>
          <p:cNvPr id="52" name="TextBox 51">
            <a:extLst>
              <a:ext uri="{FF2B5EF4-FFF2-40B4-BE49-F238E27FC236}">
                <a16:creationId xmlns:a16="http://schemas.microsoft.com/office/drawing/2014/main" id="{B36D6C16-1E60-4542-BA59-D6103BCD962E}"/>
              </a:ext>
            </a:extLst>
          </p:cNvPr>
          <p:cNvSpPr txBox="1"/>
          <p:nvPr/>
        </p:nvSpPr>
        <p:spPr>
          <a:xfrm>
            <a:off x="7940744" y="1571109"/>
            <a:ext cx="1260183" cy="584775"/>
          </a:xfrm>
          <a:prstGeom prst="rect">
            <a:avLst/>
          </a:prstGeom>
          <a:noFill/>
        </p:spPr>
        <p:txBody>
          <a:bodyPr wrap="square" rtlCol="0">
            <a:spAutoFit/>
          </a:bodyPr>
          <a:lstStyle/>
          <a:p>
            <a:pPr algn="ctr"/>
            <a:r>
              <a:rPr lang="en-US" sz="1600" dirty="0">
                <a:solidFill>
                  <a:schemeClr val="bg1"/>
                </a:solidFill>
              </a:rPr>
              <a:t>Unitary</a:t>
            </a:r>
            <a:br>
              <a:rPr lang="en-US" sz="1600" dirty="0">
                <a:solidFill>
                  <a:schemeClr val="bg1"/>
                </a:solidFill>
              </a:rPr>
            </a:br>
            <a:r>
              <a:rPr lang="en-US" sz="1600" dirty="0">
                <a:solidFill>
                  <a:schemeClr val="bg1"/>
                </a:solidFill>
              </a:rPr>
              <a:t>evolution</a:t>
            </a:r>
          </a:p>
        </p:txBody>
      </p:sp>
      <p:cxnSp>
        <p:nvCxnSpPr>
          <p:cNvPr id="53" name="Straight Arrow Connector 52">
            <a:extLst>
              <a:ext uri="{FF2B5EF4-FFF2-40B4-BE49-F238E27FC236}">
                <a16:creationId xmlns:a16="http://schemas.microsoft.com/office/drawing/2014/main" id="{6ADAED2C-604C-4226-986F-A3B4728FCF52}"/>
              </a:ext>
            </a:extLst>
          </p:cNvPr>
          <p:cNvCxnSpPr>
            <a:cxnSpLocks/>
          </p:cNvCxnSpPr>
          <p:nvPr/>
        </p:nvCxnSpPr>
        <p:spPr>
          <a:xfrm flipV="1">
            <a:off x="7974881" y="2893495"/>
            <a:ext cx="0" cy="22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5F4D263-C2A2-40DA-A1D8-946F8FEDAFB7}"/>
              </a:ext>
            </a:extLst>
          </p:cNvPr>
          <p:cNvSpPr txBox="1"/>
          <p:nvPr/>
        </p:nvSpPr>
        <p:spPr>
          <a:xfrm>
            <a:off x="161155" y="1354989"/>
            <a:ext cx="3116095" cy="923330"/>
          </a:xfrm>
          <a:prstGeom prst="rect">
            <a:avLst/>
          </a:prstGeom>
          <a:noFill/>
        </p:spPr>
        <p:txBody>
          <a:bodyPr wrap="square" rtlCol="0">
            <a:spAutoFit/>
          </a:bodyPr>
          <a:lstStyle/>
          <a:p>
            <a:r>
              <a:rPr lang="en-US" dirty="0"/>
              <a:t>Specializations of the general theory under the different assumptions</a:t>
            </a:r>
          </a:p>
        </p:txBody>
      </p:sp>
      <p:sp>
        <p:nvSpPr>
          <p:cNvPr id="55" name="TextBox 54">
            <a:extLst>
              <a:ext uri="{FF2B5EF4-FFF2-40B4-BE49-F238E27FC236}">
                <a16:creationId xmlns:a16="http://schemas.microsoft.com/office/drawing/2014/main" id="{19EFA99A-5704-4E26-BD68-97B37F07D79E}"/>
              </a:ext>
            </a:extLst>
          </p:cNvPr>
          <p:cNvSpPr txBox="1"/>
          <p:nvPr/>
        </p:nvSpPr>
        <p:spPr>
          <a:xfrm>
            <a:off x="6660242" y="300707"/>
            <a:ext cx="5419460" cy="369332"/>
          </a:xfrm>
          <a:prstGeom prst="rect">
            <a:avLst/>
          </a:prstGeom>
          <a:noFill/>
        </p:spPr>
        <p:txBody>
          <a:bodyPr wrap="square" rtlCol="0">
            <a:spAutoFit/>
          </a:bodyPr>
          <a:lstStyle/>
          <a:p>
            <a:pPr algn="r"/>
            <a:r>
              <a:rPr lang="en-US" dirty="0"/>
              <a:t>Space of the well-posed scientific theories</a:t>
            </a:r>
          </a:p>
        </p:txBody>
      </p:sp>
      <p:sp>
        <p:nvSpPr>
          <p:cNvPr id="58" name="Footer Placeholder 57">
            <a:extLst>
              <a:ext uri="{FF2B5EF4-FFF2-40B4-BE49-F238E27FC236}">
                <a16:creationId xmlns:a16="http://schemas.microsoft.com/office/drawing/2014/main" id="{71BF65EE-EFB2-4F85-916C-FAABC3142A7A}"/>
              </a:ext>
            </a:extLst>
          </p:cNvPr>
          <p:cNvSpPr>
            <a:spLocks noGrp="1"/>
          </p:cNvSpPr>
          <p:nvPr>
            <p:ph type="ftr" sz="quarter" idx="11"/>
          </p:nvPr>
        </p:nvSpPr>
        <p:spPr/>
        <p:txBody>
          <a:bodyPr/>
          <a:lstStyle/>
          <a:p>
            <a:r>
              <a:rPr lang="en-US"/>
              <a:t>Gabriele Carcassi - University of Michigan</a:t>
            </a:r>
            <a:endParaRPr lang="en-US" dirty="0"/>
          </a:p>
        </p:txBody>
      </p:sp>
      <p:sp>
        <p:nvSpPr>
          <p:cNvPr id="59" name="Slide Number Placeholder 58">
            <a:extLst>
              <a:ext uri="{FF2B5EF4-FFF2-40B4-BE49-F238E27FC236}">
                <a16:creationId xmlns:a16="http://schemas.microsoft.com/office/drawing/2014/main" id="{851223D9-F3B2-47E9-8F72-B0B6C13C7157}"/>
              </a:ext>
            </a:extLst>
          </p:cNvPr>
          <p:cNvSpPr>
            <a:spLocks noGrp="1"/>
          </p:cNvSpPr>
          <p:nvPr>
            <p:ph type="sldNum" sz="quarter" idx="12"/>
          </p:nvPr>
        </p:nvSpPr>
        <p:spPr/>
        <p:txBody>
          <a:bodyPr/>
          <a:lstStyle/>
          <a:p>
            <a:fld id="{F47845EA-7733-40EE-B074-20032348B727}" type="slidenum">
              <a:rPr lang="en-US" smtClean="0"/>
              <a:t>5</a:t>
            </a:fld>
            <a:endParaRPr lang="en-US"/>
          </a:p>
        </p:txBody>
      </p:sp>
    </p:spTree>
    <p:extLst>
      <p:ext uri="{BB962C8B-B14F-4D97-AF65-F5344CB8AC3E}">
        <p14:creationId xmlns:p14="http://schemas.microsoft.com/office/powerpoint/2010/main" val="199528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p:bldP spid="35" grpId="0" animBg="1"/>
      <p:bldP spid="36" grpId="0" animBg="1"/>
      <p:bldP spid="37" grpId="0" animBg="1"/>
      <p:bldP spid="38" grpId="0" animBg="1"/>
      <p:bldP spid="39" grpId="0"/>
      <p:bldP spid="40" grpId="0"/>
      <p:bldP spid="41" grpId="0" animBg="1"/>
      <p:bldP spid="42" grpId="0" animBg="1"/>
      <p:bldP spid="43" grpId="0" animBg="1"/>
      <p:bldP spid="44" grpId="0" animBg="1"/>
      <p:bldP spid="47" grpId="0"/>
      <p:bldP spid="48" grpId="0" animBg="1"/>
      <p:bldP spid="49" grpId="0"/>
      <p:bldP spid="50" grpId="0" animBg="1"/>
      <p:bldP spid="51" grpId="0"/>
      <p:bldP spid="52" grpId="0"/>
      <p:bldP spid="54" grpId="0"/>
      <p:bldP spid="5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4F31FE-0AB2-4E59-B3A3-4EBB34AF7A33}"/>
              </a:ext>
            </a:extLst>
          </p:cNvPr>
          <p:cNvGrpSpPr/>
          <p:nvPr/>
        </p:nvGrpSpPr>
        <p:grpSpPr>
          <a:xfrm>
            <a:off x="1480453" y="2657669"/>
            <a:ext cx="2127380" cy="3079102"/>
            <a:chOff x="1564432" y="2657669"/>
            <a:chExt cx="2127380" cy="3079102"/>
          </a:xfrm>
        </p:grpSpPr>
        <p:sp>
          <p:nvSpPr>
            <p:cNvPr id="4" name="Oval 3">
              <a:extLst>
                <a:ext uri="{FF2B5EF4-FFF2-40B4-BE49-F238E27FC236}">
                  <a16:creationId xmlns:a16="http://schemas.microsoft.com/office/drawing/2014/main" id="{1002B062-2121-48A4-8AF3-53D3221B6BB0}"/>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73DD234C-D8CC-4DE9-80F8-8531017B6780}"/>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07EBEB-7506-46A6-B2CF-4B34510BE93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D8B6C9-60EE-4A63-9A65-68B477BABF80}"/>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2F012A-C25A-4758-BE8F-679E11714043}"/>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464F50-863B-4A13-BB5E-5D43E4FF5A2F}"/>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D6A104-963C-4037-B42C-824E3C0F59F2}"/>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23D35-4A4E-4181-AE0A-7B26488F4DC8}"/>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BFEFAC-8C9A-4035-BCA3-07CCAA7396BF}"/>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0DBE89-37C6-4F18-8982-B2F20C1DA4FC}"/>
              </a:ext>
            </a:extLst>
          </p:cNvPr>
          <p:cNvGrpSpPr/>
          <p:nvPr/>
        </p:nvGrpSpPr>
        <p:grpSpPr>
          <a:xfrm>
            <a:off x="5032310" y="2657669"/>
            <a:ext cx="2127380" cy="3079102"/>
            <a:chOff x="1564432" y="2657669"/>
            <a:chExt cx="2127380" cy="3079102"/>
          </a:xfrm>
        </p:grpSpPr>
        <p:sp>
          <p:nvSpPr>
            <p:cNvPr id="15" name="Oval 14">
              <a:extLst>
                <a:ext uri="{FF2B5EF4-FFF2-40B4-BE49-F238E27FC236}">
                  <a16:creationId xmlns:a16="http://schemas.microsoft.com/office/drawing/2014/main" id="{4D37F9F3-43CD-4C93-B60A-73C2E29A2538}"/>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7A83A5E-8CA0-4142-A5A5-1B943DA4D757}"/>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35DABEC-9E48-4829-B632-DC763DECEEDB}"/>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669D2-5806-42E8-80CA-995F1D655DBE}"/>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97362-A20D-4F77-AB88-8FAA9E03E0F0}"/>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484266-A32E-4E1A-97B3-347FE677236C}"/>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8C7B8B-3E61-41B5-8FB7-532C7D555A15}"/>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891DF9-5F3C-4D10-9B63-EA1D151F7BAE}"/>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1F8F01-8140-431F-ABC5-B29FD6C90896}"/>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955D46B-BF6D-4B81-90E3-4A5097A227A5}"/>
              </a:ext>
            </a:extLst>
          </p:cNvPr>
          <p:cNvGrpSpPr/>
          <p:nvPr/>
        </p:nvGrpSpPr>
        <p:grpSpPr>
          <a:xfrm>
            <a:off x="8584167" y="2657669"/>
            <a:ext cx="2127380" cy="3079102"/>
            <a:chOff x="1564432" y="2657669"/>
            <a:chExt cx="2127380" cy="3079102"/>
          </a:xfrm>
        </p:grpSpPr>
        <p:sp>
          <p:nvSpPr>
            <p:cNvPr id="25" name="Oval 24">
              <a:extLst>
                <a:ext uri="{FF2B5EF4-FFF2-40B4-BE49-F238E27FC236}">
                  <a16:creationId xmlns:a16="http://schemas.microsoft.com/office/drawing/2014/main" id="{5B66B345-8E90-4369-AEFE-CC2C9B199823}"/>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A3DD01E2-B6B7-433D-992C-111DABF3C411}"/>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429EFE-73FE-4FBA-BFD5-8C3A5A6F408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66C752-3AB8-45AF-B05D-3306D761ED2F}"/>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BF787-19E7-4F21-BBCB-FE875426920B}"/>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DFE790-1A46-4687-9E45-57EDF18E2AF0}"/>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1072AD-0C19-40B2-8415-61E0FC73302D}"/>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4CDA3-7819-4B73-922E-E0A4DA83179A}"/>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CC90AC-893D-42CB-B680-732B3C6FE99A}"/>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2B1027-BCE9-41C2-8ED5-DD1BEAB1F8A0}"/>
                  </a:ext>
                </a:extLst>
              </p:cNvPr>
              <p:cNvSpPr txBox="1"/>
              <p:nvPr/>
            </p:nvSpPr>
            <p:spPr>
              <a:xfrm>
                <a:off x="6660501" y="5756394"/>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EF2B1027-BCE9-41C2-8ED5-DD1BEAB1F8A0}"/>
                  </a:ext>
                </a:extLst>
              </p:cNvPr>
              <p:cNvSpPr txBox="1">
                <a:spLocks noRot="1" noChangeAspect="1" noMove="1" noResize="1" noEditPoints="1" noAdjustHandles="1" noChangeArrowheads="1" noChangeShapeType="1" noTextEdit="1"/>
              </p:cNvSpPr>
              <p:nvPr/>
            </p:nvSpPr>
            <p:spPr>
              <a:xfrm>
                <a:off x="6660501" y="5756394"/>
                <a:ext cx="33457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48161A-38F3-4FD7-9184-46CE4223278A}"/>
                  </a:ext>
                </a:extLst>
              </p:cNvPr>
              <p:cNvSpPr txBox="1"/>
              <p:nvPr/>
            </p:nvSpPr>
            <p:spPr>
              <a:xfrm>
                <a:off x="10168815" y="5733796"/>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5" name="TextBox 34">
                <a:extLst>
                  <a:ext uri="{FF2B5EF4-FFF2-40B4-BE49-F238E27FC236}">
                    <a16:creationId xmlns:a16="http://schemas.microsoft.com/office/drawing/2014/main" id="{7F48161A-38F3-4FD7-9184-46CE4223278A}"/>
                  </a:ext>
                </a:extLst>
              </p:cNvPr>
              <p:cNvSpPr txBox="1">
                <a:spLocks noRot="1" noChangeAspect="1" noMove="1" noResize="1" noEditPoints="1" noAdjustHandles="1" noChangeArrowheads="1" noChangeShapeType="1" noTextEdit="1"/>
              </p:cNvSpPr>
              <p:nvPr/>
            </p:nvSpPr>
            <p:spPr>
              <a:xfrm>
                <a:off x="10168815" y="5733796"/>
                <a:ext cx="84516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2D89C2-2C0E-4D68-89B8-46FEBA2275EC}"/>
                  </a:ext>
                </a:extLst>
              </p:cNvPr>
              <p:cNvSpPr txBox="1"/>
              <p:nvPr/>
            </p:nvSpPr>
            <p:spPr>
              <a:xfrm>
                <a:off x="3108644" y="5756394"/>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6" name="TextBox 35">
                <a:extLst>
                  <a:ext uri="{FF2B5EF4-FFF2-40B4-BE49-F238E27FC236}">
                    <a16:creationId xmlns:a16="http://schemas.microsoft.com/office/drawing/2014/main" id="{412D89C2-2C0E-4D68-89B8-46FEBA2275EC}"/>
                  </a:ext>
                </a:extLst>
              </p:cNvPr>
              <p:cNvSpPr txBox="1">
                <a:spLocks noRot="1" noChangeAspect="1" noMove="1" noResize="1" noEditPoints="1" noAdjustHandles="1" noChangeArrowheads="1" noChangeShapeType="1" noTextEdit="1"/>
              </p:cNvSpPr>
              <p:nvPr/>
            </p:nvSpPr>
            <p:spPr>
              <a:xfrm>
                <a:off x="3108644" y="5756394"/>
                <a:ext cx="845168" cy="369332"/>
              </a:xfrm>
              <a:prstGeom prst="rect">
                <a:avLst/>
              </a:prstGeom>
              <a:blipFill>
                <a:blip r:embed="rId4"/>
                <a:stretch>
                  <a:fillRect/>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79AE698B-A5E3-4AA6-9394-5E8BCE834E4B}"/>
              </a:ext>
            </a:extLst>
          </p:cNvPr>
          <p:cNvSpPr txBox="1"/>
          <p:nvPr/>
        </p:nvSpPr>
        <p:spPr>
          <a:xfrm>
            <a:off x="2734694" y="552833"/>
            <a:ext cx="7031348" cy="584775"/>
          </a:xfrm>
          <a:prstGeom prst="rect">
            <a:avLst/>
          </a:prstGeom>
          <a:noFill/>
        </p:spPr>
        <p:txBody>
          <a:bodyPr wrap="none" rtlCol="0">
            <a:spAutoFit/>
          </a:bodyPr>
          <a:lstStyle/>
          <a:p>
            <a:r>
              <a:rPr lang="en-US" sz="3200" dirty="0"/>
              <a:t>State space of a system at different times</a:t>
            </a:r>
          </a:p>
        </p:txBody>
      </p:sp>
      <p:cxnSp>
        <p:nvCxnSpPr>
          <p:cNvPr id="42" name="Straight Arrow Connector 41">
            <a:extLst>
              <a:ext uri="{FF2B5EF4-FFF2-40B4-BE49-F238E27FC236}">
                <a16:creationId xmlns:a16="http://schemas.microsoft.com/office/drawing/2014/main" id="{7DA2539C-714B-4418-A275-A332656A0595}"/>
              </a:ext>
            </a:extLst>
          </p:cNvPr>
          <p:cNvCxnSpPr>
            <a:cxnSpLocks/>
          </p:cNvCxnSpPr>
          <p:nvPr/>
        </p:nvCxnSpPr>
        <p:spPr>
          <a:xfrm flipH="1">
            <a:off x="2451370" y="1277566"/>
            <a:ext cx="2302213" cy="1240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F31BC0-6918-42C2-93CD-B0172ED4F42C}"/>
              </a:ext>
            </a:extLst>
          </p:cNvPr>
          <p:cNvCxnSpPr/>
          <p:nvPr/>
        </p:nvCxnSpPr>
        <p:spPr>
          <a:xfrm>
            <a:off x="5875175" y="1322832"/>
            <a:ext cx="84638" cy="1174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E1FF50C-2263-4E2E-ACB7-E8DE6F0FF153}"/>
              </a:ext>
            </a:extLst>
          </p:cNvPr>
          <p:cNvCxnSpPr/>
          <p:nvPr/>
        </p:nvCxnSpPr>
        <p:spPr>
          <a:xfrm>
            <a:off x="7256834" y="1277566"/>
            <a:ext cx="1673157" cy="1360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10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4F31FE-0AB2-4E59-B3A3-4EBB34AF7A33}"/>
              </a:ext>
            </a:extLst>
          </p:cNvPr>
          <p:cNvGrpSpPr/>
          <p:nvPr/>
        </p:nvGrpSpPr>
        <p:grpSpPr>
          <a:xfrm>
            <a:off x="1480453" y="2657669"/>
            <a:ext cx="2127380" cy="3079102"/>
            <a:chOff x="1564432" y="2657669"/>
            <a:chExt cx="2127380" cy="3079102"/>
          </a:xfrm>
        </p:grpSpPr>
        <p:sp>
          <p:nvSpPr>
            <p:cNvPr id="4" name="Oval 3">
              <a:extLst>
                <a:ext uri="{FF2B5EF4-FFF2-40B4-BE49-F238E27FC236}">
                  <a16:creationId xmlns:a16="http://schemas.microsoft.com/office/drawing/2014/main" id="{1002B062-2121-48A4-8AF3-53D3221B6BB0}"/>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73DD234C-D8CC-4DE9-80F8-8531017B6780}"/>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07EBEB-7506-46A6-B2CF-4B34510BE93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D8B6C9-60EE-4A63-9A65-68B477BABF80}"/>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2F012A-C25A-4758-BE8F-679E11714043}"/>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464F50-863B-4A13-BB5E-5D43E4FF5A2F}"/>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D6A104-963C-4037-B42C-824E3C0F59F2}"/>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23D35-4A4E-4181-AE0A-7B26488F4DC8}"/>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BFEFAC-8C9A-4035-BCA3-07CCAA7396BF}"/>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0DBE89-37C6-4F18-8982-B2F20C1DA4FC}"/>
              </a:ext>
            </a:extLst>
          </p:cNvPr>
          <p:cNvGrpSpPr/>
          <p:nvPr/>
        </p:nvGrpSpPr>
        <p:grpSpPr>
          <a:xfrm>
            <a:off x="5032310" y="2657669"/>
            <a:ext cx="2127380" cy="3079102"/>
            <a:chOff x="1564432" y="2657669"/>
            <a:chExt cx="2127380" cy="3079102"/>
          </a:xfrm>
        </p:grpSpPr>
        <p:sp>
          <p:nvSpPr>
            <p:cNvPr id="15" name="Oval 14">
              <a:extLst>
                <a:ext uri="{FF2B5EF4-FFF2-40B4-BE49-F238E27FC236}">
                  <a16:creationId xmlns:a16="http://schemas.microsoft.com/office/drawing/2014/main" id="{4D37F9F3-43CD-4C93-B60A-73C2E29A2538}"/>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7A83A5E-8CA0-4142-A5A5-1B943DA4D757}"/>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35DABEC-9E48-4829-B632-DC763DECEEDB}"/>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669D2-5806-42E8-80CA-995F1D655DBE}"/>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97362-A20D-4F77-AB88-8FAA9E03E0F0}"/>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484266-A32E-4E1A-97B3-347FE677236C}"/>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8C7B8B-3E61-41B5-8FB7-532C7D555A15}"/>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891DF9-5F3C-4D10-9B63-EA1D151F7BAE}"/>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1F8F01-8140-431F-ABC5-B29FD6C90896}"/>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955D46B-BF6D-4B81-90E3-4A5097A227A5}"/>
              </a:ext>
            </a:extLst>
          </p:cNvPr>
          <p:cNvGrpSpPr/>
          <p:nvPr/>
        </p:nvGrpSpPr>
        <p:grpSpPr>
          <a:xfrm>
            <a:off x="8584167" y="2657669"/>
            <a:ext cx="2127380" cy="3079102"/>
            <a:chOff x="1564432" y="2657669"/>
            <a:chExt cx="2127380" cy="3079102"/>
          </a:xfrm>
        </p:grpSpPr>
        <p:sp>
          <p:nvSpPr>
            <p:cNvPr id="25" name="Oval 24">
              <a:extLst>
                <a:ext uri="{FF2B5EF4-FFF2-40B4-BE49-F238E27FC236}">
                  <a16:creationId xmlns:a16="http://schemas.microsoft.com/office/drawing/2014/main" id="{5B66B345-8E90-4369-AEFE-CC2C9B199823}"/>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A3DD01E2-B6B7-433D-992C-111DABF3C411}"/>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429EFE-73FE-4FBA-BFD5-8C3A5A6F408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66C752-3AB8-45AF-B05D-3306D761ED2F}"/>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BF787-19E7-4F21-BBCB-FE875426920B}"/>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DFE790-1A46-4687-9E45-57EDF18E2AF0}"/>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1072AD-0C19-40B2-8415-61E0FC73302D}"/>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4CDA3-7819-4B73-922E-E0A4DA83179A}"/>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CC90AC-893D-42CB-B680-732B3C6FE99A}"/>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2B1027-BCE9-41C2-8ED5-DD1BEAB1F8A0}"/>
                  </a:ext>
                </a:extLst>
              </p:cNvPr>
              <p:cNvSpPr txBox="1"/>
              <p:nvPr/>
            </p:nvSpPr>
            <p:spPr>
              <a:xfrm>
                <a:off x="6660501" y="5756394"/>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EF2B1027-BCE9-41C2-8ED5-DD1BEAB1F8A0}"/>
                  </a:ext>
                </a:extLst>
              </p:cNvPr>
              <p:cNvSpPr txBox="1">
                <a:spLocks noRot="1" noChangeAspect="1" noMove="1" noResize="1" noEditPoints="1" noAdjustHandles="1" noChangeArrowheads="1" noChangeShapeType="1" noTextEdit="1"/>
              </p:cNvSpPr>
              <p:nvPr/>
            </p:nvSpPr>
            <p:spPr>
              <a:xfrm>
                <a:off x="6660501" y="5756394"/>
                <a:ext cx="33457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48161A-38F3-4FD7-9184-46CE4223278A}"/>
                  </a:ext>
                </a:extLst>
              </p:cNvPr>
              <p:cNvSpPr txBox="1"/>
              <p:nvPr/>
            </p:nvSpPr>
            <p:spPr>
              <a:xfrm>
                <a:off x="10168815" y="5733796"/>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5" name="TextBox 34">
                <a:extLst>
                  <a:ext uri="{FF2B5EF4-FFF2-40B4-BE49-F238E27FC236}">
                    <a16:creationId xmlns:a16="http://schemas.microsoft.com/office/drawing/2014/main" id="{7F48161A-38F3-4FD7-9184-46CE4223278A}"/>
                  </a:ext>
                </a:extLst>
              </p:cNvPr>
              <p:cNvSpPr txBox="1">
                <a:spLocks noRot="1" noChangeAspect="1" noMove="1" noResize="1" noEditPoints="1" noAdjustHandles="1" noChangeArrowheads="1" noChangeShapeType="1" noTextEdit="1"/>
              </p:cNvSpPr>
              <p:nvPr/>
            </p:nvSpPr>
            <p:spPr>
              <a:xfrm>
                <a:off x="10168815" y="5733796"/>
                <a:ext cx="84516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2D89C2-2C0E-4D68-89B8-46FEBA2275EC}"/>
                  </a:ext>
                </a:extLst>
              </p:cNvPr>
              <p:cNvSpPr txBox="1"/>
              <p:nvPr/>
            </p:nvSpPr>
            <p:spPr>
              <a:xfrm>
                <a:off x="3108644" y="5756394"/>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6" name="TextBox 35">
                <a:extLst>
                  <a:ext uri="{FF2B5EF4-FFF2-40B4-BE49-F238E27FC236}">
                    <a16:creationId xmlns:a16="http://schemas.microsoft.com/office/drawing/2014/main" id="{412D89C2-2C0E-4D68-89B8-46FEBA2275EC}"/>
                  </a:ext>
                </a:extLst>
              </p:cNvPr>
              <p:cNvSpPr txBox="1">
                <a:spLocks noRot="1" noChangeAspect="1" noMove="1" noResize="1" noEditPoints="1" noAdjustHandles="1" noChangeArrowheads="1" noChangeShapeType="1" noTextEdit="1"/>
              </p:cNvSpPr>
              <p:nvPr/>
            </p:nvSpPr>
            <p:spPr>
              <a:xfrm>
                <a:off x="3108644" y="5756394"/>
                <a:ext cx="845168" cy="369332"/>
              </a:xfrm>
              <a:prstGeom prst="rect">
                <a:avLst/>
              </a:prstGeom>
              <a:blipFill>
                <a:blip r:embed="rId4"/>
                <a:stretch>
                  <a:fillRect/>
                </a:stretch>
              </a:blipFill>
            </p:spPr>
            <p:txBody>
              <a:bodyPr/>
              <a:lstStyle/>
              <a:p>
                <a:r>
                  <a:rPr lang="en-US">
                    <a:noFill/>
                  </a:rPr>
                  <a:t> </a:t>
                </a:r>
              </a:p>
            </p:txBody>
          </p:sp>
        </mc:Fallback>
      </mc:AlternateContent>
      <p:sp>
        <p:nvSpPr>
          <p:cNvPr id="44" name="Freeform: Shape 43">
            <a:extLst>
              <a:ext uri="{FF2B5EF4-FFF2-40B4-BE49-F238E27FC236}">
                <a16:creationId xmlns:a16="http://schemas.microsoft.com/office/drawing/2014/main" id="{748F0B15-3931-4956-A022-E19B8B5D6B03}"/>
              </a:ext>
            </a:extLst>
          </p:cNvPr>
          <p:cNvSpPr/>
          <p:nvPr/>
        </p:nvSpPr>
        <p:spPr>
          <a:xfrm>
            <a:off x="635540" y="3670570"/>
            <a:ext cx="10648545" cy="1083013"/>
          </a:xfrm>
          <a:custGeom>
            <a:avLst/>
            <a:gdLst>
              <a:gd name="connsiteX0" fmla="*/ 0 w 10648545"/>
              <a:gd name="connsiteY0" fmla="*/ 1083013 h 1083013"/>
              <a:gd name="connsiteX1" fmla="*/ 2075234 w 10648545"/>
              <a:gd name="connsiteY1" fmla="*/ 661481 h 1083013"/>
              <a:gd name="connsiteX2" fmla="*/ 4961107 w 10648545"/>
              <a:gd name="connsiteY2" fmla="*/ 337226 h 1083013"/>
              <a:gd name="connsiteX3" fmla="*/ 8508460 w 10648545"/>
              <a:gd name="connsiteY3" fmla="*/ 337226 h 1083013"/>
              <a:gd name="connsiteX4" fmla="*/ 10648545 w 10648545"/>
              <a:gd name="connsiteY4" fmla="*/ 0 h 108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8545" h="1083013">
                <a:moveTo>
                  <a:pt x="0" y="1083013"/>
                </a:moveTo>
                <a:cubicBezTo>
                  <a:pt x="624191" y="934396"/>
                  <a:pt x="1248383" y="785779"/>
                  <a:pt x="2075234" y="661481"/>
                </a:cubicBezTo>
                <a:cubicBezTo>
                  <a:pt x="2902085" y="537183"/>
                  <a:pt x="3888903" y="391268"/>
                  <a:pt x="4961107" y="337226"/>
                </a:cubicBezTo>
                <a:cubicBezTo>
                  <a:pt x="6033311" y="283184"/>
                  <a:pt x="7560554" y="393430"/>
                  <a:pt x="8508460" y="337226"/>
                </a:cubicBezTo>
                <a:cubicBezTo>
                  <a:pt x="9456366" y="281022"/>
                  <a:pt x="10052455" y="140511"/>
                  <a:pt x="1064854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2FC295FE-D5ED-47F4-AAAF-B7B371B5CA70}"/>
              </a:ext>
            </a:extLst>
          </p:cNvPr>
          <p:cNvSpPr txBox="1"/>
          <p:nvPr/>
        </p:nvSpPr>
        <p:spPr>
          <a:xfrm>
            <a:off x="580372" y="1309575"/>
            <a:ext cx="9737409" cy="584775"/>
          </a:xfrm>
          <a:prstGeom prst="rect">
            <a:avLst/>
          </a:prstGeom>
          <a:noFill/>
        </p:spPr>
        <p:txBody>
          <a:bodyPr wrap="none" rtlCol="0">
            <a:spAutoFit/>
          </a:bodyPr>
          <a:lstStyle/>
          <a:p>
            <a:r>
              <a:rPr lang="en-US" sz="3200" dirty="0"/>
              <a:t>Evolution: complete description of the system at all times</a:t>
            </a:r>
          </a:p>
        </p:txBody>
      </p:sp>
      <p:cxnSp>
        <p:nvCxnSpPr>
          <p:cNvPr id="48" name="Straight Arrow Connector 47">
            <a:extLst>
              <a:ext uri="{FF2B5EF4-FFF2-40B4-BE49-F238E27FC236}">
                <a16:creationId xmlns:a16="http://schemas.microsoft.com/office/drawing/2014/main" id="{D9D71D87-32EB-4331-8753-2FB90B443EE9}"/>
              </a:ext>
            </a:extLst>
          </p:cNvPr>
          <p:cNvCxnSpPr/>
          <p:nvPr/>
        </p:nvCxnSpPr>
        <p:spPr>
          <a:xfrm>
            <a:off x="4143983" y="2024743"/>
            <a:ext cx="278860" cy="1954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741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4F31FE-0AB2-4E59-B3A3-4EBB34AF7A33}"/>
              </a:ext>
            </a:extLst>
          </p:cNvPr>
          <p:cNvGrpSpPr/>
          <p:nvPr/>
        </p:nvGrpSpPr>
        <p:grpSpPr>
          <a:xfrm>
            <a:off x="1480453" y="2657669"/>
            <a:ext cx="2127380" cy="3079102"/>
            <a:chOff x="1564432" y="2657669"/>
            <a:chExt cx="2127380" cy="3079102"/>
          </a:xfrm>
        </p:grpSpPr>
        <p:sp>
          <p:nvSpPr>
            <p:cNvPr id="4" name="Oval 3">
              <a:extLst>
                <a:ext uri="{FF2B5EF4-FFF2-40B4-BE49-F238E27FC236}">
                  <a16:creationId xmlns:a16="http://schemas.microsoft.com/office/drawing/2014/main" id="{1002B062-2121-48A4-8AF3-53D3221B6BB0}"/>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73DD234C-D8CC-4DE9-80F8-8531017B6780}"/>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07EBEB-7506-46A6-B2CF-4B34510BE93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D8B6C9-60EE-4A63-9A65-68B477BABF80}"/>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2F012A-C25A-4758-BE8F-679E11714043}"/>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464F50-863B-4A13-BB5E-5D43E4FF5A2F}"/>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D6A104-963C-4037-B42C-824E3C0F59F2}"/>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23D35-4A4E-4181-AE0A-7B26488F4DC8}"/>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BFEFAC-8C9A-4035-BCA3-07CCAA7396BF}"/>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0DBE89-37C6-4F18-8982-B2F20C1DA4FC}"/>
              </a:ext>
            </a:extLst>
          </p:cNvPr>
          <p:cNvGrpSpPr/>
          <p:nvPr/>
        </p:nvGrpSpPr>
        <p:grpSpPr>
          <a:xfrm>
            <a:off x="5032310" y="2657669"/>
            <a:ext cx="2127380" cy="3079102"/>
            <a:chOff x="1564432" y="2657669"/>
            <a:chExt cx="2127380" cy="3079102"/>
          </a:xfrm>
        </p:grpSpPr>
        <p:sp>
          <p:nvSpPr>
            <p:cNvPr id="15" name="Oval 14">
              <a:extLst>
                <a:ext uri="{FF2B5EF4-FFF2-40B4-BE49-F238E27FC236}">
                  <a16:creationId xmlns:a16="http://schemas.microsoft.com/office/drawing/2014/main" id="{4D37F9F3-43CD-4C93-B60A-73C2E29A2538}"/>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7A83A5E-8CA0-4142-A5A5-1B943DA4D757}"/>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35DABEC-9E48-4829-B632-DC763DECEEDB}"/>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669D2-5806-42E8-80CA-995F1D655DBE}"/>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97362-A20D-4F77-AB88-8FAA9E03E0F0}"/>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484266-A32E-4E1A-97B3-347FE677236C}"/>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8C7B8B-3E61-41B5-8FB7-532C7D555A15}"/>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891DF9-5F3C-4D10-9B63-EA1D151F7BAE}"/>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1F8F01-8140-431F-ABC5-B29FD6C90896}"/>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955D46B-BF6D-4B81-90E3-4A5097A227A5}"/>
              </a:ext>
            </a:extLst>
          </p:cNvPr>
          <p:cNvGrpSpPr/>
          <p:nvPr/>
        </p:nvGrpSpPr>
        <p:grpSpPr>
          <a:xfrm>
            <a:off x="8584167" y="2657669"/>
            <a:ext cx="2127380" cy="3079102"/>
            <a:chOff x="1564432" y="2657669"/>
            <a:chExt cx="2127380" cy="3079102"/>
          </a:xfrm>
        </p:grpSpPr>
        <p:sp>
          <p:nvSpPr>
            <p:cNvPr id="25" name="Oval 24">
              <a:extLst>
                <a:ext uri="{FF2B5EF4-FFF2-40B4-BE49-F238E27FC236}">
                  <a16:creationId xmlns:a16="http://schemas.microsoft.com/office/drawing/2014/main" id="{5B66B345-8E90-4369-AEFE-CC2C9B199823}"/>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A3DD01E2-B6B7-433D-992C-111DABF3C411}"/>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429EFE-73FE-4FBA-BFD5-8C3A5A6F408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66C752-3AB8-45AF-B05D-3306D761ED2F}"/>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BF787-19E7-4F21-BBCB-FE875426920B}"/>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DFE790-1A46-4687-9E45-57EDF18E2AF0}"/>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1072AD-0C19-40B2-8415-61E0FC73302D}"/>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4CDA3-7819-4B73-922E-E0A4DA83179A}"/>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CC90AC-893D-42CB-B680-732B3C6FE99A}"/>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2B1027-BCE9-41C2-8ED5-DD1BEAB1F8A0}"/>
                  </a:ext>
                </a:extLst>
              </p:cNvPr>
              <p:cNvSpPr txBox="1"/>
              <p:nvPr/>
            </p:nvSpPr>
            <p:spPr>
              <a:xfrm>
                <a:off x="6660501" y="5756394"/>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EF2B1027-BCE9-41C2-8ED5-DD1BEAB1F8A0}"/>
                  </a:ext>
                </a:extLst>
              </p:cNvPr>
              <p:cNvSpPr txBox="1">
                <a:spLocks noRot="1" noChangeAspect="1" noMove="1" noResize="1" noEditPoints="1" noAdjustHandles="1" noChangeArrowheads="1" noChangeShapeType="1" noTextEdit="1"/>
              </p:cNvSpPr>
              <p:nvPr/>
            </p:nvSpPr>
            <p:spPr>
              <a:xfrm>
                <a:off x="6660501" y="5756394"/>
                <a:ext cx="33457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48161A-38F3-4FD7-9184-46CE4223278A}"/>
                  </a:ext>
                </a:extLst>
              </p:cNvPr>
              <p:cNvSpPr txBox="1"/>
              <p:nvPr/>
            </p:nvSpPr>
            <p:spPr>
              <a:xfrm>
                <a:off x="10168815" y="5733796"/>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5" name="TextBox 34">
                <a:extLst>
                  <a:ext uri="{FF2B5EF4-FFF2-40B4-BE49-F238E27FC236}">
                    <a16:creationId xmlns:a16="http://schemas.microsoft.com/office/drawing/2014/main" id="{7F48161A-38F3-4FD7-9184-46CE4223278A}"/>
                  </a:ext>
                </a:extLst>
              </p:cNvPr>
              <p:cNvSpPr txBox="1">
                <a:spLocks noRot="1" noChangeAspect="1" noMove="1" noResize="1" noEditPoints="1" noAdjustHandles="1" noChangeArrowheads="1" noChangeShapeType="1" noTextEdit="1"/>
              </p:cNvSpPr>
              <p:nvPr/>
            </p:nvSpPr>
            <p:spPr>
              <a:xfrm>
                <a:off x="10168815" y="5733796"/>
                <a:ext cx="84516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2D89C2-2C0E-4D68-89B8-46FEBA2275EC}"/>
                  </a:ext>
                </a:extLst>
              </p:cNvPr>
              <p:cNvSpPr txBox="1"/>
              <p:nvPr/>
            </p:nvSpPr>
            <p:spPr>
              <a:xfrm>
                <a:off x="3108644" y="5756394"/>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6" name="TextBox 35">
                <a:extLst>
                  <a:ext uri="{FF2B5EF4-FFF2-40B4-BE49-F238E27FC236}">
                    <a16:creationId xmlns:a16="http://schemas.microsoft.com/office/drawing/2014/main" id="{412D89C2-2C0E-4D68-89B8-46FEBA2275EC}"/>
                  </a:ext>
                </a:extLst>
              </p:cNvPr>
              <p:cNvSpPr txBox="1">
                <a:spLocks noRot="1" noChangeAspect="1" noMove="1" noResize="1" noEditPoints="1" noAdjustHandles="1" noChangeArrowheads="1" noChangeShapeType="1" noTextEdit="1"/>
              </p:cNvSpPr>
              <p:nvPr/>
            </p:nvSpPr>
            <p:spPr>
              <a:xfrm>
                <a:off x="3108644" y="5756394"/>
                <a:ext cx="845168" cy="369332"/>
              </a:xfrm>
              <a:prstGeom prst="rect">
                <a:avLst/>
              </a:prstGeom>
              <a:blipFill>
                <a:blip r:embed="rId4"/>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FCAF4EE2-D7AE-4415-9F47-8377A354AA40}"/>
              </a:ext>
            </a:extLst>
          </p:cNvPr>
          <p:cNvSpPr txBox="1"/>
          <p:nvPr/>
        </p:nvSpPr>
        <p:spPr>
          <a:xfrm>
            <a:off x="1203710" y="536454"/>
            <a:ext cx="8692893" cy="584775"/>
          </a:xfrm>
          <a:prstGeom prst="rect">
            <a:avLst/>
          </a:prstGeom>
          <a:noFill/>
        </p:spPr>
        <p:txBody>
          <a:bodyPr wrap="none" rtlCol="0">
            <a:spAutoFit/>
          </a:bodyPr>
          <a:lstStyle/>
          <a:p>
            <a:r>
              <a:rPr lang="en-US" sz="3200" dirty="0"/>
              <a:t>A process defines the set of all possible evolutions</a:t>
            </a:r>
          </a:p>
        </p:txBody>
      </p:sp>
      <p:sp>
        <p:nvSpPr>
          <p:cNvPr id="47" name="Freeform: Shape 46">
            <a:extLst>
              <a:ext uri="{FF2B5EF4-FFF2-40B4-BE49-F238E27FC236}">
                <a16:creationId xmlns:a16="http://schemas.microsoft.com/office/drawing/2014/main" id="{C7BC6F3D-85B4-4583-B5B2-0CF8E39C9DB4}"/>
              </a:ext>
            </a:extLst>
          </p:cNvPr>
          <p:cNvSpPr/>
          <p:nvPr/>
        </p:nvSpPr>
        <p:spPr>
          <a:xfrm>
            <a:off x="986762" y="3175466"/>
            <a:ext cx="10439949" cy="916012"/>
          </a:xfrm>
          <a:custGeom>
            <a:avLst/>
            <a:gdLst>
              <a:gd name="connsiteX0" fmla="*/ 0 w 10538625"/>
              <a:gd name="connsiteY0" fmla="*/ 652264 h 915103"/>
              <a:gd name="connsiteX1" fmla="*/ 2177456 w 10538625"/>
              <a:gd name="connsiteY1" fmla="*/ 336500 h 915103"/>
              <a:gd name="connsiteX2" fmla="*/ 5282469 w 10538625"/>
              <a:gd name="connsiteY2" fmla="*/ 14157 h 915103"/>
              <a:gd name="connsiteX3" fmla="*/ 8262492 w 10538625"/>
              <a:gd name="connsiteY3" fmla="*/ 829881 h 915103"/>
              <a:gd name="connsiteX4" fmla="*/ 10538625 w 10538625"/>
              <a:gd name="connsiteY4" fmla="*/ 849616 h 915103"/>
              <a:gd name="connsiteX0" fmla="*/ 0 w 10439949"/>
              <a:gd name="connsiteY0" fmla="*/ 791320 h 916012"/>
              <a:gd name="connsiteX1" fmla="*/ 2078780 w 10439949"/>
              <a:gd name="connsiteY1" fmla="*/ 337409 h 916012"/>
              <a:gd name="connsiteX2" fmla="*/ 5183793 w 10439949"/>
              <a:gd name="connsiteY2" fmla="*/ 15066 h 916012"/>
              <a:gd name="connsiteX3" fmla="*/ 8163816 w 10439949"/>
              <a:gd name="connsiteY3" fmla="*/ 830790 h 916012"/>
              <a:gd name="connsiteX4" fmla="*/ 10439949 w 10439949"/>
              <a:gd name="connsiteY4" fmla="*/ 850525 h 916012"/>
              <a:gd name="connsiteX0" fmla="*/ 0 w 10439949"/>
              <a:gd name="connsiteY0" fmla="*/ 791320 h 916012"/>
              <a:gd name="connsiteX1" fmla="*/ 2078780 w 10439949"/>
              <a:gd name="connsiteY1" fmla="*/ 337409 h 916012"/>
              <a:gd name="connsiteX2" fmla="*/ 5183793 w 10439949"/>
              <a:gd name="connsiteY2" fmla="*/ 15066 h 916012"/>
              <a:gd name="connsiteX3" fmla="*/ 8163816 w 10439949"/>
              <a:gd name="connsiteY3" fmla="*/ 830790 h 916012"/>
              <a:gd name="connsiteX4" fmla="*/ 10439949 w 10439949"/>
              <a:gd name="connsiteY4" fmla="*/ 850525 h 916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949" h="916012">
                <a:moveTo>
                  <a:pt x="0" y="791320"/>
                </a:moveTo>
                <a:cubicBezTo>
                  <a:pt x="694571" y="791867"/>
                  <a:pt x="1214815" y="466785"/>
                  <a:pt x="2078780" y="337409"/>
                </a:cubicBezTo>
                <a:cubicBezTo>
                  <a:pt x="2942746" y="208033"/>
                  <a:pt x="4169620" y="-67164"/>
                  <a:pt x="5183793" y="15066"/>
                </a:cubicBezTo>
                <a:cubicBezTo>
                  <a:pt x="6197966" y="97296"/>
                  <a:pt x="7287790" y="691547"/>
                  <a:pt x="8163816" y="830790"/>
                </a:cubicBezTo>
                <a:cubicBezTo>
                  <a:pt x="9039842" y="970033"/>
                  <a:pt x="9739895" y="910279"/>
                  <a:pt x="10439949" y="8505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D08C880-F348-4A0C-A4CC-E37B91202CA9}"/>
              </a:ext>
            </a:extLst>
          </p:cNvPr>
          <p:cNvSpPr/>
          <p:nvPr/>
        </p:nvSpPr>
        <p:spPr>
          <a:xfrm>
            <a:off x="1078767" y="3177024"/>
            <a:ext cx="10216375" cy="469730"/>
          </a:xfrm>
          <a:custGeom>
            <a:avLst/>
            <a:gdLst>
              <a:gd name="connsiteX0" fmla="*/ 0 w 10222860"/>
              <a:gd name="connsiteY0" fmla="*/ 362180 h 469745"/>
              <a:gd name="connsiteX1" fmla="*/ 1986682 w 10222860"/>
              <a:gd name="connsiteY1" fmla="*/ 335867 h 469745"/>
              <a:gd name="connsiteX2" fmla="*/ 5098273 w 10222860"/>
              <a:gd name="connsiteY2" fmla="*/ 368 h 469745"/>
              <a:gd name="connsiteX3" fmla="*/ 8308541 w 10222860"/>
              <a:gd name="connsiteY3" fmla="*/ 408229 h 469745"/>
              <a:gd name="connsiteX4" fmla="*/ 10222860 w 10222860"/>
              <a:gd name="connsiteY4" fmla="*/ 460857 h 469745"/>
              <a:gd name="connsiteX0" fmla="*/ 0 w 10216375"/>
              <a:gd name="connsiteY0" fmla="*/ 277859 h 469730"/>
              <a:gd name="connsiteX1" fmla="*/ 1980197 w 10216375"/>
              <a:gd name="connsiteY1" fmla="*/ 335852 h 469730"/>
              <a:gd name="connsiteX2" fmla="*/ 5091788 w 10216375"/>
              <a:gd name="connsiteY2" fmla="*/ 353 h 469730"/>
              <a:gd name="connsiteX3" fmla="*/ 8302056 w 10216375"/>
              <a:gd name="connsiteY3" fmla="*/ 408214 h 469730"/>
              <a:gd name="connsiteX4" fmla="*/ 10216375 w 10216375"/>
              <a:gd name="connsiteY4" fmla="*/ 460842 h 46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375" h="469730">
                <a:moveTo>
                  <a:pt x="0" y="277859"/>
                </a:moveTo>
                <a:cubicBezTo>
                  <a:pt x="568485" y="294853"/>
                  <a:pt x="1131566" y="382103"/>
                  <a:pt x="1980197" y="335852"/>
                </a:cubicBezTo>
                <a:cubicBezTo>
                  <a:pt x="2828828" y="289601"/>
                  <a:pt x="4038145" y="-11707"/>
                  <a:pt x="5091788" y="353"/>
                </a:cubicBezTo>
                <a:cubicBezTo>
                  <a:pt x="6145431" y="12413"/>
                  <a:pt x="7447958" y="331466"/>
                  <a:pt x="8302056" y="408214"/>
                </a:cubicBezTo>
                <a:cubicBezTo>
                  <a:pt x="9156154" y="484962"/>
                  <a:pt x="9686264" y="472902"/>
                  <a:pt x="10216375" y="4608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FBF93F3E-0524-433E-8677-66F65EEABE11}"/>
              </a:ext>
            </a:extLst>
          </p:cNvPr>
          <p:cNvSpPr/>
          <p:nvPr/>
        </p:nvSpPr>
        <p:spPr>
          <a:xfrm>
            <a:off x="1013076" y="3887845"/>
            <a:ext cx="10321537" cy="572322"/>
          </a:xfrm>
          <a:custGeom>
            <a:avLst/>
            <a:gdLst>
              <a:gd name="connsiteX0" fmla="*/ 0 w 10321537"/>
              <a:gd name="connsiteY0" fmla="*/ 572322 h 572322"/>
              <a:gd name="connsiteX1" fmla="*/ 1657761 w 10321537"/>
              <a:gd name="connsiteY1" fmla="*/ 434175 h 572322"/>
              <a:gd name="connsiteX2" fmla="*/ 4585157 w 10321537"/>
              <a:gd name="connsiteY2" fmla="*/ 111833 h 572322"/>
              <a:gd name="connsiteX3" fmla="*/ 8144081 w 10321537"/>
              <a:gd name="connsiteY3" fmla="*/ 98676 h 572322"/>
              <a:gd name="connsiteX4" fmla="*/ 10321537 w 10321537"/>
              <a:gd name="connsiteY4" fmla="*/ 0 h 57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537" h="572322">
                <a:moveTo>
                  <a:pt x="0" y="572322"/>
                </a:moveTo>
                <a:lnTo>
                  <a:pt x="1657761" y="434175"/>
                </a:lnTo>
                <a:cubicBezTo>
                  <a:pt x="2421954" y="357427"/>
                  <a:pt x="3504104" y="167750"/>
                  <a:pt x="4585157" y="111833"/>
                </a:cubicBezTo>
                <a:cubicBezTo>
                  <a:pt x="5666210" y="55916"/>
                  <a:pt x="7188018" y="117315"/>
                  <a:pt x="8144081" y="98676"/>
                </a:cubicBezTo>
                <a:cubicBezTo>
                  <a:pt x="9100144" y="80037"/>
                  <a:pt x="9710840" y="40018"/>
                  <a:pt x="1032153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1094C4CF-9F21-4A99-860E-F9CB56BDE7F2}"/>
              </a:ext>
            </a:extLst>
          </p:cNvPr>
          <p:cNvSpPr/>
          <p:nvPr/>
        </p:nvSpPr>
        <p:spPr>
          <a:xfrm>
            <a:off x="1256478" y="4314728"/>
            <a:ext cx="10091292" cy="691448"/>
          </a:xfrm>
          <a:custGeom>
            <a:avLst/>
            <a:gdLst>
              <a:gd name="connsiteX0" fmla="*/ 0 w 10091292"/>
              <a:gd name="connsiteY0" fmla="*/ 684869 h 691448"/>
              <a:gd name="connsiteX1" fmla="*/ 1723545 w 10091292"/>
              <a:gd name="connsiteY1" fmla="*/ 428311 h 691448"/>
              <a:gd name="connsiteX2" fmla="*/ 4999597 w 10091292"/>
              <a:gd name="connsiteY2" fmla="*/ 714 h 691448"/>
              <a:gd name="connsiteX3" fmla="*/ 7769110 w 10091292"/>
              <a:gd name="connsiteY3" fmla="*/ 336213 h 691448"/>
              <a:gd name="connsiteX4" fmla="*/ 10091292 w 10091292"/>
              <a:gd name="connsiteY4" fmla="*/ 691448 h 69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1292" h="691448">
                <a:moveTo>
                  <a:pt x="0" y="684869"/>
                </a:moveTo>
                <a:cubicBezTo>
                  <a:pt x="445139" y="613603"/>
                  <a:pt x="1723545" y="428311"/>
                  <a:pt x="1723545" y="428311"/>
                </a:cubicBezTo>
                <a:cubicBezTo>
                  <a:pt x="2556811" y="314285"/>
                  <a:pt x="3992003" y="16064"/>
                  <a:pt x="4999597" y="714"/>
                </a:cubicBezTo>
                <a:cubicBezTo>
                  <a:pt x="6007191" y="-14636"/>
                  <a:pt x="6920494" y="221091"/>
                  <a:pt x="7769110" y="336213"/>
                </a:cubicBezTo>
                <a:cubicBezTo>
                  <a:pt x="8617726" y="451335"/>
                  <a:pt x="9354509" y="571391"/>
                  <a:pt x="10091292" y="6914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38EE1CE6-667F-4C60-AB5F-9BD7702EA924}"/>
              </a:ext>
            </a:extLst>
          </p:cNvPr>
          <p:cNvSpPr/>
          <p:nvPr/>
        </p:nvSpPr>
        <p:spPr>
          <a:xfrm>
            <a:off x="1361732" y="4314769"/>
            <a:ext cx="9768950" cy="1276886"/>
          </a:xfrm>
          <a:custGeom>
            <a:avLst/>
            <a:gdLst>
              <a:gd name="connsiteX0" fmla="*/ 0 w 9768950"/>
              <a:gd name="connsiteY0" fmla="*/ 1276886 h 1276886"/>
              <a:gd name="connsiteX1" fmla="*/ 1289370 w 9768950"/>
              <a:gd name="connsiteY1" fmla="*/ 750612 h 1276886"/>
              <a:gd name="connsiteX2" fmla="*/ 4874608 w 9768950"/>
              <a:gd name="connsiteY2" fmla="*/ 13830 h 1276886"/>
              <a:gd name="connsiteX3" fmla="*/ 7663856 w 9768950"/>
              <a:gd name="connsiteY3" fmla="*/ 316437 h 1276886"/>
              <a:gd name="connsiteX4" fmla="*/ 9768950 w 9768950"/>
              <a:gd name="connsiteY4" fmla="*/ 895337 h 127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8950" h="1276886">
                <a:moveTo>
                  <a:pt x="0" y="1276886"/>
                </a:moveTo>
                <a:cubicBezTo>
                  <a:pt x="238467" y="1119003"/>
                  <a:pt x="476935" y="961121"/>
                  <a:pt x="1289370" y="750612"/>
                </a:cubicBezTo>
                <a:cubicBezTo>
                  <a:pt x="2101805" y="540103"/>
                  <a:pt x="3812194" y="86192"/>
                  <a:pt x="4874608" y="13830"/>
                </a:cubicBezTo>
                <a:cubicBezTo>
                  <a:pt x="5937022" y="-58533"/>
                  <a:pt x="6848132" y="169519"/>
                  <a:pt x="7663856" y="316437"/>
                </a:cubicBezTo>
                <a:cubicBezTo>
                  <a:pt x="8479580" y="463355"/>
                  <a:pt x="9124265" y="679346"/>
                  <a:pt x="9768950" y="8953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8877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4F31FE-0AB2-4E59-B3A3-4EBB34AF7A33}"/>
              </a:ext>
            </a:extLst>
          </p:cNvPr>
          <p:cNvGrpSpPr/>
          <p:nvPr/>
        </p:nvGrpSpPr>
        <p:grpSpPr>
          <a:xfrm>
            <a:off x="1480453" y="2657669"/>
            <a:ext cx="2127380" cy="3079102"/>
            <a:chOff x="1564432" y="2657669"/>
            <a:chExt cx="2127380" cy="3079102"/>
          </a:xfrm>
        </p:grpSpPr>
        <p:sp>
          <p:nvSpPr>
            <p:cNvPr id="4" name="Oval 3">
              <a:extLst>
                <a:ext uri="{FF2B5EF4-FFF2-40B4-BE49-F238E27FC236}">
                  <a16:creationId xmlns:a16="http://schemas.microsoft.com/office/drawing/2014/main" id="{1002B062-2121-48A4-8AF3-53D3221B6BB0}"/>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73DD234C-D8CC-4DE9-80F8-8531017B6780}"/>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07EBEB-7506-46A6-B2CF-4B34510BE93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D8B6C9-60EE-4A63-9A65-68B477BABF80}"/>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2F012A-C25A-4758-BE8F-679E11714043}"/>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464F50-863B-4A13-BB5E-5D43E4FF5A2F}"/>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D6A104-963C-4037-B42C-824E3C0F59F2}"/>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23D35-4A4E-4181-AE0A-7B26488F4DC8}"/>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BFEFAC-8C9A-4035-BCA3-07CCAA7396BF}"/>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0DBE89-37C6-4F18-8982-B2F20C1DA4FC}"/>
              </a:ext>
            </a:extLst>
          </p:cNvPr>
          <p:cNvGrpSpPr/>
          <p:nvPr/>
        </p:nvGrpSpPr>
        <p:grpSpPr>
          <a:xfrm>
            <a:off x="5032310" y="2657669"/>
            <a:ext cx="2127380" cy="3079102"/>
            <a:chOff x="1564432" y="2657669"/>
            <a:chExt cx="2127380" cy="3079102"/>
          </a:xfrm>
        </p:grpSpPr>
        <p:sp>
          <p:nvSpPr>
            <p:cNvPr id="15" name="Oval 14">
              <a:extLst>
                <a:ext uri="{FF2B5EF4-FFF2-40B4-BE49-F238E27FC236}">
                  <a16:creationId xmlns:a16="http://schemas.microsoft.com/office/drawing/2014/main" id="{4D37F9F3-43CD-4C93-B60A-73C2E29A2538}"/>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7A83A5E-8CA0-4142-A5A5-1B943DA4D757}"/>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35DABEC-9E48-4829-B632-DC763DECEEDB}"/>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669D2-5806-42E8-80CA-995F1D655DBE}"/>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97362-A20D-4F77-AB88-8FAA9E03E0F0}"/>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484266-A32E-4E1A-97B3-347FE677236C}"/>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8C7B8B-3E61-41B5-8FB7-532C7D555A15}"/>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891DF9-5F3C-4D10-9B63-EA1D151F7BAE}"/>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1F8F01-8140-431F-ABC5-B29FD6C90896}"/>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955D46B-BF6D-4B81-90E3-4A5097A227A5}"/>
              </a:ext>
            </a:extLst>
          </p:cNvPr>
          <p:cNvGrpSpPr/>
          <p:nvPr/>
        </p:nvGrpSpPr>
        <p:grpSpPr>
          <a:xfrm>
            <a:off x="8584167" y="2657669"/>
            <a:ext cx="2127380" cy="3079102"/>
            <a:chOff x="1564432" y="2657669"/>
            <a:chExt cx="2127380" cy="3079102"/>
          </a:xfrm>
        </p:grpSpPr>
        <p:sp>
          <p:nvSpPr>
            <p:cNvPr id="25" name="Oval 24">
              <a:extLst>
                <a:ext uri="{FF2B5EF4-FFF2-40B4-BE49-F238E27FC236}">
                  <a16:creationId xmlns:a16="http://schemas.microsoft.com/office/drawing/2014/main" id="{5B66B345-8E90-4369-AEFE-CC2C9B199823}"/>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A3DD01E2-B6B7-433D-992C-111DABF3C411}"/>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429EFE-73FE-4FBA-BFD5-8C3A5A6F408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66C752-3AB8-45AF-B05D-3306D761ED2F}"/>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BF787-19E7-4F21-BBCB-FE875426920B}"/>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DFE790-1A46-4687-9E45-57EDF18E2AF0}"/>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1072AD-0C19-40B2-8415-61E0FC73302D}"/>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4CDA3-7819-4B73-922E-E0A4DA83179A}"/>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CC90AC-893D-42CB-B680-732B3C6FE99A}"/>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2B1027-BCE9-41C2-8ED5-DD1BEAB1F8A0}"/>
                  </a:ext>
                </a:extLst>
              </p:cNvPr>
              <p:cNvSpPr txBox="1"/>
              <p:nvPr/>
            </p:nvSpPr>
            <p:spPr>
              <a:xfrm>
                <a:off x="6660501" y="5756394"/>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EF2B1027-BCE9-41C2-8ED5-DD1BEAB1F8A0}"/>
                  </a:ext>
                </a:extLst>
              </p:cNvPr>
              <p:cNvSpPr txBox="1">
                <a:spLocks noRot="1" noChangeAspect="1" noMove="1" noResize="1" noEditPoints="1" noAdjustHandles="1" noChangeArrowheads="1" noChangeShapeType="1" noTextEdit="1"/>
              </p:cNvSpPr>
              <p:nvPr/>
            </p:nvSpPr>
            <p:spPr>
              <a:xfrm>
                <a:off x="6660501" y="5756394"/>
                <a:ext cx="33457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48161A-38F3-4FD7-9184-46CE4223278A}"/>
                  </a:ext>
                </a:extLst>
              </p:cNvPr>
              <p:cNvSpPr txBox="1"/>
              <p:nvPr/>
            </p:nvSpPr>
            <p:spPr>
              <a:xfrm>
                <a:off x="10168815" y="5733796"/>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5" name="TextBox 34">
                <a:extLst>
                  <a:ext uri="{FF2B5EF4-FFF2-40B4-BE49-F238E27FC236}">
                    <a16:creationId xmlns:a16="http://schemas.microsoft.com/office/drawing/2014/main" id="{7F48161A-38F3-4FD7-9184-46CE4223278A}"/>
                  </a:ext>
                </a:extLst>
              </p:cNvPr>
              <p:cNvSpPr txBox="1">
                <a:spLocks noRot="1" noChangeAspect="1" noMove="1" noResize="1" noEditPoints="1" noAdjustHandles="1" noChangeArrowheads="1" noChangeShapeType="1" noTextEdit="1"/>
              </p:cNvSpPr>
              <p:nvPr/>
            </p:nvSpPr>
            <p:spPr>
              <a:xfrm>
                <a:off x="10168815" y="5733796"/>
                <a:ext cx="84516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2D89C2-2C0E-4D68-89B8-46FEBA2275EC}"/>
                  </a:ext>
                </a:extLst>
              </p:cNvPr>
              <p:cNvSpPr txBox="1"/>
              <p:nvPr/>
            </p:nvSpPr>
            <p:spPr>
              <a:xfrm>
                <a:off x="3108644" y="5756394"/>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6" name="TextBox 35">
                <a:extLst>
                  <a:ext uri="{FF2B5EF4-FFF2-40B4-BE49-F238E27FC236}">
                    <a16:creationId xmlns:a16="http://schemas.microsoft.com/office/drawing/2014/main" id="{412D89C2-2C0E-4D68-89B8-46FEBA2275EC}"/>
                  </a:ext>
                </a:extLst>
              </p:cNvPr>
              <p:cNvSpPr txBox="1">
                <a:spLocks noRot="1" noChangeAspect="1" noMove="1" noResize="1" noEditPoints="1" noAdjustHandles="1" noChangeArrowheads="1" noChangeShapeType="1" noTextEdit="1"/>
              </p:cNvSpPr>
              <p:nvPr/>
            </p:nvSpPr>
            <p:spPr>
              <a:xfrm>
                <a:off x="3108644" y="5756394"/>
                <a:ext cx="845168" cy="369332"/>
              </a:xfrm>
              <a:prstGeom prst="rect">
                <a:avLst/>
              </a:prstGeom>
              <a:blipFill>
                <a:blip r:embed="rId4"/>
                <a:stretch>
                  <a:fillRect/>
                </a:stretch>
              </a:blipFill>
            </p:spPr>
            <p:txBody>
              <a:bodyPr/>
              <a:lstStyle/>
              <a:p>
                <a:r>
                  <a:rPr lang="en-US">
                    <a:noFill/>
                  </a:rPr>
                  <a:t> </a:t>
                </a:r>
              </a:p>
            </p:txBody>
          </p:sp>
        </mc:Fallback>
      </mc:AlternateContent>
      <p:sp>
        <p:nvSpPr>
          <p:cNvPr id="47" name="Freeform: Shape 46">
            <a:extLst>
              <a:ext uri="{FF2B5EF4-FFF2-40B4-BE49-F238E27FC236}">
                <a16:creationId xmlns:a16="http://schemas.microsoft.com/office/drawing/2014/main" id="{C7BC6F3D-85B4-4583-B5B2-0CF8E39C9DB4}"/>
              </a:ext>
            </a:extLst>
          </p:cNvPr>
          <p:cNvSpPr/>
          <p:nvPr/>
        </p:nvSpPr>
        <p:spPr>
          <a:xfrm>
            <a:off x="986762" y="3175466"/>
            <a:ext cx="10439949" cy="916012"/>
          </a:xfrm>
          <a:custGeom>
            <a:avLst/>
            <a:gdLst>
              <a:gd name="connsiteX0" fmla="*/ 0 w 10538625"/>
              <a:gd name="connsiteY0" fmla="*/ 652264 h 915103"/>
              <a:gd name="connsiteX1" fmla="*/ 2177456 w 10538625"/>
              <a:gd name="connsiteY1" fmla="*/ 336500 h 915103"/>
              <a:gd name="connsiteX2" fmla="*/ 5282469 w 10538625"/>
              <a:gd name="connsiteY2" fmla="*/ 14157 h 915103"/>
              <a:gd name="connsiteX3" fmla="*/ 8262492 w 10538625"/>
              <a:gd name="connsiteY3" fmla="*/ 829881 h 915103"/>
              <a:gd name="connsiteX4" fmla="*/ 10538625 w 10538625"/>
              <a:gd name="connsiteY4" fmla="*/ 849616 h 915103"/>
              <a:gd name="connsiteX0" fmla="*/ 0 w 10439949"/>
              <a:gd name="connsiteY0" fmla="*/ 791320 h 916012"/>
              <a:gd name="connsiteX1" fmla="*/ 2078780 w 10439949"/>
              <a:gd name="connsiteY1" fmla="*/ 337409 h 916012"/>
              <a:gd name="connsiteX2" fmla="*/ 5183793 w 10439949"/>
              <a:gd name="connsiteY2" fmla="*/ 15066 h 916012"/>
              <a:gd name="connsiteX3" fmla="*/ 8163816 w 10439949"/>
              <a:gd name="connsiteY3" fmla="*/ 830790 h 916012"/>
              <a:gd name="connsiteX4" fmla="*/ 10439949 w 10439949"/>
              <a:gd name="connsiteY4" fmla="*/ 850525 h 916012"/>
              <a:gd name="connsiteX0" fmla="*/ 0 w 10439949"/>
              <a:gd name="connsiteY0" fmla="*/ 791320 h 916012"/>
              <a:gd name="connsiteX1" fmla="*/ 2078780 w 10439949"/>
              <a:gd name="connsiteY1" fmla="*/ 337409 h 916012"/>
              <a:gd name="connsiteX2" fmla="*/ 5183793 w 10439949"/>
              <a:gd name="connsiteY2" fmla="*/ 15066 h 916012"/>
              <a:gd name="connsiteX3" fmla="*/ 8163816 w 10439949"/>
              <a:gd name="connsiteY3" fmla="*/ 830790 h 916012"/>
              <a:gd name="connsiteX4" fmla="*/ 10439949 w 10439949"/>
              <a:gd name="connsiteY4" fmla="*/ 850525 h 916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949" h="916012">
                <a:moveTo>
                  <a:pt x="0" y="791320"/>
                </a:moveTo>
                <a:cubicBezTo>
                  <a:pt x="694571" y="791867"/>
                  <a:pt x="1214815" y="466785"/>
                  <a:pt x="2078780" y="337409"/>
                </a:cubicBezTo>
                <a:cubicBezTo>
                  <a:pt x="2942746" y="208033"/>
                  <a:pt x="4169620" y="-67164"/>
                  <a:pt x="5183793" y="15066"/>
                </a:cubicBezTo>
                <a:cubicBezTo>
                  <a:pt x="6197966" y="97296"/>
                  <a:pt x="7287790" y="691547"/>
                  <a:pt x="8163816" y="830790"/>
                </a:cubicBezTo>
                <a:cubicBezTo>
                  <a:pt x="9039842" y="970033"/>
                  <a:pt x="9739895" y="910279"/>
                  <a:pt x="10439949" y="8505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D08C880-F348-4A0C-A4CC-E37B91202CA9}"/>
              </a:ext>
            </a:extLst>
          </p:cNvPr>
          <p:cNvSpPr/>
          <p:nvPr/>
        </p:nvSpPr>
        <p:spPr>
          <a:xfrm>
            <a:off x="1078767" y="3177024"/>
            <a:ext cx="10216375" cy="469730"/>
          </a:xfrm>
          <a:custGeom>
            <a:avLst/>
            <a:gdLst>
              <a:gd name="connsiteX0" fmla="*/ 0 w 10222860"/>
              <a:gd name="connsiteY0" fmla="*/ 362180 h 469745"/>
              <a:gd name="connsiteX1" fmla="*/ 1986682 w 10222860"/>
              <a:gd name="connsiteY1" fmla="*/ 335867 h 469745"/>
              <a:gd name="connsiteX2" fmla="*/ 5098273 w 10222860"/>
              <a:gd name="connsiteY2" fmla="*/ 368 h 469745"/>
              <a:gd name="connsiteX3" fmla="*/ 8308541 w 10222860"/>
              <a:gd name="connsiteY3" fmla="*/ 408229 h 469745"/>
              <a:gd name="connsiteX4" fmla="*/ 10222860 w 10222860"/>
              <a:gd name="connsiteY4" fmla="*/ 460857 h 469745"/>
              <a:gd name="connsiteX0" fmla="*/ 0 w 10216375"/>
              <a:gd name="connsiteY0" fmla="*/ 277859 h 469730"/>
              <a:gd name="connsiteX1" fmla="*/ 1980197 w 10216375"/>
              <a:gd name="connsiteY1" fmla="*/ 335852 h 469730"/>
              <a:gd name="connsiteX2" fmla="*/ 5091788 w 10216375"/>
              <a:gd name="connsiteY2" fmla="*/ 353 h 469730"/>
              <a:gd name="connsiteX3" fmla="*/ 8302056 w 10216375"/>
              <a:gd name="connsiteY3" fmla="*/ 408214 h 469730"/>
              <a:gd name="connsiteX4" fmla="*/ 10216375 w 10216375"/>
              <a:gd name="connsiteY4" fmla="*/ 460842 h 46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375" h="469730">
                <a:moveTo>
                  <a:pt x="0" y="277859"/>
                </a:moveTo>
                <a:cubicBezTo>
                  <a:pt x="568485" y="294853"/>
                  <a:pt x="1131566" y="382103"/>
                  <a:pt x="1980197" y="335852"/>
                </a:cubicBezTo>
                <a:cubicBezTo>
                  <a:pt x="2828828" y="289601"/>
                  <a:pt x="4038145" y="-11707"/>
                  <a:pt x="5091788" y="353"/>
                </a:cubicBezTo>
                <a:cubicBezTo>
                  <a:pt x="6145431" y="12413"/>
                  <a:pt x="7447958" y="331466"/>
                  <a:pt x="8302056" y="408214"/>
                </a:cubicBezTo>
                <a:cubicBezTo>
                  <a:pt x="9156154" y="484962"/>
                  <a:pt x="9686264" y="472902"/>
                  <a:pt x="10216375" y="4608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FBF93F3E-0524-433E-8677-66F65EEABE11}"/>
              </a:ext>
            </a:extLst>
          </p:cNvPr>
          <p:cNvSpPr/>
          <p:nvPr/>
        </p:nvSpPr>
        <p:spPr>
          <a:xfrm>
            <a:off x="1013076" y="3887845"/>
            <a:ext cx="10321537" cy="572322"/>
          </a:xfrm>
          <a:custGeom>
            <a:avLst/>
            <a:gdLst>
              <a:gd name="connsiteX0" fmla="*/ 0 w 10321537"/>
              <a:gd name="connsiteY0" fmla="*/ 572322 h 572322"/>
              <a:gd name="connsiteX1" fmla="*/ 1657761 w 10321537"/>
              <a:gd name="connsiteY1" fmla="*/ 434175 h 572322"/>
              <a:gd name="connsiteX2" fmla="*/ 4585157 w 10321537"/>
              <a:gd name="connsiteY2" fmla="*/ 111833 h 572322"/>
              <a:gd name="connsiteX3" fmla="*/ 8144081 w 10321537"/>
              <a:gd name="connsiteY3" fmla="*/ 98676 h 572322"/>
              <a:gd name="connsiteX4" fmla="*/ 10321537 w 10321537"/>
              <a:gd name="connsiteY4" fmla="*/ 0 h 57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537" h="572322">
                <a:moveTo>
                  <a:pt x="0" y="572322"/>
                </a:moveTo>
                <a:lnTo>
                  <a:pt x="1657761" y="434175"/>
                </a:lnTo>
                <a:cubicBezTo>
                  <a:pt x="2421954" y="357427"/>
                  <a:pt x="3504104" y="167750"/>
                  <a:pt x="4585157" y="111833"/>
                </a:cubicBezTo>
                <a:cubicBezTo>
                  <a:pt x="5666210" y="55916"/>
                  <a:pt x="7188018" y="117315"/>
                  <a:pt x="8144081" y="98676"/>
                </a:cubicBezTo>
                <a:cubicBezTo>
                  <a:pt x="9100144" y="80037"/>
                  <a:pt x="9710840" y="40018"/>
                  <a:pt x="1032153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1094C4CF-9F21-4A99-860E-F9CB56BDE7F2}"/>
              </a:ext>
            </a:extLst>
          </p:cNvPr>
          <p:cNvSpPr/>
          <p:nvPr/>
        </p:nvSpPr>
        <p:spPr>
          <a:xfrm>
            <a:off x="1256478" y="4314728"/>
            <a:ext cx="10091292" cy="691448"/>
          </a:xfrm>
          <a:custGeom>
            <a:avLst/>
            <a:gdLst>
              <a:gd name="connsiteX0" fmla="*/ 0 w 10091292"/>
              <a:gd name="connsiteY0" fmla="*/ 684869 h 691448"/>
              <a:gd name="connsiteX1" fmla="*/ 1723545 w 10091292"/>
              <a:gd name="connsiteY1" fmla="*/ 428311 h 691448"/>
              <a:gd name="connsiteX2" fmla="*/ 4999597 w 10091292"/>
              <a:gd name="connsiteY2" fmla="*/ 714 h 691448"/>
              <a:gd name="connsiteX3" fmla="*/ 7769110 w 10091292"/>
              <a:gd name="connsiteY3" fmla="*/ 336213 h 691448"/>
              <a:gd name="connsiteX4" fmla="*/ 10091292 w 10091292"/>
              <a:gd name="connsiteY4" fmla="*/ 691448 h 69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1292" h="691448">
                <a:moveTo>
                  <a:pt x="0" y="684869"/>
                </a:moveTo>
                <a:cubicBezTo>
                  <a:pt x="445139" y="613603"/>
                  <a:pt x="1723545" y="428311"/>
                  <a:pt x="1723545" y="428311"/>
                </a:cubicBezTo>
                <a:cubicBezTo>
                  <a:pt x="2556811" y="314285"/>
                  <a:pt x="3992003" y="16064"/>
                  <a:pt x="4999597" y="714"/>
                </a:cubicBezTo>
                <a:cubicBezTo>
                  <a:pt x="6007191" y="-14636"/>
                  <a:pt x="6920494" y="221091"/>
                  <a:pt x="7769110" y="336213"/>
                </a:cubicBezTo>
                <a:cubicBezTo>
                  <a:pt x="8617726" y="451335"/>
                  <a:pt x="9354509" y="571391"/>
                  <a:pt x="10091292" y="6914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38EE1CE6-667F-4C60-AB5F-9BD7702EA924}"/>
              </a:ext>
            </a:extLst>
          </p:cNvPr>
          <p:cNvSpPr/>
          <p:nvPr/>
        </p:nvSpPr>
        <p:spPr>
          <a:xfrm>
            <a:off x="1361732" y="4314769"/>
            <a:ext cx="9768950" cy="1276886"/>
          </a:xfrm>
          <a:custGeom>
            <a:avLst/>
            <a:gdLst>
              <a:gd name="connsiteX0" fmla="*/ 0 w 9768950"/>
              <a:gd name="connsiteY0" fmla="*/ 1276886 h 1276886"/>
              <a:gd name="connsiteX1" fmla="*/ 1289370 w 9768950"/>
              <a:gd name="connsiteY1" fmla="*/ 750612 h 1276886"/>
              <a:gd name="connsiteX2" fmla="*/ 4874608 w 9768950"/>
              <a:gd name="connsiteY2" fmla="*/ 13830 h 1276886"/>
              <a:gd name="connsiteX3" fmla="*/ 7663856 w 9768950"/>
              <a:gd name="connsiteY3" fmla="*/ 316437 h 1276886"/>
              <a:gd name="connsiteX4" fmla="*/ 9768950 w 9768950"/>
              <a:gd name="connsiteY4" fmla="*/ 895337 h 127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8950" h="1276886">
                <a:moveTo>
                  <a:pt x="0" y="1276886"/>
                </a:moveTo>
                <a:cubicBezTo>
                  <a:pt x="238467" y="1119003"/>
                  <a:pt x="476935" y="961121"/>
                  <a:pt x="1289370" y="750612"/>
                </a:cubicBezTo>
                <a:cubicBezTo>
                  <a:pt x="2101805" y="540103"/>
                  <a:pt x="3812194" y="86192"/>
                  <a:pt x="4874608" y="13830"/>
                </a:cubicBezTo>
                <a:cubicBezTo>
                  <a:pt x="5937022" y="-58533"/>
                  <a:pt x="6848132" y="169519"/>
                  <a:pt x="7663856" y="316437"/>
                </a:cubicBezTo>
                <a:cubicBezTo>
                  <a:pt x="8479580" y="463355"/>
                  <a:pt x="9124265" y="679346"/>
                  <a:pt x="9768950" y="8953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CF22746-F877-4A61-9409-60ACF28FDBFD}"/>
                  </a:ext>
                </a:extLst>
              </p:cNvPr>
              <p:cNvSpPr txBox="1"/>
              <p:nvPr/>
            </p:nvSpPr>
            <p:spPr>
              <a:xfrm>
                <a:off x="915387" y="1464612"/>
                <a:ext cx="10260358" cy="707886"/>
              </a:xfrm>
              <a:prstGeom prst="rect">
                <a:avLst/>
              </a:prstGeom>
              <a:noFill/>
            </p:spPr>
            <p:txBody>
              <a:bodyPr wrap="square" rtlCol="0">
                <a:spAutoFit/>
              </a:bodyPr>
              <a:lstStyle/>
              <a:p>
                <a:r>
                  <a:rPr lang="en-US" sz="2000" dirty="0"/>
                  <a:t>We can count the number of evolutions for a particular state </a:t>
                </a:r>
                <a14:m>
                  <m:oMath xmlns:m="http://schemas.openxmlformats.org/officeDocument/2006/math">
                    <m:r>
                      <a:rPr lang="en-US" sz="2000" i="1">
                        <a:latin typeface="Cambria Math" panose="02040503050406030204" pitchFamily="18" charset="0"/>
                      </a:rPr>
                      <m:t>𝑠</m:t>
                    </m:r>
                  </m:oMath>
                </a14:m>
                <a:r>
                  <a:rPr lang="en-US" sz="2000" dirty="0"/>
                  <a:t> at a particular time with a measure</a:t>
                </a:r>
                <a:r>
                  <a:rPr lang="en-US" sz="2000" baseline="30000" dirty="0"/>
                  <a:t>*</a:t>
                </a:r>
                <a:r>
                  <a:rPr lang="en-US" sz="2000" dirty="0"/>
                  <a:t> </a:t>
                </a:r>
                <a14:m>
                  <m:oMath xmlns:m="http://schemas.openxmlformats.org/officeDocument/2006/math">
                    <m:r>
                      <a:rPr lang="en-US" sz="2000" b="0" i="1" smtClean="0">
                        <a:latin typeface="Cambria Math" panose="02040503050406030204" pitchFamily="18" charset="0"/>
                      </a:rPr>
                      <m:t>𝜇</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r>
                  <a:rPr lang="en-US" sz="2000" dirty="0"/>
                  <a:t> since </a:t>
                </a:r>
                <a14:m>
                  <m:oMath xmlns:m="http://schemas.openxmlformats.org/officeDocument/2006/math">
                    <m:r>
                      <a:rPr lang="en-US" sz="2000" b="0" i="1" smtClean="0">
                        <a:latin typeface="Cambria Math" panose="02040503050406030204" pitchFamily="18" charset="0"/>
                      </a:rPr>
                      <m:t>𝑠</m:t>
                    </m:r>
                  </m:oMath>
                </a14:m>
                <a:r>
                  <a:rPr lang="en-US" sz="2000" dirty="0"/>
                  <a:t> identifies a set of evolutions.</a:t>
                </a:r>
                <a:endParaRPr lang="en-US" sz="2000" baseline="30000" dirty="0"/>
              </a:p>
            </p:txBody>
          </p:sp>
        </mc:Choice>
        <mc:Fallback xmlns="">
          <p:sp>
            <p:nvSpPr>
              <p:cNvPr id="41" name="TextBox 40">
                <a:extLst>
                  <a:ext uri="{FF2B5EF4-FFF2-40B4-BE49-F238E27FC236}">
                    <a16:creationId xmlns:a16="http://schemas.microsoft.com/office/drawing/2014/main" id="{FCF22746-F877-4A61-9409-60ACF28FDBFD}"/>
                  </a:ext>
                </a:extLst>
              </p:cNvPr>
              <p:cNvSpPr txBox="1">
                <a:spLocks noRot="1" noChangeAspect="1" noMove="1" noResize="1" noEditPoints="1" noAdjustHandles="1" noChangeArrowheads="1" noChangeShapeType="1" noTextEdit="1"/>
              </p:cNvSpPr>
              <p:nvPr/>
            </p:nvSpPr>
            <p:spPr>
              <a:xfrm>
                <a:off x="915387" y="1464612"/>
                <a:ext cx="10260358" cy="707886"/>
              </a:xfrm>
              <a:prstGeom prst="rect">
                <a:avLst/>
              </a:prstGeom>
              <a:blipFill>
                <a:blip r:embed="rId5"/>
                <a:stretch>
                  <a:fillRect l="-594" t="-4310" b="-14655"/>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F9F39F38-1CF7-4AEF-B854-6BE84E08BF61}"/>
              </a:ext>
            </a:extLst>
          </p:cNvPr>
          <p:cNvSpPr/>
          <p:nvPr/>
        </p:nvSpPr>
        <p:spPr>
          <a:xfrm>
            <a:off x="6045566" y="3064345"/>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37FD157-DA26-4019-B7D9-9FFEB2D2BEDE}"/>
              </a:ext>
            </a:extLst>
          </p:cNvPr>
          <p:cNvSpPr/>
          <p:nvPr/>
        </p:nvSpPr>
        <p:spPr>
          <a:xfrm>
            <a:off x="9015722" y="3861525"/>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0CD585B-29A2-4358-839C-A4C9E04B7E6C}"/>
              </a:ext>
            </a:extLst>
          </p:cNvPr>
          <p:cNvSpPr/>
          <p:nvPr/>
        </p:nvSpPr>
        <p:spPr>
          <a:xfrm>
            <a:off x="2578353" y="4197220"/>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8D26CC8-11CA-451B-A806-2C8C734ED7F3}"/>
              </a:ext>
            </a:extLst>
          </p:cNvPr>
          <p:cNvSpPr txBox="1"/>
          <p:nvPr/>
        </p:nvSpPr>
        <p:spPr>
          <a:xfrm>
            <a:off x="639907" y="665066"/>
            <a:ext cx="10832324" cy="584775"/>
          </a:xfrm>
          <a:prstGeom prst="rect">
            <a:avLst/>
          </a:prstGeom>
          <a:noFill/>
        </p:spPr>
        <p:txBody>
          <a:bodyPr wrap="none" rtlCol="0">
            <a:spAutoFit/>
          </a:bodyPr>
          <a:lstStyle/>
          <a:p>
            <a:r>
              <a:rPr lang="en-US" sz="3200" dirty="0"/>
              <a:t>Each description at each time corresponds to a set of evolutions</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7D12A89-81F8-4172-A062-29C85623EC47}"/>
                  </a:ext>
                </a:extLst>
              </p:cNvPr>
              <p:cNvSpPr txBox="1"/>
              <p:nvPr/>
            </p:nvSpPr>
            <p:spPr>
              <a:xfrm>
                <a:off x="2371094" y="3907126"/>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=1</m:t>
                      </m:r>
                    </m:oMath>
                  </m:oMathPara>
                </a14:m>
                <a:endParaRPr lang="en-US" sz="1600" dirty="0"/>
              </a:p>
            </p:txBody>
          </p:sp>
        </mc:Choice>
        <mc:Fallback xmlns="">
          <p:sp>
            <p:nvSpPr>
              <p:cNvPr id="38" name="TextBox 37">
                <a:extLst>
                  <a:ext uri="{FF2B5EF4-FFF2-40B4-BE49-F238E27FC236}">
                    <a16:creationId xmlns:a16="http://schemas.microsoft.com/office/drawing/2014/main" id="{47D12A89-81F8-4172-A062-29C85623EC47}"/>
                  </a:ext>
                </a:extLst>
              </p:cNvPr>
              <p:cNvSpPr txBox="1">
                <a:spLocks noRot="1" noChangeAspect="1" noMove="1" noResize="1" noEditPoints="1" noAdjustHandles="1" noChangeArrowheads="1" noChangeShapeType="1" noTextEdit="1"/>
              </p:cNvSpPr>
              <p:nvPr/>
            </p:nvSpPr>
            <p:spPr>
              <a:xfrm>
                <a:off x="2371094" y="3907126"/>
                <a:ext cx="730585" cy="338554"/>
              </a:xfrm>
              <a:prstGeom prst="rect">
                <a:avLst/>
              </a:prstGeom>
              <a:blipFill>
                <a:blip r:embed="rId6"/>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8BEEDCD-42BF-4FBA-B7AD-DB04DA82E136}"/>
                  </a:ext>
                </a:extLst>
              </p:cNvPr>
              <p:cNvSpPr txBox="1"/>
              <p:nvPr/>
            </p:nvSpPr>
            <p:spPr>
              <a:xfrm>
                <a:off x="5772694" y="2769927"/>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=2</m:t>
                      </m:r>
                    </m:oMath>
                  </m:oMathPara>
                </a14:m>
                <a:endParaRPr lang="en-US" sz="1600" dirty="0"/>
              </a:p>
            </p:txBody>
          </p:sp>
        </mc:Choice>
        <mc:Fallback xmlns="">
          <p:sp>
            <p:nvSpPr>
              <p:cNvPr id="52" name="TextBox 51">
                <a:extLst>
                  <a:ext uri="{FF2B5EF4-FFF2-40B4-BE49-F238E27FC236}">
                    <a16:creationId xmlns:a16="http://schemas.microsoft.com/office/drawing/2014/main" id="{38BEEDCD-42BF-4FBA-B7AD-DB04DA82E136}"/>
                  </a:ext>
                </a:extLst>
              </p:cNvPr>
              <p:cNvSpPr txBox="1">
                <a:spLocks noRot="1" noChangeAspect="1" noMove="1" noResize="1" noEditPoints="1" noAdjustHandles="1" noChangeArrowheads="1" noChangeShapeType="1" noTextEdit="1"/>
              </p:cNvSpPr>
              <p:nvPr/>
            </p:nvSpPr>
            <p:spPr>
              <a:xfrm>
                <a:off x="5772694" y="2769927"/>
                <a:ext cx="730585"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C8FC96B-5E61-41B0-8BB1-1002B680A636}"/>
                  </a:ext>
                </a:extLst>
              </p:cNvPr>
              <p:cNvSpPr txBox="1"/>
              <p:nvPr/>
            </p:nvSpPr>
            <p:spPr>
              <a:xfrm>
                <a:off x="8768495" y="4041271"/>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=2</m:t>
                      </m:r>
                    </m:oMath>
                  </m:oMathPara>
                </a14:m>
                <a:endParaRPr lang="en-US" sz="1600" dirty="0"/>
              </a:p>
            </p:txBody>
          </p:sp>
        </mc:Choice>
        <mc:Fallback xmlns="">
          <p:sp>
            <p:nvSpPr>
              <p:cNvPr id="56" name="TextBox 55">
                <a:extLst>
                  <a:ext uri="{FF2B5EF4-FFF2-40B4-BE49-F238E27FC236}">
                    <a16:creationId xmlns:a16="http://schemas.microsoft.com/office/drawing/2014/main" id="{4C8FC96B-5E61-41B0-8BB1-1002B680A636}"/>
                  </a:ext>
                </a:extLst>
              </p:cNvPr>
              <p:cNvSpPr txBox="1">
                <a:spLocks noRot="1" noChangeAspect="1" noMove="1" noResize="1" noEditPoints="1" noAdjustHandles="1" noChangeArrowheads="1" noChangeShapeType="1" noTextEdit="1"/>
              </p:cNvSpPr>
              <p:nvPr/>
            </p:nvSpPr>
            <p:spPr>
              <a:xfrm>
                <a:off x="8768495" y="4041271"/>
                <a:ext cx="730585" cy="338554"/>
              </a:xfrm>
              <a:prstGeom prst="rect">
                <a:avLst/>
              </a:prstGeom>
              <a:blipFill>
                <a:blip r:embed="rId8"/>
                <a:stretch>
                  <a:fillRect b="-181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68C4FC19-0CAF-46BD-BDE3-A0E69FF74E84}"/>
              </a:ext>
            </a:extLst>
          </p:cNvPr>
          <p:cNvSpPr txBox="1"/>
          <p:nvPr/>
        </p:nvSpPr>
        <p:spPr>
          <a:xfrm>
            <a:off x="1220231" y="6264004"/>
            <a:ext cx="10852073" cy="307777"/>
          </a:xfrm>
          <a:prstGeom prst="rect">
            <a:avLst/>
          </a:prstGeom>
          <a:noFill/>
        </p:spPr>
        <p:txBody>
          <a:bodyPr wrap="none" rtlCol="0">
            <a:spAutoFit/>
          </a:bodyPr>
          <a:lstStyle/>
          <a:p>
            <a:pPr algn="r"/>
            <a:r>
              <a:rPr lang="en-US" sz="1400" i="1" dirty="0"/>
              <a:t>* The full mathematical characterization is a bit more complicated (i.e. preorder that leads to a family of measures)… but conceptually it is like that</a:t>
            </a:r>
          </a:p>
        </p:txBody>
      </p:sp>
    </p:spTree>
    <p:extLst>
      <p:ext uri="{BB962C8B-B14F-4D97-AF65-F5344CB8AC3E}">
        <p14:creationId xmlns:p14="http://schemas.microsoft.com/office/powerpoint/2010/main" val="3883569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4F31FE-0AB2-4E59-B3A3-4EBB34AF7A33}"/>
              </a:ext>
            </a:extLst>
          </p:cNvPr>
          <p:cNvGrpSpPr/>
          <p:nvPr/>
        </p:nvGrpSpPr>
        <p:grpSpPr>
          <a:xfrm>
            <a:off x="1480453" y="2657669"/>
            <a:ext cx="2127380" cy="3079102"/>
            <a:chOff x="1564432" y="2657669"/>
            <a:chExt cx="2127380" cy="3079102"/>
          </a:xfrm>
        </p:grpSpPr>
        <p:sp>
          <p:nvSpPr>
            <p:cNvPr id="4" name="Oval 3">
              <a:extLst>
                <a:ext uri="{FF2B5EF4-FFF2-40B4-BE49-F238E27FC236}">
                  <a16:creationId xmlns:a16="http://schemas.microsoft.com/office/drawing/2014/main" id="{1002B062-2121-48A4-8AF3-53D3221B6BB0}"/>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73DD234C-D8CC-4DE9-80F8-8531017B6780}"/>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07EBEB-7506-46A6-B2CF-4B34510BE93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D8B6C9-60EE-4A63-9A65-68B477BABF80}"/>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2F012A-C25A-4758-BE8F-679E11714043}"/>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464F50-863B-4A13-BB5E-5D43E4FF5A2F}"/>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D6A104-963C-4037-B42C-824E3C0F59F2}"/>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23D35-4A4E-4181-AE0A-7B26488F4DC8}"/>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BFEFAC-8C9A-4035-BCA3-07CCAA7396BF}"/>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0DBE89-37C6-4F18-8982-B2F20C1DA4FC}"/>
              </a:ext>
            </a:extLst>
          </p:cNvPr>
          <p:cNvGrpSpPr/>
          <p:nvPr/>
        </p:nvGrpSpPr>
        <p:grpSpPr>
          <a:xfrm>
            <a:off x="5032310" y="2657669"/>
            <a:ext cx="2127380" cy="3079102"/>
            <a:chOff x="1564432" y="2657669"/>
            <a:chExt cx="2127380" cy="3079102"/>
          </a:xfrm>
        </p:grpSpPr>
        <p:sp>
          <p:nvSpPr>
            <p:cNvPr id="15" name="Oval 14">
              <a:extLst>
                <a:ext uri="{FF2B5EF4-FFF2-40B4-BE49-F238E27FC236}">
                  <a16:creationId xmlns:a16="http://schemas.microsoft.com/office/drawing/2014/main" id="{4D37F9F3-43CD-4C93-B60A-73C2E29A2538}"/>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7A83A5E-8CA0-4142-A5A5-1B943DA4D757}"/>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35DABEC-9E48-4829-B632-DC763DECEEDB}"/>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669D2-5806-42E8-80CA-995F1D655DBE}"/>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97362-A20D-4F77-AB88-8FAA9E03E0F0}"/>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484266-A32E-4E1A-97B3-347FE677236C}"/>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8C7B8B-3E61-41B5-8FB7-532C7D555A15}"/>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891DF9-5F3C-4D10-9B63-EA1D151F7BAE}"/>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1F8F01-8140-431F-ABC5-B29FD6C90896}"/>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955D46B-BF6D-4B81-90E3-4A5097A227A5}"/>
              </a:ext>
            </a:extLst>
          </p:cNvPr>
          <p:cNvGrpSpPr/>
          <p:nvPr/>
        </p:nvGrpSpPr>
        <p:grpSpPr>
          <a:xfrm>
            <a:off x="8584167" y="2657669"/>
            <a:ext cx="2127380" cy="3079102"/>
            <a:chOff x="1564432" y="2657669"/>
            <a:chExt cx="2127380" cy="3079102"/>
          </a:xfrm>
        </p:grpSpPr>
        <p:sp>
          <p:nvSpPr>
            <p:cNvPr id="25" name="Oval 24">
              <a:extLst>
                <a:ext uri="{FF2B5EF4-FFF2-40B4-BE49-F238E27FC236}">
                  <a16:creationId xmlns:a16="http://schemas.microsoft.com/office/drawing/2014/main" id="{5B66B345-8E90-4369-AEFE-CC2C9B199823}"/>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A3DD01E2-B6B7-433D-992C-111DABF3C411}"/>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429EFE-73FE-4FBA-BFD5-8C3A5A6F408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66C752-3AB8-45AF-B05D-3306D761ED2F}"/>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BF787-19E7-4F21-BBCB-FE875426920B}"/>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DFE790-1A46-4687-9E45-57EDF18E2AF0}"/>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1072AD-0C19-40B2-8415-61E0FC73302D}"/>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4CDA3-7819-4B73-922E-E0A4DA83179A}"/>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CC90AC-893D-42CB-B680-732B3C6FE99A}"/>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2B1027-BCE9-41C2-8ED5-DD1BEAB1F8A0}"/>
                  </a:ext>
                </a:extLst>
              </p:cNvPr>
              <p:cNvSpPr txBox="1"/>
              <p:nvPr/>
            </p:nvSpPr>
            <p:spPr>
              <a:xfrm>
                <a:off x="6660501" y="5756394"/>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EF2B1027-BCE9-41C2-8ED5-DD1BEAB1F8A0}"/>
                  </a:ext>
                </a:extLst>
              </p:cNvPr>
              <p:cNvSpPr txBox="1">
                <a:spLocks noRot="1" noChangeAspect="1" noMove="1" noResize="1" noEditPoints="1" noAdjustHandles="1" noChangeArrowheads="1" noChangeShapeType="1" noTextEdit="1"/>
              </p:cNvSpPr>
              <p:nvPr/>
            </p:nvSpPr>
            <p:spPr>
              <a:xfrm>
                <a:off x="6660501" y="5756394"/>
                <a:ext cx="33457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48161A-38F3-4FD7-9184-46CE4223278A}"/>
                  </a:ext>
                </a:extLst>
              </p:cNvPr>
              <p:cNvSpPr txBox="1"/>
              <p:nvPr/>
            </p:nvSpPr>
            <p:spPr>
              <a:xfrm>
                <a:off x="10168815" y="5733796"/>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5" name="TextBox 34">
                <a:extLst>
                  <a:ext uri="{FF2B5EF4-FFF2-40B4-BE49-F238E27FC236}">
                    <a16:creationId xmlns:a16="http://schemas.microsoft.com/office/drawing/2014/main" id="{7F48161A-38F3-4FD7-9184-46CE4223278A}"/>
                  </a:ext>
                </a:extLst>
              </p:cNvPr>
              <p:cNvSpPr txBox="1">
                <a:spLocks noRot="1" noChangeAspect="1" noMove="1" noResize="1" noEditPoints="1" noAdjustHandles="1" noChangeArrowheads="1" noChangeShapeType="1" noTextEdit="1"/>
              </p:cNvSpPr>
              <p:nvPr/>
            </p:nvSpPr>
            <p:spPr>
              <a:xfrm>
                <a:off x="10168815" y="5733796"/>
                <a:ext cx="84516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2D89C2-2C0E-4D68-89B8-46FEBA2275EC}"/>
                  </a:ext>
                </a:extLst>
              </p:cNvPr>
              <p:cNvSpPr txBox="1"/>
              <p:nvPr/>
            </p:nvSpPr>
            <p:spPr>
              <a:xfrm>
                <a:off x="3108644" y="5756394"/>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6" name="TextBox 35">
                <a:extLst>
                  <a:ext uri="{FF2B5EF4-FFF2-40B4-BE49-F238E27FC236}">
                    <a16:creationId xmlns:a16="http://schemas.microsoft.com/office/drawing/2014/main" id="{412D89C2-2C0E-4D68-89B8-46FEBA2275EC}"/>
                  </a:ext>
                </a:extLst>
              </p:cNvPr>
              <p:cNvSpPr txBox="1">
                <a:spLocks noRot="1" noChangeAspect="1" noMove="1" noResize="1" noEditPoints="1" noAdjustHandles="1" noChangeArrowheads="1" noChangeShapeType="1" noTextEdit="1"/>
              </p:cNvSpPr>
              <p:nvPr/>
            </p:nvSpPr>
            <p:spPr>
              <a:xfrm>
                <a:off x="3108644" y="5756394"/>
                <a:ext cx="845168" cy="369332"/>
              </a:xfrm>
              <a:prstGeom prst="rect">
                <a:avLst/>
              </a:prstGeom>
              <a:blipFill>
                <a:blip r:embed="rId4"/>
                <a:stretch>
                  <a:fillRect/>
                </a:stretch>
              </a:blipFill>
            </p:spPr>
            <p:txBody>
              <a:bodyPr/>
              <a:lstStyle/>
              <a:p>
                <a:r>
                  <a:rPr lang="en-US">
                    <a:noFill/>
                  </a:rPr>
                  <a:t> </a:t>
                </a:r>
              </a:p>
            </p:txBody>
          </p:sp>
        </mc:Fallback>
      </mc:AlternateContent>
      <p:sp>
        <p:nvSpPr>
          <p:cNvPr id="47" name="Freeform: Shape 46">
            <a:extLst>
              <a:ext uri="{FF2B5EF4-FFF2-40B4-BE49-F238E27FC236}">
                <a16:creationId xmlns:a16="http://schemas.microsoft.com/office/drawing/2014/main" id="{C7BC6F3D-85B4-4583-B5B2-0CF8E39C9DB4}"/>
              </a:ext>
            </a:extLst>
          </p:cNvPr>
          <p:cNvSpPr/>
          <p:nvPr/>
        </p:nvSpPr>
        <p:spPr>
          <a:xfrm>
            <a:off x="986762" y="3175466"/>
            <a:ext cx="10439949" cy="916012"/>
          </a:xfrm>
          <a:custGeom>
            <a:avLst/>
            <a:gdLst>
              <a:gd name="connsiteX0" fmla="*/ 0 w 10538625"/>
              <a:gd name="connsiteY0" fmla="*/ 652264 h 915103"/>
              <a:gd name="connsiteX1" fmla="*/ 2177456 w 10538625"/>
              <a:gd name="connsiteY1" fmla="*/ 336500 h 915103"/>
              <a:gd name="connsiteX2" fmla="*/ 5282469 w 10538625"/>
              <a:gd name="connsiteY2" fmla="*/ 14157 h 915103"/>
              <a:gd name="connsiteX3" fmla="*/ 8262492 w 10538625"/>
              <a:gd name="connsiteY3" fmla="*/ 829881 h 915103"/>
              <a:gd name="connsiteX4" fmla="*/ 10538625 w 10538625"/>
              <a:gd name="connsiteY4" fmla="*/ 849616 h 915103"/>
              <a:gd name="connsiteX0" fmla="*/ 0 w 10439949"/>
              <a:gd name="connsiteY0" fmla="*/ 791320 h 916012"/>
              <a:gd name="connsiteX1" fmla="*/ 2078780 w 10439949"/>
              <a:gd name="connsiteY1" fmla="*/ 337409 h 916012"/>
              <a:gd name="connsiteX2" fmla="*/ 5183793 w 10439949"/>
              <a:gd name="connsiteY2" fmla="*/ 15066 h 916012"/>
              <a:gd name="connsiteX3" fmla="*/ 8163816 w 10439949"/>
              <a:gd name="connsiteY3" fmla="*/ 830790 h 916012"/>
              <a:gd name="connsiteX4" fmla="*/ 10439949 w 10439949"/>
              <a:gd name="connsiteY4" fmla="*/ 850525 h 916012"/>
              <a:gd name="connsiteX0" fmla="*/ 0 w 10439949"/>
              <a:gd name="connsiteY0" fmla="*/ 791320 h 916012"/>
              <a:gd name="connsiteX1" fmla="*/ 2078780 w 10439949"/>
              <a:gd name="connsiteY1" fmla="*/ 337409 h 916012"/>
              <a:gd name="connsiteX2" fmla="*/ 5183793 w 10439949"/>
              <a:gd name="connsiteY2" fmla="*/ 15066 h 916012"/>
              <a:gd name="connsiteX3" fmla="*/ 8163816 w 10439949"/>
              <a:gd name="connsiteY3" fmla="*/ 830790 h 916012"/>
              <a:gd name="connsiteX4" fmla="*/ 10439949 w 10439949"/>
              <a:gd name="connsiteY4" fmla="*/ 850525 h 916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949" h="916012">
                <a:moveTo>
                  <a:pt x="0" y="791320"/>
                </a:moveTo>
                <a:cubicBezTo>
                  <a:pt x="694571" y="791867"/>
                  <a:pt x="1214815" y="466785"/>
                  <a:pt x="2078780" y="337409"/>
                </a:cubicBezTo>
                <a:cubicBezTo>
                  <a:pt x="2942746" y="208033"/>
                  <a:pt x="4169620" y="-67164"/>
                  <a:pt x="5183793" y="15066"/>
                </a:cubicBezTo>
                <a:cubicBezTo>
                  <a:pt x="6197966" y="97296"/>
                  <a:pt x="7287790" y="691547"/>
                  <a:pt x="8163816" y="830790"/>
                </a:cubicBezTo>
                <a:cubicBezTo>
                  <a:pt x="9039842" y="970033"/>
                  <a:pt x="9739895" y="910279"/>
                  <a:pt x="10439949" y="8505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8D08C880-F348-4A0C-A4CC-E37B91202CA9}"/>
              </a:ext>
            </a:extLst>
          </p:cNvPr>
          <p:cNvSpPr/>
          <p:nvPr/>
        </p:nvSpPr>
        <p:spPr>
          <a:xfrm>
            <a:off x="1078767" y="3177024"/>
            <a:ext cx="10216375" cy="469730"/>
          </a:xfrm>
          <a:custGeom>
            <a:avLst/>
            <a:gdLst>
              <a:gd name="connsiteX0" fmla="*/ 0 w 10222860"/>
              <a:gd name="connsiteY0" fmla="*/ 362180 h 469745"/>
              <a:gd name="connsiteX1" fmla="*/ 1986682 w 10222860"/>
              <a:gd name="connsiteY1" fmla="*/ 335867 h 469745"/>
              <a:gd name="connsiteX2" fmla="*/ 5098273 w 10222860"/>
              <a:gd name="connsiteY2" fmla="*/ 368 h 469745"/>
              <a:gd name="connsiteX3" fmla="*/ 8308541 w 10222860"/>
              <a:gd name="connsiteY3" fmla="*/ 408229 h 469745"/>
              <a:gd name="connsiteX4" fmla="*/ 10222860 w 10222860"/>
              <a:gd name="connsiteY4" fmla="*/ 460857 h 469745"/>
              <a:gd name="connsiteX0" fmla="*/ 0 w 10216375"/>
              <a:gd name="connsiteY0" fmla="*/ 277859 h 469730"/>
              <a:gd name="connsiteX1" fmla="*/ 1980197 w 10216375"/>
              <a:gd name="connsiteY1" fmla="*/ 335852 h 469730"/>
              <a:gd name="connsiteX2" fmla="*/ 5091788 w 10216375"/>
              <a:gd name="connsiteY2" fmla="*/ 353 h 469730"/>
              <a:gd name="connsiteX3" fmla="*/ 8302056 w 10216375"/>
              <a:gd name="connsiteY3" fmla="*/ 408214 h 469730"/>
              <a:gd name="connsiteX4" fmla="*/ 10216375 w 10216375"/>
              <a:gd name="connsiteY4" fmla="*/ 460842 h 469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375" h="469730">
                <a:moveTo>
                  <a:pt x="0" y="277859"/>
                </a:moveTo>
                <a:cubicBezTo>
                  <a:pt x="568485" y="294853"/>
                  <a:pt x="1131566" y="382103"/>
                  <a:pt x="1980197" y="335852"/>
                </a:cubicBezTo>
                <a:cubicBezTo>
                  <a:pt x="2828828" y="289601"/>
                  <a:pt x="4038145" y="-11707"/>
                  <a:pt x="5091788" y="353"/>
                </a:cubicBezTo>
                <a:cubicBezTo>
                  <a:pt x="6145431" y="12413"/>
                  <a:pt x="7447958" y="331466"/>
                  <a:pt x="8302056" y="408214"/>
                </a:cubicBezTo>
                <a:cubicBezTo>
                  <a:pt x="9156154" y="484962"/>
                  <a:pt x="9686264" y="472902"/>
                  <a:pt x="10216375" y="4608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FBF93F3E-0524-433E-8677-66F65EEABE11}"/>
              </a:ext>
            </a:extLst>
          </p:cNvPr>
          <p:cNvSpPr/>
          <p:nvPr/>
        </p:nvSpPr>
        <p:spPr>
          <a:xfrm>
            <a:off x="1013076" y="3887845"/>
            <a:ext cx="10321537" cy="572322"/>
          </a:xfrm>
          <a:custGeom>
            <a:avLst/>
            <a:gdLst>
              <a:gd name="connsiteX0" fmla="*/ 0 w 10321537"/>
              <a:gd name="connsiteY0" fmla="*/ 572322 h 572322"/>
              <a:gd name="connsiteX1" fmla="*/ 1657761 w 10321537"/>
              <a:gd name="connsiteY1" fmla="*/ 434175 h 572322"/>
              <a:gd name="connsiteX2" fmla="*/ 4585157 w 10321537"/>
              <a:gd name="connsiteY2" fmla="*/ 111833 h 572322"/>
              <a:gd name="connsiteX3" fmla="*/ 8144081 w 10321537"/>
              <a:gd name="connsiteY3" fmla="*/ 98676 h 572322"/>
              <a:gd name="connsiteX4" fmla="*/ 10321537 w 10321537"/>
              <a:gd name="connsiteY4" fmla="*/ 0 h 5723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537" h="572322">
                <a:moveTo>
                  <a:pt x="0" y="572322"/>
                </a:moveTo>
                <a:lnTo>
                  <a:pt x="1657761" y="434175"/>
                </a:lnTo>
                <a:cubicBezTo>
                  <a:pt x="2421954" y="357427"/>
                  <a:pt x="3504104" y="167750"/>
                  <a:pt x="4585157" y="111833"/>
                </a:cubicBezTo>
                <a:cubicBezTo>
                  <a:pt x="5666210" y="55916"/>
                  <a:pt x="7188018" y="117315"/>
                  <a:pt x="8144081" y="98676"/>
                </a:cubicBezTo>
                <a:cubicBezTo>
                  <a:pt x="9100144" y="80037"/>
                  <a:pt x="9710840" y="40018"/>
                  <a:pt x="1032153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1094C4CF-9F21-4A99-860E-F9CB56BDE7F2}"/>
              </a:ext>
            </a:extLst>
          </p:cNvPr>
          <p:cNvSpPr/>
          <p:nvPr/>
        </p:nvSpPr>
        <p:spPr>
          <a:xfrm>
            <a:off x="1256478" y="4314728"/>
            <a:ext cx="10091292" cy="691448"/>
          </a:xfrm>
          <a:custGeom>
            <a:avLst/>
            <a:gdLst>
              <a:gd name="connsiteX0" fmla="*/ 0 w 10091292"/>
              <a:gd name="connsiteY0" fmla="*/ 684869 h 691448"/>
              <a:gd name="connsiteX1" fmla="*/ 1723545 w 10091292"/>
              <a:gd name="connsiteY1" fmla="*/ 428311 h 691448"/>
              <a:gd name="connsiteX2" fmla="*/ 4999597 w 10091292"/>
              <a:gd name="connsiteY2" fmla="*/ 714 h 691448"/>
              <a:gd name="connsiteX3" fmla="*/ 7769110 w 10091292"/>
              <a:gd name="connsiteY3" fmla="*/ 336213 h 691448"/>
              <a:gd name="connsiteX4" fmla="*/ 10091292 w 10091292"/>
              <a:gd name="connsiteY4" fmla="*/ 691448 h 69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1292" h="691448">
                <a:moveTo>
                  <a:pt x="0" y="684869"/>
                </a:moveTo>
                <a:cubicBezTo>
                  <a:pt x="445139" y="613603"/>
                  <a:pt x="1723545" y="428311"/>
                  <a:pt x="1723545" y="428311"/>
                </a:cubicBezTo>
                <a:cubicBezTo>
                  <a:pt x="2556811" y="314285"/>
                  <a:pt x="3992003" y="16064"/>
                  <a:pt x="4999597" y="714"/>
                </a:cubicBezTo>
                <a:cubicBezTo>
                  <a:pt x="6007191" y="-14636"/>
                  <a:pt x="6920494" y="221091"/>
                  <a:pt x="7769110" y="336213"/>
                </a:cubicBezTo>
                <a:cubicBezTo>
                  <a:pt x="8617726" y="451335"/>
                  <a:pt x="9354509" y="571391"/>
                  <a:pt x="10091292" y="6914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38EE1CE6-667F-4C60-AB5F-9BD7702EA924}"/>
              </a:ext>
            </a:extLst>
          </p:cNvPr>
          <p:cNvSpPr/>
          <p:nvPr/>
        </p:nvSpPr>
        <p:spPr>
          <a:xfrm>
            <a:off x="1361732" y="4314769"/>
            <a:ext cx="9768950" cy="1276886"/>
          </a:xfrm>
          <a:custGeom>
            <a:avLst/>
            <a:gdLst>
              <a:gd name="connsiteX0" fmla="*/ 0 w 9768950"/>
              <a:gd name="connsiteY0" fmla="*/ 1276886 h 1276886"/>
              <a:gd name="connsiteX1" fmla="*/ 1289370 w 9768950"/>
              <a:gd name="connsiteY1" fmla="*/ 750612 h 1276886"/>
              <a:gd name="connsiteX2" fmla="*/ 4874608 w 9768950"/>
              <a:gd name="connsiteY2" fmla="*/ 13830 h 1276886"/>
              <a:gd name="connsiteX3" fmla="*/ 7663856 w 9768950"/>
              <a:gd name="connsiteY3" fmla="*/ 316437 h 1276886"/>
              <a:gd name="connsiteX4" fmla="*/ 9768950 w 9768950"/>
              <a:gd name="connsiteY4" fmla="*/ 895337 h 127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8950" h="1276886">
                <a:moveTo>
                  <a:pt x="0" y="1276886"/>
                </a:moveTo>
                <a:cubicBezTo>
                  <a:pt x="238467" y="1119003"/>
                  <a:pt x="476935" y="961121"/>
                  <a:pt x="1289370" y="750612"/>
                </a:cubicBezTo>
                <a:cubicBezTo>
                  <a:pt x="2101805" y="540103"/>
                  <a:pt x="3812194" y="86192"/>
                  <a:pt x="4874608" y="13830"/>
                </a:cubicBezTo>
                <a:cubicBezTo>
                  <a:pt x="5937022" y="-58533"/>
                  <a:pt x="6848132" y="169519"/>
                  <a:pt x="7663856" y="316437"/>
                </a:cubicBezTo>
                <a:cubicBezTo>
                  <a:pt x="8479580" y="463355"/>
                  <a:pt x="9124265" y="679346"/>
                  <a:pt x="9768950" y="8953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CF22746-F877-4A61-9409-60ACF28FDBFD}"/>
                  </a:ext>
                </a:extLst>
              </p:cNvPr>
              <p:cNvSpPr txBox="1"/>
              <p:nvPr/>
            </p:nvSpPr>
            <p:spPr>
              <a:xfrm>
                <a:off x="3735688" y="1662051"/>
                <a:ext cx="5021037" cy="589329"/>
              </a:xfrm>
              <a:prstGeom prst="rect">
                <a:avLst/>
              </a:prstGeom>
              <a:noFill/>
            </p:spPr>
            <p:txBody>
              <a:bodyPr wrap="square" rtlCol="0">
                <a:spAutoFit/>
              </a:bodyPr>
              <a:lstStyle/>
              <a:p>
                <a:r>
                  <a:rPr lang="en-US" sz="2000" dirty="0"/>
                  <a:t>That is, </a:t>
                </a:r>
                <a14:m>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0</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1</m:t>
                                </m:r>
                              </m:sub>
                            </m:sSub>
                          </m:e>
                        </m:d>
                      </m:num>
                      <m:den>
                        <m:r>
                          <a:rPr lang="en-US" sz="2000" b="0" i="1" smtClean="0">
                            <a:latin typeface="Cambria Math" panose="02040503050406030204" pitchFamily="18" charset="0"/>
                          </a:rPr>
                          <m:t>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0</m:t>
                                </m:r>
                              </m:sub>
                            </m:sSub>
                          </m:e>
                        </m:d>
                      </m:den>
                    </m:f>
                  </m:oMath>
                </a14:m>
                <a:endParaRPr lang="en-US" sz="2000" dirty="0"/>
              </a:p>
            </p:txBody>
          </p:sp>
        </mc:Choice>
        <mc:Fallback xmlns="">
          <p:sp>
            <p:nvSpPr>
              <p:cNvPr id="41" name="TextBox 40">
                <a:extLst>
                  <a:ext uri="{FF2B5EF4-FFF2-40B4-BE49-F238E27FC236}">
                    <a16:creationId xmlns:a16="http://schemas.microsoft.com/office/drawing/2014/main" id="{FCF22746-F877-4A61-9409-60ACF28FDBFD}"/>
                  </a:ext>
                </a:extLst>
              </p:cNvPr>
              <p:cNvSpPr txBox="1">
                <a:spLocks noRot="1" noChangeAspect="1" noMove="1" noResize="1" noEditPoints="1" noAdjustHandles="1" noChangeArrowheads="1" noChangeShapeType="1" noTextEdit="1"/>
              </p:cNvSpPr>
              <p:nvPr/>
            </p:nvSpPr>
            <p:spPr>
              <a:xfrm>
                <a:off x="3735688" y="1662051"/>
                <a:ext cx="5021037" cy="589329"/>
              </a:xfrm>
              <a:prstGeom prst="rect">
                <a:avLst/>
              </a:prstGeom>
              <a:blipFill>
                <a:blip r:embed="rId5"/>
                <a:stretch>
                  <a:fillRect l="-1337" b="-1042"/>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F9F39F38-1CF7-4AEF-B854-6BE84E08BF61}"/>
              </a:ext>
            </a:extLst>
          </p:cNvPr>
          <p:cNvSpPr/>
          <p:nvPr/>
        </p:nvSpPr>
        <p:spPr>
          <a:xfrm>
            <a:off x="6045566" y="3064345"/>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8D26CC8-11CA-451B-A806-2C8C734ED7F3}"/>
                  </a:ext>
                </a:extLst>
              </p:cNvPr>
              <p:cNvSpPr txBox="1"/>
              <p:nvPr/>
            </p:nvSpPr>
            <p:spPr>
              <a:xfrm>
                <a:off x="395183" y="328320"/>
                <a:ext cx="10377521" cy="1077218"/>
              </a:xfrm>
              <a:prstGeom prst="rect">
                <a:avLst/>
              </a:prstGeom>
              <a:noFill/>
            </p:spPr>
            <p:txBody>
              <a:bodyPr wrap="none" rtlCol="0">
                <a:spAutoFit/>
              </a:bodyPr>
              <a:lstStyle/>
              <a:p>
                <a:r>
                  <a:rPr lang="en-US" sz="3200" dirty="0"/>
                  <a:t>The probability </a:t>
                </a:r>
                <a14:m>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i="1">
                                <a:latin typeface="Cambria Math" panose="02040503050406030204" pitchFamily="18" charset="0"/>
                              </a:rPr>
                              <m:t>1</m:t>
                            </m:r>
                          </m:sub>
                        </m:sSub>
                      </m:e>
                      <m:e>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i="1">
                                <a:latin typeface="Cambria Math" panose="02040503050406030204" pitchFamily="18" charset="0"/>
                              </a:rPr>
                              <m:t>0</m:t>
                            </m:r>
                          </m:sub>
                        </m:sSub>
                      </m:e>
                    </m:d>
                  </m:oMath>
                </a14:m>
                <a:r>
                  <a:rPr lang="en-US" sz="3200" dirty="0"/>
                  <a:t> of having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i="1">
                            <a:latin typeface="Cambria Math" panose="02040503050406030204" pitchFamily="18" charset="0"/>
                          </a:rPr>
                          <m:t>1</m:t>
                        </m:r>
                      </m:sub>
                    </m:sSub>
                  </m:oMath>
                </a14:m>
                <a:r>
                  <a:rPr lang="en-US" sz="3200" dirty="0"/>
                  <a:t> given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𝑠</m:t>
                        </m:r>
                      </m:e>
                      <m:sub>
                        <m:r>
                          <a:rPr lang="en-US" sz="3200" i="1">
                            <a:latin typeface="Cambria Math" panose="02040503050406030204" pitchFamily="18" charset="0"/>
                          </a:rPr>
                          <m:t>0</m:t>
                        </m:r>
                      </m:sub>
                    </m:sSub>
                  </m:oMath>
                </a14:m>
                <a:r>
                  <a:rPr lang="en-US" sz="3200" dirty="0"/>
                  <a:t> corresponds to</a:t>
                </a:r>
                <a:br>
                  <a:rPr lang="en-US" sz="3200" dirty="0"/>
                </a:br>
                <a:r>
                  <a:rPr lang="en-US" sz="3200" dirty="0"/>
                  <a:t>the fraction of evolutions that go from state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𝑠</m:t>
                        </m:r>
                      </m:e>
                      <m:sub>
                        <m:r>
                          <a:rPr lang="en-US" sz="3200" b="0" i="1" smtClean="0">
                            <a:latin typeface="Cambria Math" panose="02040503050406030204" pitchFamily="18" charset="0"/>
                          </a:rPr>
                          <m:t>0</m:t>
                        </m:r>
                      </m:sub>
                    </m:sSub>
                  </m:oMath>
                </a14:m>
                <a:r>
                  <a:rPr lang="en-US" sz="3200" dirty="0"/>
                  <a:t> to state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𝑠</m:t>
                        </m:r>
                      </m:e>
                      <m:sub>
                        <m:r>
                          <a:rPr lang="en-US" sz="3200" b="0" i="1" smtClean="0">
                            <a:latin typeface="Cambria Math" panose="02040503050406030204" pitchFamily="18" charset="0"/>
                          </a:rPr>
                          <m:t>1</m:t>
                        </m:r>
                      </m:sub>
                    </m:sSub>
                  </m:oMath>
                </a14:m>
                <a:endParaRPr lang="en-US" sz="3200" dirty="0"/>
              </a:p>
            </p:txBody>
          </p:sp>
        </mc:Choice>
        <mc:Fallback xmlns="">
          <p:sp>
            <p:nvSpPr>
              <p:cNvPr id="3" name="TextBox 2">
                <a:extLst>
                  <a:ext uri="{FF2B5EF4-FFF2-40B4-BE49-F238E27FC236}">
                    <a16:creationId xmlns:a16="http://schemas.microsoft.com/office/drawing/2014/main" id="{98D26CC8-11CA-451B-A806-2C8C734ED7F3}"/>
                  </a:ext>
                </a:extLst>
              </p:cNvPr>
              <p:cNvSpPr txBox="1">
                <a:spLocks noRot="1" noChangeAspect="1" noMove="1" noResize="1" noEditPoints="1" noAdjustHandles="1" noChangeArrowheads="1" noChangeShapeType="1" noTextEdit="1"/>
              </p:cNvSpPr>
              <p:nvPr/>
            </p:nvSpPr>
            <p:spPr>
              <a:xfrm>
                <a:off x="395183" y="328320"/>
                <a:ext cx="10377521" cy="1077218"/>
              </a:xfrm>
              <a:prstGeom prst="rect">
                <a:avLst/>
              </a:prstGeom>
              <a:blipFill>
                <a:blip r:embed="rId6"/>
                <a:stretch>
                  <a:fillRect l="-1528" t="-6780" r="-470" b="-18079"/>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DCE0A79D-EC95-4103-8AA9-C742D39AD8FC}"/>
              </a:ext>
            </a:extLst>
          </p:cNvPr>
          <p:cNvSpPr/>
          <p:nvPr/>
        </p:nvSpPr>
        <p:spPr>
          <a:xfrm>
            <a:off x="9256765" y="3466548"/>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8B38586-B5F8-4F3A-9D76-0FC78DAA6528}"/>
                  </a:ext>
                </a:extLst>
              </p:cNvPr>
              <p:cNvSpPr txBox="1"/>
              <p:nvPr/>
            </p:nvSpPr>
            <p:spPr>
              <a:xfrm>
                <a:off x="7726601" y="3064345"/>
                <a:ext cx="64152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50%</m:t>
                      </m:r>
                    </m:oMath>
                  </m:oMathPara>
                </a14:m>
                <a:endParaRPr lang="en-US" sz="1600" dirty="0"/>
              </a:p>
            </p:txBody>
          </p:sp>
        </mc:Choice>
        <mc:Fallback xmlns="">
          <p:sp>
            <p:nvSpPr>
              <p:cNvPr id="39" name="TextBox 38">
                <a:extLst>
                  <a:ext uri="{FF2B5EF4-FFF2-40B4-BE49-F238E27FC236}">
                    <a16:creationId xmlns:a16="http://schemas.microsoft.com/office/drawing/2014/main" id="{98B38586-B5F8-4F3A-9D76-0FC78DAA6528}"/>
                  </a:ext>
                </a:extLst>
              </p:cNvPr>
              <p:cNvSpPr txBox="1">
                <a:spLocks noRot="1" noChangeAspect="1" noMove="1" noResize="1" noEditPoints="1" noAdjustHandles="1" noChangeArrowheads="1" noChangeShapeType="1" noTextEdit="1"/>
              </p:cNvSpPr>
              <p:nvPr/>
            </p:nvSpPr>
            <p:spPr>
              <a:xfrm>
                <a:off x="7726601" y="3064345"/>
                <a:ext cx="641522" cy="33855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2196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4F31FE-0AB2-4E59-B3A3-4EBB34AF7A33}"/>
              </a:ext>
            </a:extLst>
          </p:cNvPr>
          <p:cNvGrpSpPr/>
          <p:nvPr/>
        </p:nvGrpSpPr>
        <p:grpSpPr>
          <a:xfrm>
            <a:off x="1480453" y="2657669"/>
            <a:ext cx="2127380" cy="3079102"/>
            <a:chOff x="1564432" y="2657669"/>
            <a:chExt cx="2127380" cy="3079102"/>
          </a:xfrm>
        </p:grpSpPr>
        <p:sp>
          <p:nvSpPr>
            <p:cNvPr id="4" name="Oval 3">
              <a:extLst>
                <a:ext uri="{FF2B5EF4-FFF2-40B4-BE49-F238E27FC236}">
                  <a16:creationId xmlns:a16="http://schemas.microsoft.com/office/drawing/2014/main" id="{1002B062-2121-48A4-8AF3-53D3221B6BB0}"/>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73DD234C-D8CC-4DE9-80F8-8531017B6780}"/>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07EBEB-7506-46A6-B2CF-4B34510BE93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D8B6C9-60EE-4A63-9A65-68B477BABF80}"/>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2F012A-C25A-4758-BE8F-679E11714043}"/>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464F50-863B-4A13-BB5E-5D43E4FF5A2F}"/>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D6A104-963C-4037-B42C-824E3C0F59F2}"/>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23D35-4A4E-4181-AE0A-7B26488F4DC8}"/>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BFEFAC-8C9A-4035-BCA3-07CCAA7396BF}"/>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0DBE89-37C6-4F18-8982-B2F20C1DA4FC}"/>
              </a:ext>
            </a:extLst>
          </p:cNvPr>
          <p:cNvGrpSpPr/>
          <p:nvPr/>
        </p:nvGrpSpPr>
        <p:grpSpPr>
          <a:xfrm>
            <a:off x="5032310" y="2657669"/>
            <a:ext cx="2127380" cy="3079102"/>
            <a:chOff x="1564432" y="2657669"/>
            <a:chExt cx="2127380" cy="3079102"/>
          </a:xfrm>
        </p:grpSpPr>
        <p:sp>
          <p:nvSpPr>
            <p:cNvPr id="15" name="Oval 14">
              <a:extLst>
                <a:ext uri="{FF2B5EF4-FFF2-40B4-BE49-F238E27FC236}">
                  <a16:creationId xmlns:a16="http://schemas.microsoft.com/office/drawing/2014/main" id="{4D37F9F3-43CD-4C93-B60A-73C2E29A2538}"/>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7A83A5E-8CA0-4142-A5A5-1B943DA4D757}"/>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35DABEC-9E48-4829-B632-DC763DECEEDB}"/>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669D2-5806-42E8-80CA-995F1D655DBE}"/>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97362-A20D-4F77-AB88-8FAA9E03E0F0}"/>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484266-A32E-4E1A-97B3-347FE677236C}"/>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8C7B8B-3E61-41B5-8FB7-532C7D555A15}"/>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891DF9-5F3C-4D10-9B63-EA1D151F7BAE}"/>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1F8F01-8140-431F-ABC5-B29FD6C90896}"/>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955D46B-BF6D-4B81-90E3-4A5097A227A5}"/>
              </a:ext>
            </a:extLst>
          </p:cNvPr>
          <p:cNvGrpSpPr/>
          <p:nvPr/>
        </p:nvGrpSpPr>
        <p:grpSpPr>
          <a:xfrm>
            <a:off x="8584167" y="2657669"/>
            <a:ext cx="2127380" cy="3079102"/>
            <a:chOff x="1564432" y="2657669"/>
            <a:chExt cx="2127380" cy="3079102"/>
          </a:xfrm>
        </p:grpSpPr>
        <p:sp>
          <p:nvSpPr>
            <p:cNvPr id="25" name="Oval 24">
              <a:extLst>
                <a:ext uri="{FF2B5EF4-FFF2-40B4-BE49-F238E27FC236}">
                  <a16:creationId xmlns:a16="http://schemas.microsoft.com/office/drawing/2014/main" id="{5B66B345-8E90-4369-AEFE-CC2C9B199823}"/>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A3DD01E2-B6B7-433D-992C-111DABF3C411}"/>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429EFE-73FE-4FBA-BFD5-8C3A5A6F408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66C752-3AB8-45AF-B05D-3306D761ED2F}"/>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BF787-19E7-4F21-BBCB-FE875426920B}"/>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DFE790-1A46-4687-9E45-57EDF18E2AF0}"/>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1072AD-0C19-40B2-8415-61E0FC73302D}"/>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4CDA3-7819-4B73-922E-E0A4DA83179A}"/>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CC90AC-893D-42CB-B680-732B3C6FE99A}"/>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2B1027-BCE9-41C2-8ED5-DD1BEAB1F8A0}"/>
                  </a:ext>
                </a:extLst>
              </p:cNvPr>
              <p:cNvSpPr txBox="1"/>
              <p:nvPr/>
            </p:nvSpPr>
            <p:spPr>
              <a:xfrm>
                <a:off x="6660501" y="5756394"/>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EF2B1027-BCE9-41C2-8ED5-DD1BEAB1F8A0}"/>
                  </a:ext>
                </a:extLst>
              </p:cNvPr>
              <p:cNvSpPr txBox="1">
                <a:spLocks noRot="1" noChangeAspect="1" noMove="1" noResize="1" noEditPoints="1" noAdjustHandles="1" noChangeArrowheads="1" noChangeShapeType="1" noTextEdit="1"/>
              </p:cNvSpPr>
              <p:nvPr/>
            </p:nvSpPr>
            <p:spPr>
              <a:xfrm>
                <a:off x="6660501" y="5756394"/>
                <a:ext cx="33457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48161A-38F3-4FD7-9184-46CE4223278A}"/>
                  </a:ext>
                </a:extLst>
              </p:cNvPr>
              <p:cNvSpPr txBox="1"/>
              <p:nvPr/>
            </p:nvSpPr>
            <p:spPr>
              <a:xfrm>
                <a:off x="10168815" y="5733796"/>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5" name="TextBox 34">
                <a:extLst>
                  <a:ext uri="{FF2B5EF4-FFF2-40B4-BE49-F238E27FC236}">
                    <a16:creationId xmlns:a16="http://schemas.microsoft.com/office/drawing/2014/main" id="{7F48161A-38F3-4FD7-9184-46CE4223278A}"/>
                  </a:ext>
                </a:extLst>
              </p:cNvPr>
              <p:cNvSpPr txBox="1">
                <a:spLocks noRot="1" noChangeAspect="1" noMove="1" noResize="1" noEditPoints="1" noAdjustHandles="1" noChangeArrowheads="1" noChangeShapeType="1" noTextEdit="1"/>
              </p:cNvSpPr>
              <p:nvPr/>
            </p:nvSpPr>
            <p:spPr>
              <a:xfrm>
                <a:off x="10168815" y="5733796"/>
                <a:ext cx="84516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2D89C2-2C0E-4D68-89B8-46FEBA2275EC}"/>
                  </a:ext>
                </a:extLst>
              </p:cNvPr>
              <p:cNvSpPr txBox="1"/>
              <p:nvPr/>
            </p:nvSpPr>
            <p:spPr>
              <a:xfrm>
                <a:off x="3108644" y="5756394"/>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6" name="TextBox 35">
                <a:extLst>
                  <a:ext uri="{FF2B5EF4-FFF2-40B4-BE49-F238E27FC236}">
                    <a16:creationId xmlns:a16="http://schemas.microsoft.com/office/drawing/2014/main" id="{412D89C2-2C0E-4D68-89B8-46FEBA2275EC}"/>
                  </a:ext>
                </a:extLst>
              </p:cNvPr>
              <p:cNvSpPr txBox="1">
                <a:spLocks noRot="1" noChangeAspect="1" noMove="1" noResize="1" noEditPoints="1" noAdjustHandles="1" noChangeArrowheads="1" noChangeShapeType="1" noTextEdit="1"/>
              </p:cNvSpPr>
              <p:nvPr/>
            </p:nvSpPr>
            <p:spPr>
              <a:xfrm>
                <a:off x="3108644" y="5756394"/>
                <a:ext cx="845168" cy="369332"/>
              </a:xfrm>
              <a:prstGeom prst="rect">
                <a:avLst/>
              </a:prstGeom>
              <a:blipFill>
                <a:blip r:embed="rId4"/>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5529BB48-55CD-474A-8D92-39E8AF2B1729}"/>
              </a:ext>
            </a:extLst>
          </p:cNvPr>
          <p:cNvSpPr txBox="1"/>
          <p:nvPr/>
        </p:nvSpPr>
        <p:spPr>
          <a:xfrm>
            <a:off x="395183" y="328320"/>
            <a:ext cx="9370514" cy="1077218"/>
          </a:xfrm>
          <a:prstGeom prst="rect">
            <a:avLst/>
          </a:prstGeom>
          <a:noFill/>
        </p:spPr>
        <p:txBody>
          <a:bodyPr wrap="none" rtlCol="0">
            <a:spAutoFit/>
          </a:bodyPr>
          <a:lstStyle/>
          <a:p>
            <a:r>
              <a:rPr lang="en-US" sz="3200" dirty="0"/>
              <a:t>A process is deterministic if knowing the state at a time</a:t>
            </a:r>
            <a:br>
              <a:rPr lang="en-US" sz="3200" dirty="0"/>
            </a:br>
            <a:r>
              <a:rPr lang="en-US" sz="3200" dirty="0"/>
              <a:t>allows us to predict the state at a future time</a:t>
            </a:r>
          </a:p>
        </p:txBody>
      </p:sp>
      <p:sp>
        <p:nvSpPr>
          <p:cNvPr id="48" name="Freeform: Shape 47">
            <a:extLst>
              <a:ext uri="{FF2B5EF4-FFF2-40B4-BE49-F238E27FC236}">
                <a16:creationId xmlns:a16="http://schemas.microsoft.com/office/drawing/2014/main" id="{64350516-2107-4421-A40C-D1BC5F73F623}"/>
              </a:ext>
            </a:extLst>
          </p:cNvPr>
          <p:cNvSpPr/>
          <p:nvPr/>
        </p:nvSpPr>
        <p:spPr>
          <a:xfrm>
            <a:off x="795988" y="3111591"/>
            <a:ext cx="10282067" cy="955433"/>
          </a:xfrm>
          <a:custGeom>
            <a:avLst/>
            <a:gdLst>
              <a:gd name="connsiteX0" fmla="*/ 0 w 10282067"/>
              <a:gd name="connsiteY0" fmla="*/ 0 h 955433"/>
              <a:gd name="connsiteX1" fmla="*/ 1828800 w 10282067"/>
              <a:gd name="connsiteY1" fmla="*/ 85520 h 955433"/>
              <a:gd name="connsiteX2" fmla="*/ 5374567 w 10282067"/>
              <a:gd name="connsiteY2" fmla="*/ 85520 h 955433"/>
              <a:gd name="connsiteX3" fmla="*/ 8348012 w 10282067"/>
              <a:gd name="connsiteY3" fmla="*/ 894665 h 955433"/>
              <a:gd name="connsiteX4" fmla="*/ 10282067 w 10282067"/>
              <a:gd name="connsiteY4" fmla="*/ 835459 h 95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2067" h="955433">
                <a:moveTo>
                  <a:pt x="0" y="0"/>
                </a:moveTo>
                <a:cubicBezTo>
                  <a:pt x="466519" y="35633"/>
                  <a:pt x="933039" y="71267"/>
                  <a:pt x="1828800" y="85520"/>
                </a:cubicBezTo>
                <a:cubicBezTo>
                  <a:pt x="2724561" y="99773"/>
                  <a:pt x="4288032" y="-49337"/>
                  <a:pt x="5374567" y="85520"/>
                </a:cubicBezTo>
                <a:cubicBezTo>
                  <a:pt x="6461102" y="220377"/>
                  <a:pt x="7530095" y="769675"/>
                  <a:pt x="8348012" y="894665"/>
                </a:cubicBezTo>
                <a:cubicBezTo>
                  <a:pt x="9165929" y="1019655"/>
                  <a:pt x="9723998" y="927557"/>
                  <a:pt x="10282067" y="83545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9D4F2BBA-7D44-4341-AA68-239CBB2F1C9D}"/>
              </a:ext>
            </a:extLst>
          </p:cNvPr>
          <p:cNvSpPr/>
          <p:nvPr/>
        </p:nvSpPr>
        <p:spPr>
          <a:xfrm>
            <a:off x="1032812" y="3185134"/>
            <a:ext cx="10051821" cy="871158"/>
          </a:xfrm>
          <a:custGeom>
            <a:avLst/>
            <a:gdLst>
              <a:gd name="connsiteX0" fmla="*/ 0 w 10051821"/>
              <a:gd name="connsiteY0" fmla="*/ 97496 h 871158"/>
              <a:gd name="connsiteX1" fmla="*/ 2026152 w 10051821"/>
              <a:gd name="connsiteY1" fmla="*/ 321162 h 871158"/>
              <a:gd name="connsiteX2" fmla="*/ 5137743 w 10051821"/>
              <a:gd name="connsiteY2" fmla="*/ 11977 h 871158"/>
              <a:gd name="connsiteX3" fmla="*/ 8117766 w 10051821"/>
              <a:gd name="connsiteY3" fmla="*/ 821122 h 871158"/>
              <a:gd name="connsiteX4" fmla="*/ 10051821 w 10051821"/>
              <a:gd name="connsiteY4" fmla="*/ 715867 h 87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1821" h="871158">
                <a:moveTo>
                  <a:pt x="0" y="97496"/>
                </a:moveTo>
                <a:cubicBezTo>
                  <a:pt x="584931" y="216455"/>
                  <a:pt x="1169862" y="335415"/>
                  <a:pt x="2026152" y="321162"/>
                </a:cubicBezTo>
                <a:cubicBezTo>
                  <a:pt x="2882442" y="306909"/>
                  <a:pt x="4122474" y="-71350"/>
                  <a:pt x="5137743" y="11977"/>
                </a:cubicBezTo>
                <a:cubicBezTo>
                  <a:pt x="6153012" y="95304"/>
                  <a:pt x="7298753" y="703807"/>
                  <a:pt x="8117766" y="821122"/>
                </a:cubicBezTo>
                <a:cubicBezTo>
                  <a:pt x="8936779" y="938437"/>
                  <a:pt x="9494300" y="827152"/>
                  <a:pt x="10051821" y="7158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5F17942F-0DFF-4BBE-B34C-C8A1D946753F}"/>
              </a:ext>
            </a:extLst>
          </p:cNvPr>
          <p:cNvSpPr/>
          <p:nvPr/>
        </p:nvSpPr>
        <p:spPr>
          <a:xfrm>
            <a:off x="1223586" y="2953709"/>
            <a:ext cx="9847890" cy="618372"/>
          </a:xfrm>
          <a:custGeom>
            <a:avLst/>
            <a:gdLst>
              <a:gd name="connsiteX0" fmla="*/ 0 w 9847890"/>
              <a:gd name="connsiteY0" fmla="*/ 605215 h 618372"/>
              <a:gd name="connsiteX1" fmla="*/ 1039390 w 9847890"/>
              <a:gd name="connsiteY1" fmla="*/ 618372 h 618372"/>
              <a:gd name="connsiteX2" fmla="*/ 5407459 w 9847890"/>
              <a:gd name="connsiteY2" fmla="*/ 565744 h 618372"/>
              <a:gd name="connsiteX3" fmla="*/ 8486158 w 9847890"/>
              <a:gd name="connsiteY3" fmla="*/ 230245 h 618372"/>
              <a:gd name="connsiteX4" fmla="*/ 9847890 w 9847890"/>
              <a:gd name="connsiteY4" fmla="*/ 0 h 618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7890" h="618372">
                <a:moveTo>
                  <a:pt x="0" y="605215"/>
                </a:moveTo>
                <a:lnTo>
                  <a:pt x="1039390" y="618372"/>
                </a:lnTo>
                <a:lnTo>
                  <a:pt x="5407459" y="565744"/>
                </a:lnTo>
                <a:cubicBezTo>
                  <a:pt x="6648587" y="501056"/>
                  <a:pt x="7746086" y="324536"/>
                  <a:pt x="8486158" y="230245"/>
                </a:cubicBezTo>
                <a:cubicBezTo>
                  <a:pt x="9226230" y="135954"/>
                  <a:pt x="9537060" y="67977"/>
                  <a:pt x="984789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88266048-7B75-4719-94F2-1B0BF85FE015}"/>
              </a:ext>
            </a:extLst>
          </p:cNvPr>
          <p:cNvSpPr/>
          <p:nvPr/>
        </p:nvSpPr>
        <p:spPr>
          <a:xfrm>
            <a:off x="1203850" y="3546859"/>
            <a:ext cx="10078136" cy="643593"/>
          </a:xfrm>
          <a:custGeom>
            <a:avLst/>
            <a:gdLst>
              <a:gd name="connsiteX0" fmla="*/ 0 w 10078136"/>
              <a:gd name="connsiteY0" fmla="*/ 643593 h 643593"/>
              <a:gd name="connsiteX1" fmla="*/ 881508 w 10078136"/>
              <a:gd name="connsiteY1" fmla="*/ 459397 h 643593"/>
              <a:gd name="connsiteX2" fmla="*/ 4657520 w 10078136"/>
              <a:gd name="connsiteY2" fmla="*/ 44957 h 643593"/>
              <a:gd name="connsiteX3" fmla="*/ 8176973 w 10078136"/>
              <a:gd name="connsiteY3" fmla="*/ 25222 h 643593"/>
              <a:gd name="connsiteX4" fmla="*/ 10078136 w 10078136"/>
              <a:gd name="connsiteY4" fmla="*/ 169947 h 64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8136" h="643593">
                <a:moveTo>
                  <a:pt x="0" y="643593"/>
                </a:moveTo>
                <a:cubicBezTo>
                  <a:pt x="52627" y="601381"/>
                  <a:pt x="105255" y="559170"/>
                  <a:pt x="881508" y="459397"/>
                </a:cubicBezTo>
                <a:cubicBezTo>
                  <a:pt x="1657761" y="359624"/>
                  <a:pt x="3441609" y="117319"/>
                  <a:pt x="4657520" y="44957"/>
                </a:cubicBezTo>
                <a:cubicBezTo>
                  <a:pt x="5873431" y="-27405"/>
                  <a:pt x="7273537" y="4390"/>
                  <a:pt x="8176973" y="25222"/>
                </a:cubicBezTo>
                <a:cubicBezTo>
                  <a:pt x="9080409" y="46054"/>
                  <a:pt x="9579272" y="108000"/>
                  <a:pt x="10078136" y="1699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2AF80B0-669C-46D8-96A1-B03C815A475F}"/>
              </a:ext>
            </a:extLst>
          </p:cNvPr>
          <p:cNvSpPr/>
          <p:nvPr/>
        </p:nvSpPr>
        <p:spPr>
          <a:xfrm>
            <a:off x="1217007" y="3910322"/>
            <a:ext cx="9834734" cy="478008"/>
          </a:xfrm>
          <a:custGeom>
            <a:avLst/>
            <a:gdLst>
              <a:gd name="connsiteX0" fmla="*/ 0 w 9834734"/>
              <a:gd name="connsiteY0" fmla="*/ 467067 h 467593"/>
              <a:gd name="connsiteX1" fmla="*/ 1506458 w 9834734"/>
              <a:gd name="connsiteY1" fmla="*/ 407862 h 467593"/>
              <a:gd name="connsiteX2" fmla="*/ 4368069 w 9834734"/>
              <a:gd name="connsiteY2" fmla="*/ 92098 h 467593"/>
              <a:gd name="connsiteX3" fmla="*/ 7907258 w 9834734"/>
              <a:gd name="connsiteY3" fmla="*/ 72362 h 467593"/>
              <a:gd name="connsiteX4" fmla="*/ 9834734 w 9834734"/>
              <a:gd name="connsiteY4" fmla="*/ 0 h 467593"/>
              <a:gd name="connsiteX0" fmla="*/ 0 w 9834734"/>
              <a:gd name="connsiteY0" fmla="*/ 467067 h 467593"/>
              <a:gd name="connsiteX1" fmla="*/ 1506458 w 9834734"/>
              <a:gd name="connsiteY1" fmla="*/ 407862 h 467593"/>
              <a:gd name="connsiteX2" fmla="*/ 4368069 w 9834734"/>
              <a:gd name="connsiteY2" fmla="*/ 92098 h 467593"/>
              <a:gd name="connsiteX3" fmla="*/ 7907258 w 9834734"/>
              <a:gd name="connsiteY3" fmla="*/ 72362 h 467593"/>
              <a:gd name="connsiteX4" fmla="*/ 9834734 w 9834734"/>
              <a:gd name="connsiteY4" fmla="*/ 0 h 467593"/>
              <a:gd name="connsiteX0" fmla="*/ 0 w 9834734"/>
              <a:gd name="connsiteY0" fmla="*/ 477482 h 478008"/>
              <a:gd name="connsiteX1" fmla="*/ 1506458 w 9834734"/>
              <a:gd name="connsiteY1" fmla="*/ 418277 h 478008"/>
              <a:gd name="connsiteX2" fmla="*/ 4368069 w 9834734"/>
              <a:gd name="connsiteY2" fmla="*/ 102513 h 478008"/>
              <a:gd name="connsiteX3" fmla="*/ 7907258 w 9834734"/>
              <a:gd name="connsiteY3" fmla="*/ 82777 h 478008"/>
              <a:gd name="connsiteX4" fmla="*/ 9834734 w 9834734"/>
              <a:gd name="connsiteY4" fmla="*/ 10415 h 478008"/>
              <a:gd name="connsiteX0" fmla="*/ 0 w 9834734"/>
              <a:gd name="connsiteY0" fmla="*/ 477482 h 478008"/>
              <a:gd name="connsiteX1" fmla="*/ 1506458 w 9834734"/>
              <a:gd name="connsiteY1" fmla="*/ 418277 h 478008"/>
              <a:gd name="connsiteX2" fmla="*/ 4368069 w 9834734"/>
              <a:gd name="connsiteY2" fmla="*/ 102513 h 478008"/>
              <a:gd name="connsiteX3" fmla="*/ 7907258 w 9834734"/>
              <a:gd name="connsiteY3" fmla="*/ 82777 h 478008"/>
              <a:gd name="connsiteX4" fmla="*/ 9834734 w 9834734"/>
              <a:gd name="connsiteY4" fmla="*/ 10415 h 47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4734" h="478008">
                <a:moveTo>
                  <a:pt x="0" y="477482"/>
                </a:moveTo>
                <a:cubicBezTo>
                  <a:pt x="389223" y="479127"/>
                  <a:pt x="778447" y="480772"/>
                  <a:pt x="1506458" y="418277"/>
                </a:cubicBezTo>
                <a:cubicBezTo>
                  <a:pt x="2234469" y="355782"/>
                  <a:pt x="3301269" y="158430"/>
                  <a:pt x="4368069" y="102513"/>
                </a:cubicBezTo>
                <a:cubicBezTo>
                  <a:pt x="5434869" y="46596"/>
                  <a:pt x="7048774" y="-86069"/>
                  <a:pt x="7907258" y="82777"/>
                </a:cubicBezTo>
                <a:cubicBezTo>
                  <a:pt x="8765742" y="251623"/>
                  <a:pt x="9339708" y="117862"/>
                  <a:pt x="9834734" y="104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5738E8E-2E9D-4CFA-A47E-8E2F96626C00}"/>
              </a:ext>
            </a:extLst>
          </p:cNvPr>
          <p:cNvSpPr/>
          <p:nvPr/>
        </p:nvSpPr>
        <p:spPr>
          <a:xfrm>
            <a:off x="1328842" y="4532529"/>
            <a:ext cx="9880782" cy="552025"/>
          </a:xfrm>
          <a:custGeom>
            <a:avLst/>
            <a:gdLst>
              <a:gd name="connsiteX0" fmla="*/ 26096 w 10045025"/>
              <a:gd name="connsiteY0" fmla="*/ 273005 h 437970"/>
              <a:gd name="connsiteX1" fmla="*/ 749721 w 10045025"/>
              <a:gd name="connsiteY1" fmla="*/ 3290 h 437970"/>
              <a:gd name="connsiteX2" fmla="*/ 5005957 w 10045025"/>
              <a:gd name="connsiteY2" fmla="*/ 437466 h 437970"/>
              <a:gd name="connsiteX3" fmla="*/ 8900380 w 10045025"/>
              <a:gd name="connsiteY3" fmla="*/ 88810 h 437970"/>
              <a:gd name="connsiteX4" fmla="*/ 10045025 w 10045025"/>
              <a:gd name="connsiteY4" fmla="*/ 9869 h 437970"/>
              <a:gd name="connsiteX0" fmla="*/ 23697 w 10062361"/>
              <a:gd name="connsiteY0" fmla="*/ 103023 h 491654"/>
              <a:gd name="connsiteX1" fmla="*/ 767057 w 10062361"/>
              <a:gd name="connsiteY1" fmla="*/ 56974 h 491654"/>
              <a:gd name="connsiteX2" fmla="*/ 5023293 w 10062361"/>
              <a:gd name="connsiteY2" fmla="*/ 491150 h 491654"/>
              <a:gd name="connsiteX3" fmla="*/ 8917716 w 10062361"/>
              <a:gd name="connsiteY3" fmla="*/ 142494 h 491654"/>
              <a:gd name="connsiteX4" fmla="*/ 10062361 w 10062361"/>
              <a:gd name="connsiteY4" fmla="*/ 63553 h 491654"/>
              <a:gd name="connsiteX0" fmla="*/ 0 w 10038664"/>
              <a:gd name="connsiteY0" fmla="*/ 66795 h 455426"/>
              <a:gd name="connsiteX1" fmla="*/ 743360 w 10038664"/>
              <a:gd name="connsiteY1" fmla="*/ 20746 h 455426"/>
              <a:gd name="connsiteX2" fmla="*/ 4999596 w 10038664"/>
              <a:gd name="connsiteY2" fmla="*/ 454922 h 455426"/>
              <a:gd name="connsiteX3" fmla="*/ 8894019 w 10038664"/>
              <a:gd name="connsiteY3" fmla="*/ 106266 h 455426"/>
              <a:gd name="connsiteX4" fmla="*/ 10038664 w 10038664"/>
              <a:gd name="connsiteY4" fmla="*/ 27325 h 455426"/>
              <a:gd name="connsiteX0" fmla="*/ 0 w 10038664"/>
              <a:gd name="connsiteY0" fmla="*/ 95976 h 484607"/>
              <a:gd name="connsiteX1" fmla="*/ 743360 w 10038664"/>
              <a:gd name="connsiteY1" fmla="*/ 49927 h 484607"/>
              <a:gd name="connsiteX2" fmla="*/ 4999596 w 10038664"/>
              <a:gd name="connsiteY2" fmla="*/ 484103 h 484607"/>
              <a:gd name="connsiteX3" fmla="*/ 8894019 w 10038664"/>
              <a:gd name="connsiteY3" fmla="*/ 135447 h 484607"/>
              <a:gd name="connsiteX4" fmla="*/ 10038664 w 10038664"/>
              <a:gd name="connsiteY4" fmla="*/ 56506 h 484607"/>
              <a:gd name="connsiteX0" fmla="*/ 0 w 10038664"/>
              <a:gd name="connsiteY0" fmla="*/ 95976 h 484607"/>
              <a:gd name="connsiteX1" fmla="*/ 743360 w 10038664"/>
              <a:gd name="connsiteY1" fmla="*/ 49927 h 484607"/>
              <a:gd name="connsiteX2" fmla="*/ 4999596 w 10038664"/>
              <a:gd name="connsiteY2" fmla="*/ 484103 h 484607"/>
              <a:gd name="connsiteX3" fmla="*/ 8894019 w 10038664"/>
              <a:gd name="connsiteY3" fmla="*/ 135447 h 484607"/>
              <a:gd name="connsiteX4" fmla="*/ 10038664 w 10038664"/>
              <a:gd name="connsiteY4" fmla="*/ 56506 h 484607"/>
              <a:gd name="connsiteX0" fmla="*/ 0 w 10038664"/>
              <a:gd name="connsiteY0" fmla="*/ 70497 h 524912"/>
              <a:gd name="connsiteX1" fmla="*/ 743360 w 10038664"/>
              <a:gd name="connsiteY1" fmla="*/ 90232 h 524912"/>
              <a:gd name="connsiteX2" fmla="*/ 4999596 w 10038664"/>
              <a:gd name="connsiteY2" fmla="*/ 524408 h 524912"/>
              <a:gd name="connsiteX3" fmla="*/ 8894019 w 10038664"/>
              <a:gd name="connsiteY3" fmla="*/ 175752 h 524912"/>
              <a:gd name="connsiteX4" fmla="*/ 10038664 w 10038664"/>
              <a:gd name="connsiteY4" fmla="*/ 96811 h 524912"/>
              <a:gd name="connsiteX0" fmla="*/ 0 w 10038664"/>
              <a:gd name="connsiteY0" fmla="*/ 21034 h 475449"/>
              <a:gd name="connsiteX1" fmla="*/ 743360 w 10038664"/>
              <a:gd name="connsiteY1" fmla="*/ 40769 h 475449"/>
              <a:gd name="connsiteX2" fmla="*/ 4999596 w 10038664"/>
              <a:gd name="connsiteY2" fmla="*/ 474945 h 475449"/>
              <a:gd name="connsiteX3" fmla="*/ 8894019 w 10038664"/>
              <a:gd name="connsiteY3" fmla="*/ 126289 h 475449"/>
              <a:gd name="connsiteX4" fmla="*/ 10038664 w 10038664"/>
              <a:gd name="connsiteY4" fmla="*/ 47348 h 475449"/>
              <a:gd name="connsiteX0" fmla="*/ 0 w 10038664"/>
              <a:gd name="connsiteY0" fmla="*/ 21034 h 487049"/>
              <a:gd name="connsiteX1" fmla="*/ 743360 w 10038664"/>
              <a:gd name="connsiteY1" fmla="*/ 40769 h 487049"/>
              <a:gd name="connsiteX2" fmla="*/ 4999596 w 10038664"/>
              <a:gd name="connsiteY2" fmla="*/ 474945 h 487049"/>
              <a:gd name="connsiteX3" fmla="*/ 8894019 w 10038664"/>
              <a:gd name="connsiteY3" fmla="*/ 126289 h 487049"/>
              <a:gd name="connsiteX4" fmla="*/ 10038664 w 10038664"/>
              <a:gd name="connsiteY4" fmla="*/ 47348 h 487049"/>
              <a:gd name="connsiteX0" fmla="*/ 0 w 10038664"/>
              <a:gd name="connsiteY0" fmla="*/ 49677 h 517382"/>
              <a:gd name="connsiteX1" fmla="*/ 743360 w 10038664"/>
              <a:gd name="connsiteY1" fmla="*/ 69412 h 517382"/>
              <a:gd name="connsiteX2" fmla="*/ 4999596 w 10038664"/>
              <a:gd name="connsiteY2" fmla="*/ 503588 h 517382"/>
              <a:gd name="connsiteX3" fmla="*/ 8894019 w 10038664"/>
              <a:gd name="connsiteY3" fmla="*/ 154932 h 517382"/>
              <a:gd name="connsiteX4" fmla="*/ 10038664 w 10038664"/>
              <a:gd name="connsiteY4" fmla="*/ 75991 h 517382"/>
              <a:gd name="connsiteX0" fmla="*/ 0 w 10038664"/>
              <a:gd name="connsiteY0" fmla="*/ 61047 h 528752"/>
              <a:gd name="connsiteX1" fmla="*/ 743360 w 10038664"/>
              <a:gd name="connsiteY1" fmla="*/ 80782 h 528752"/>
              <a:gd name="connsiteX2" fmla="*/ 4999596 w 10038664"/>
              <a:gd name="connsiteY2" fmla="*/ 514958 h 528752"/>
              <a:gd name="connsiteX3" fmla="*/ 8894019 w 10038664"/>
              <a:gd name="connsiteY3" fmla="*/ 166302 h 528752"/>
              <a:gd name="connsiteX4" fmla="*/ 10038664 w 10038664"/>
              <a:gd name="connsiteY4" fmla="*/ 87361 h 528752"/>
              <a:gd name="connsiteX0" fmla="*/ 0 w 9880782"/>
              <a:gd name="connsiteY0" fmla="*/ 14561 h 566427"/>
              <a:gd name="connsiteX1" fmla="*/ 585478 w 9880782"/>
              <a:gd name="connsiteY1" fmla="*/ 119815 h 566427"/>
              <a:gd name="connsiteX2" fmla="*/ 4841714 w 9880782"/>
              <a:gd name="connsiteY2" fmla="*/ 553991 h 566427"/>
              <a:gd name="connsiteX3" fmla="*/ 8736137 w 9880782"/>
              <a:gd name="connsiteY3" fmla="*/ 205335 h 566427"/>
              <a:gd name="connsiteX4" fmla="*/ 9880782 w 9880782"/>
              <a:gd name="connsiteY4" fmla="*/ 126394 h 566427"/>
              <a:gd name="connsiteX0" fmla="*/ 0 w 9880782"/>
              <a:gd name="connsiteY0" fmla="*/ 0 h 551866"/>
              <a:gd name="connsiteX1" fmla="*/ 585478 w 9880782"/>
              <a:gd name="connsiteY1" fmla="*/ 105254 h 551866"/>
              <a:gd name="connsiteX2" fmla="*/ 4841714 w 9880782"/>
              <a:gd name="connsiteY2" fmla="*/ 539430 h 551866"/>
              <a:gd name="connsiteX3" fmla="*/ 8736137 w 9880782"/>
              <a:gd name="connsiteY3" fmla="*/ 190774 h 551866"/>
              <a:gd name="connsiteX4" fmla="*/ 9880782 w 9880782"/>
              <a:gd name="connsiteY4" fmla="*/ 111833 h 551866"/>
              <a:gd name="connsiteX0" fmla="*/ 0 w 9880782"/>
              <a:gd name="connsiteY0" fmla="*/ 0 h 551866"/>
              <a:gd name="connsiteX1" fmla="*/ 585478 w 9880782"/>
              <a:gd name="connsiteY1" fmla="*/ 105254 h 551866"/>
              <a:gd name="connsiteX2" fmla="*/ 4841714 w 9880782"/>
              <a:gd name="connsiteY2" fmla="*/ 539430 h 551866"/>
              <a:gd name="connsiteX3" fmla="*/ 8736137 w 9880782"/>
              <a:gd name="connsiteY3" fmla="*/ 190774 h 551866"/>
              <a:gd name="connsiteX4" fmla="*/ 9880782 w 9880782"/>
              <a:gd name="connsiteY4" fmla="*/ 111833 h 551866"/>
              <a:gd name="connsiteX0" fmla="*/ 0 w 9880782"/>
              <a:gd name="connsiteY0" fmla="*/ 0 h 552025"/>
              <a:gd name="connsiteX1" fmla="*/ 585478 w 9880782"/>
              <a:gd name="connsiteY1" fmla="*/ 105254 h 552025"/>
              <a:gd name="connsiteX2" fmla="*/ 4841714 w 9880782"/>
              <a:gd name="connsiteY2" fmla="*/ 539430 h 552025"/>
              <a:gd name="connsiteX3" fmla="*/ 8736137 w 9880782"/>
              <a:gd name="connsiteY3" fmla="*/ 190774 h 552025"/>
              <a:gd name="connsiteX4" fmla="*/ 9880782 w 9880782"/>
              <a:gd name="connsiteY4" fmla="*/ 111833 h 552025"/>
              <a:gd name="connsiteX0" fmla="*/ 0 w 9880782"/>
              <a:gd name="connsiteY0" fmla="*/ 0 h 552025"/>
              <a:gd name="connsiteX1" fmla="*/ 585478 w 9880782"/>
              <a:gd name="connsiteY1" fmla="*/ 105254 h 552025"/>
              <a:gd name="connsiteX2" fmla="*/ 4841714 w 9880782"/>
              <a:gd name="connsiteY2" fmla="*/ 539430 h 552025"/>
              <a:gd name="connsiteX3" fmla="*/ 8736137 w 9880782"/>
              <a:gd name="connsiteY3" fmla="*/ 190774 h 552025"/>
              <a:gd name="connsiteX4" fmla="*/ 9880782 w 9880782"/>
              <a:gd name="connsiteY4" fmla="*/ 111833 h 552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0782" h="552025">
                <a:moveTo>
                  <a:pt x="0" y="0"/>
                </a:moveTo>
                <a:cubicBezTo>
                  <a:pt x="420469" y="42212"/>
                  <a:pt x="206123" y="8771"/>
                  <a:pt x="585478" y="105254"/>
                </a:cubicBezTo>
                <a:cubicBezTo>
                  <a:pt x="964833" y="201737"/>
                  <a:pt x="3489849" y="630432"/>
                  <a:pt x="4841714" y="539430"/>
                </a:cubicBezTo>
                <a:cubicBezTo>
                  <a:pt x="6193579" y="448428"/>
                  <a:pt x="7896292" y="262040"/>
                  <a:pt x="8736137" y="190774"/>
                </a:cubicBezTo>
                <a:cubicBezTo>
                  <a:pt x="9575982" y="119508"/>
                  <a:pt x="9728382" y="115670"/>
                  <a:pt x="9880782" y="1118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71BF10F5-D403-4D55-98D3-7AC953765E35}"/>
              </a:ext>
            </a:extLst>
          </p:cNvPr>
          <p:cNvSpPr/>
          <p:nvPr/>
        </p:nvSpPr>
        <p:spPr>
          <a:xfrm>
            <a:off x="1374889" y="4341137"/>
            <a:ext cx="9867626" cy="757136"/>
          </a:xfrm>
          <a:custGeom>
            <a:avLst/>
            <a:gdLst>
              <a:gd name="connsiteX0" fmla="*/ 0 w 9867626"/>
              <a:gd name="connsiteY0" fmla="*/ 757136 h 757136"/>
              <a:gd name="connsiteX1" fmla="*/ 1591977 w 9867626"/>
              <a:gd name="connsiteY1" fmla="*/ 408480 h 757136"/>
              <a:gd name="connsiteX2" fmla="*/ 4868029 w 9867626"/>
              <a:gd name="connsiteY2" fmla="*/ 618 h 757136"/>
              <a:gd name="connsiteX3" fmla="*/ 7683592 w 9867626"/>
              <a:gd name="connsiteY3" fmla="*/ 309804 h 757136"/>
              <a:gd name="connsiteX4" fmla="*/ 9867626 w 9867626"/>
              <a:gd name="connsiteY4" fmla="*/ 53246 h 757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7626" h="757136">
                <a:moveTo>
                  <a:pt x="0" y="757136"/>
                </a:moveTo>
                <a:cubicBezTo>
                  <a:pt x="390319" y="645851"/>
                  <a:pt x="780639" y="534566"/>
                  <a:pt x="1591977" y="408480"/>
                </a:cubicBezTo>
                <a:cubicBezTo>
                  <a:pt x="2403315" y="282394"/>
                  <a:pt x="3852760" y="17064"/>
                  <a:pt x="4868029" y="618"/>
                </a:cubicBezTo>
                <a:cubicBezTo>
                  <a:pt x="5883298" y="-15828"/>
                  <a:pt x="6850326" y="301033"/>
                  <a:pt x="7683592" y="309804"/>
                </a:cubicBezTo>
                <a:cubicBezTo>
                  <a:pt x="8516858" y="318575"/>
                  <a:pt x="9192242" y="185910"/>
                  <a:pt x="9867626" y="532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3B43F008-B11F-4048-8104-63C3ED2F791A}"/>
              </a:ext>
            </a:extLst>
          </p:cNvPr>
          <p:cNvSpPr/>
          <p:nvPr/>
        </p:nvSpPr>
        <p:spPr>
          <a:xfrm>
            <a:off x="1506458" y="4320406"/>
            <a:ext cx="9722900" cy="1218621"/>
          </a:xfrm>
          <a:custGeom>
            <a:avLst/>
            <a:gdLst>
              <a:gd name="connsiteX0" fmla="*/ 0 w 9722900"/>
              <a:gd name="connsiteY0" fmla="*/ 1218621 h 1218621"/>
              <a:gd name="connsiteX1" fmla="*/ 1157801 w 9722900"/>
              <a:gd name="connsiteY1" fmla="*/ 731818 h 1218621"/>
              <a:gd name="connsiteX2" fmla="*/ 4756195 w 9722900"/>
              <a:gd name="connsiteY2" fmla="*/ 8193 h 1218621"/>
              <a:gd name="connsiteX3" fmla="*/ 7512552 w 9722900"/>
              <a:gd name="connsiteY3" fmla="*/ 323957 h 1218621"/>
              <a:gd name="connsiteX4" fmla="*/ 9722900 w 9722900"/>
              <a:gd name="connsiteY4" fmla="*/ 47663 h 121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2900" h="1218621">
                <a:moveTo>
                  <a:pt x="0" y="1218621"/>
                </a:moveTo>
                <a:cubicBezTo>
                  <a:pt x="182551" y="1076088"/>
                  <a:pt x="365102" y="933556"/>
                  <a:pt x="1157801" y="731818"/>
                </a:cubicBezTo>
                <a:cubicBezTo>
                  <a:pt x="1950500" y="530080"/>
                  <a:pt x="3697070" y="76170"/>
                  <a:pt x="4756195" y="8193"/>
                </a:cubicBezTo>
                <a:cubicBezTo>
                  <a:pt x="5815320" y="-59784"/>
                  <a:pt x="6684768" y="317379"/>
                  <a:pt x="7512552" y="323957"/>
                </a:cubicBezTo>
                <a:cubicBezTo>
                  <a:pt x="8340336" y="330535"/>
                  <a:pt x="9031618" y="189099"/>
                  <a:pt x="9722900" y="4766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4116B19-A4AA-48BA-B2DE-580A4139DD71}"/>
                  </a:ext>
                </a:extLst>
              </p:cNvPr>
              <p:cNvSpPr txBox="1"/>
              <p:nvPr/>
            </p:nvSpPr>
            <p:spPr>
              <a:xfrm>
                <a:off x="2281330" y="1686252"/>
                <a:ext cx="9011454" cy="439736"/>
              </a:xfrm>
              <a:prstGeom prst="rect">
                <a:avLst/>
              </a:prstGeom>
              <a:noFill/>
            </p:spPr>
            <p:txBody>
              <a:bodyPr wrap="square" rtlCol="0">
                <a:spAutoFit/>
              </a:bodyPr>
              <a:lstStyle/>
              <a:p>
                <a:r>
                  <a:rPr lang="en-US" sz="2000" dirty="0"/>
                  <a:t>For these processes, we can properly write a law of evolution </a:t>
                </a:r>
                <a14:m>
                  <m:oMath xmlns:m="http://schemas.openxmlformats.org/officeDocument/2006/math">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𝑡</m:t>
                        </m:r>
                        <m:r>
                          <a:rPr lang="en-US" sz="2000" i="1">
                            <a:latin typeface="Cambria Math" panose="02040503050406030204" pitchFamily="18" charset="0"/>
                          </a:rPr>
                          <m:t>+</m:t>
                        </m:r>
                        <m:r>
                          <m:rPr>
                            <m:sty m:val="p"/>
                          </m:rPr>
                          <a:rPr lang="en-US" sz="2000">
                            <a:latin typeface="Cambria Math" panose="02040503050406030204" pitchFamily="18" charset="0"/>
                          </a:rPr>
                          <m:t>Δ</m:t>
                        </m:r>
                        <m:r>
                          <a:rPr lang="en-US" sz="2000" i="1">
                            <a:latin typeface="Cambria Math" panose="02040503050406030204" pitchFamily="18" charset="0"/>
                          </a:rPr>
                          <m:t>𝑡</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i="1">
                            <a:latin typeface="Cambria Math" panose="02040503050406030204" pitchFamily="18" charset="0"/>
                          </a:rPr>
                          <m:t>𝑠</m:t>
                        </m:r>
                        <m:d>
                          <m:dPr>
                            <m:ctrlPr>
                              <a:rPr lang="en-US" sz="2000" i="1">
                                <a:latin typeface="Cambria Math" panose="02040503050406030204" pitchFamily="18" charset="0"/>
                              </a:rPr>
                            </m:ctrlPr>
                          </m:dPr>
                          <m:e>
                            <m:r>
                              <a:rPr lang="en-US" sz="2000" i="1">
                                <a:latin typeface="Cambria Math" panose="02040503050406030204" pitchFamily="18" charset="0"/>
                              </a:rPr>
                              <m:t>𝑡</m:t>
                            </m:r>
                          </m:e>
                        </m:d>
                      </m:e>
                    </m:d>
                  </m:oMath>
                </a14:m>
                <a:endParaRPr lang="en-US" sz="2000" dirty="0"/>
              </a:p>
            </p:txBody>
          </p:sp>
        </mc:Choice>
        <mc:Fallback xmlns="">
          <p:sp>
            <p:nvSpPr>
              <p:cNvPr id="2" name="TextBox 1">
                <a:extLst>
                  <a:ext uri="{FF2B5EF4-FFF2-40B4-BE49-F238E27FC236}">
                    <a16:creationId xmlns:a16="http://schemas.microsoft.com/office/drawing/2014/main" id="{C4116B19-A4AA-48BA-B2DE-580A4139DD71}"/>
                  </a:ext>
                </a:extLst>
              </p:cNvPr>
              <p:cNvSpPr txBox="1">
                <a:spLocks noRot="1" noChangeAspect="1" noMove="1" noResize="1" noEditPoints="1" noAdjustHandles="1" noChangeArrowheads="1" noChangeShapeType="1" noTextEdit="1"/>
              </p:cNvSpPr>
              <p:nvPr/>
            </p:nvSpPr>
            <p:spPr>
              <a:xfrm>
                <a:off x="2281330" y="1686252"/>
                <a:ext cx="9011454" cy="439736"/>
              </a:xfrm>
              <a:prstGeom prst="rect">
                <a:avLst/>
              </a:prstGeom>
              <a:blipFill>
                <a:blip r:embed="rId5"/>
                <a:stretch>
                  <a:fillRect l="-677" t="-2778" b="-20833"/>
                </a:stretch>
              </a:blipFill>
            </p:spPr>
            <p:txBody>
              <a:bodyPr/>
              <a:lstStyle/>
              <a:p>
                <a:r>
                  <a:rPr lang="en-US">
                    <a:noFill/>
                  </a:rPr>
                  <a:t> </a:t>
                </a:r>
              </a:p>
            </p:txBody>
          </p:sp>
        </mc:Fallback>
      </mc:AlternateContent>
    </p:spTree>
    <p:extLst>
      <p:ext uri="{BB962C8B-B14F-4D97-AF65-F5344CB8AC3E}">
        <p14:creationId xmlns:p14="http://schemas.microsoft.com/office/powerpoint/2010/main" val="3107093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4F31FE-0AB2-4E59-B3A3-4EBB34AF7A33}"/>
              </a:ext>
            </a:extLst>
          </p:cNvPr>
          <p:cNvGrpSpPr/>
          <p:nvPr/>
        </p:nvGrpSpPr>
        <p:grpSpPr>
          <a:xfrm>
            <a:off x="1480453" y="2657669"/>
            <a:ext cx="2127380" cy="3079102"/>
            <a:chOff x="1564432" y="2657669"/>
            <a:chExt cx="2127380" cy="3079102"/>
          </a:xfrm>
        </p:grpSpPr>
        <p:sp>
          <p:nvSpPr>
            <p:cNvPr id="4" name="Oval 3">
              <a:extLst>
                <a:ext uri="{FF2B5EF4-FFF2-40B4-BE49-F238E27FC236}">
                  <a16:creationId xmlns:a16="http://schemas.microsoft.com/office/drawing/2014/main" id="{1002B062-2121-48A4-8AF3-53D3221B6BB0}"/>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73DD234C-D8CC-4DE9-80F8-8531017B6780}"/>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07EBEB-7506-46A6-B2CF-4B34510BE93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D8B6C9-60EE-4A63-9A65-68B477BABF80}"/>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2F012A-C25A-4758-BE8F-679E11714043}"/>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464F50-863B-4A13-BB5E-5D43E4FF5A2F}"/>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D6A104-963C-4037-B42C-824E3C0F59F2}"/>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23D35-4A4E-4181-AE0A-7B26488F4DC8}"/>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BFEFAC-8C9A-4035-BCA3-07CCAA7396BF}"/>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0DBE89-37C6-4F18-8982-B2F20C1DA4FC}"/>
              </a:ext>
            </a:extLst>
          </p:cNvPr>
          <p:cNvGrpSpPr/>
          <p:nvPr/>
        </p:nvGrpSpPr>
        <p:grpSpPr>
          <a:xfrm>
            <a:off x="5032310" y="2657669"/>
            <a:ext cx="2127380" cy="3079102"/>
            <a:chOff x="1564432" y="2657669"/>
            <a:chExt cx="2127380" cy="3079102"/>
          </a:xfrm>
        </p:grpSpPr>
        <p:sp>
          <p:nvSpPr>
            <p:cNvPr id="15" name="Oval 14">
              <a:extLst>
                <a:ext uri="{FF2B5EF4-FFF2-40B4-BE49-F238E27FC236}">
                  <a16:creationId xmlns:a16="http://schemas.microsoft.com/office/drawing/2014/main" id="{4D37F9F3-43CD-4C93-B60A-73C2E29A2538}"/>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7A83A5E-8CA0-4142-A5A5-1B943DA4D757}"/>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35DABEC-9E48-4829-B632-DC763DECEEDB}"/>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669D2-5806-42E8-80CA-995F1D655DBE}"/>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97362-A20D-4F77-AB88-8FAA9E03E0F0}"/>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484266-A32E-4E1A-97B3-347FE677236C}"/>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8C7B8B-3E61-41B5-8FB7-532C7D555A15}"/>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891DF9-5F3C-4D10-9B63-EA1D151F7BAE}"/>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1F8F01-8140-431F-ABC5-B29FD6C90896}"/>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955D46B-BF6D-4B81-90E3-4A5097A227A5}"/>
              </a:ext>
            </a:extLst>
          </p:cNvPr>
          <p:cNvGrpSpPr/>
          <p:nvPr/>
        </p:nvGrpSpPr>
        <p:grpSpPr>
          <a:xfrm>
            <a:off x="8584167" y="2657669"/>
            <a:ext cx="2127380" cy="3079102"/>
            <a:chOff x="1564432" y="2657669"/>
            <a:chExt cx="2127380" cy="3079102"/>
          </a:xfrm>
        </p:grpSpPr>
        <p:sp>
          <p:nvSpPr>
            <p:cNvPr id="25" name="Oval 24">
              <a:extLst>
                <a:ext uri="{FF2B5EF4-FFF2-40B4-BE49-F238E27FC236}">
                  <a16:creationId xmlns:a16="http://schemas.microsoft.com/office/drawing/2014/main" id="{5B66B345-8E90-4369-AEFE-CC2C9B199823}"/>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A3DD01E2-B6B7-433D-992C-111DABF3C411}"/>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429EFE-73FE-4FBA-BFD5-8C3A5A6F408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66C752-3AB8-45AF-B05D-3306D761ED2F}"/>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BF787-19E7-4F21-BBCB-FE875426920B}"/>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DFE790-1A46-4687-9E45-57EDF18E2AF0}"/>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1072AD-0C19-40B2-8415-61E0FC73302D}"/>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4CDA3-7819-4B73-922E-E0A4DA83179A}"/>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CC90AC-893D-42CB-B680-732B3C6FE99A}"/>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2B1027-BCE9-41C2-8ED5-DD1BEAB1F8A0}"/>
                  </a:ext>
                </a:extLst>
              </p:cNvPr>
              <p:cNvSpPr txBox="1"/>
              <p:nvPr/>
            </p:nvSpPr>
            <p:spPr>
              <a:xfrm>
                <a:off x="6660501" y="5756394"/>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EF2B1027-BCE9-41C2-8ED5-DD1BEAB1F8A0}"/>
                  </a:ext>
                </a:extLst>
              </p:cNvPr>
              <p:cNvSpPr txBox="1">
                <a:spLocks noRot="1" noChangeAspect="1" noMove="1" noResize="1" noEditPoints="1" noAdjustHandles="1" noChangeArrowheads="1" noChangeShapeType="1" noTextEdit="1"/>
              </p:cNvSpPr>
              <p:nvPr/>
            </p:nvSpPr>
            <p:spPr>
              <a:xfrm>
                <a:off x="6660501" y="5756394"/>
                <a:ext cx="33457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48161A-38F3-4FD7-9184-46CE4223278A}"/>
                  </a:ext>
                </a:extLst>
              </p:cNvPr>
              <p:cNvSpPr txBox="1"/>
              <p:nvPr/>
            </p:nvSpPr>
            <p:spPr>
              <a:xfrm>
                <a:off x="10168815" y="5733796"/>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5" name="TextBox 34">
                <a:extLst>
                  <a:ext uri="{FF2B5EF4-FFF2-40B4-BE49-F238E27FC236}">
                    <a16:creationId xmlns:a16="http://schemas.microsoft.com/office/drawing/2014/main" id="{7F48161A-38F3-4FD7-9184-46CE4223278A}"/>
                  </a:ext>
                </a:extLst>
              </p:cNvPr>
              <p:cNvSpPr txBox="1">
                <a:spLocks noRot="1" noChangeAspect="1" noMove="1" noResize="1" noEditPoints="1" noAdjustHandles="1" noChangeArrowheads="1" noChangeShapeType="1" noTextEdit="1"/>
              </p:cNvSpPr>
              <p:nvPr/>
            </p:nvSpPr>
            <p:spPr>
              <a:xfrm>
                <a:off x="10168815" y="5733796"/>
                <a:ext cx="84516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2D89C2-2C0E-4D68-89B8-46FEBA2275EC}"/>
                  </a:ext>
                </a:extLst>
              </p:cNvPr>
              <p:cNvSpPr txBox="1"/>
              <p:nvPr/>
            </p:nvSpPr>
            <p:spPr>
              <a:xfrm>
                <a:off x="3108644" y="5756394"/>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6" name="TextBox 35">
                <a:extLst>
                  <a:ext uri="{FF2B5EF4-FFF2-40B4-BE49-F238E27FC236}">
                    <a16:creationId xmlns:a16="http://schemas.microsoft.com/office/drawing/2014/main" id="{412D89C2-2C0E-4D68-89B8-46FEBA2275EC}"/>
                  </a:ext>
                </a:extLst>
              </p:cNvPr>
              <p:cNvSpPr txBox="1">
                <a:spLocks noRot="1" noChangeAspect="1" noMove="1" noResize="1" noEditPoints="1" noAdjustHandles="1" noChangeArrowheads="1" noChangeShapeType="1" noTextEdit="1"/>
              </p:cNvSpPr>
              <p:nvPr/>
            </p:nvSpPr>
            <p:spPr>
              <a:xfrm>
                <a:off x="3108644" y="5756394"/>
                <a:ext cx="845168" cy="369332"/>
              </a:xfrm>
              <a:prstGeom prst="rect">
                <a:avLst/>
              </a:prstGeom>
              <a:blipFill>
                <a:blip r:embed="rId4"/>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5529BB48-55CD-474A-8D92-39E8AF2B1729}"/>
              </a:ext>
            </a:extLst>
          </p:cNvPr>
          <p:cNvSpPr txBox="1"/>
          <p:nvPr/>
        </p:nvSpPr>
        <p:spPr>
          <a:xfrm>
            <a:off x="395183" y="328320"/>
            <a:ext cx="11600868" cy="584775"/>
          </a:xfrm>
          <a:prstGeom prst="rect">
            <a:avLst/>
          </a:prstGeom>
          <a:noFill/>
        </p:spPr>
        <p:txBody>
          <a:bodyPr wrap="none" rtlCol="0">
            <a:spAutoFit/>
          </a:bodyPr>
          <a:lstStyle/>
          <a:p>
            <a:r>
              <a:rPr lang="en-US" sz="3200" dirty="0"/>
              <a:t>In a deterministic process, the evolutions can never split, only merge</a:t>
            </a:r>
          </a:p>
        </p:txBody>
      </p:sp>
      <p:sp>
        <p:nvSpPr>
          <p:cNvPr id="48" name="Freeform: Shape 47">
            <a:extLst>
              <a:ext uri="{FF2B5EF4-FFF2-40B4-BE49-F238E27FC236}">
                <a16:creationId xmlns:a16="http://schemas.microsoft.com/office/drawing/2014/main" id="{64350516-2107-4421-A40C-D1BC5F73F623}"/>
              </a:ext>
            </a:extLst>
          </p:cNvPr>
          <p:cNvSpPr/>
          <p:nvPr/>
        </p:nvSpPr>
        <p:spPr>
          <a:xfrm>
            <a:off x="795988" y="3111591"/>
            <a:ext cx="10282067" cy="955433"/>
          </a:xfrm>
          <a:custGeom>
            <a:avLst/>
            <a:gdLst>
              <a:gd name="connsiteX0" fmla="*/ 0 w 10282067"/>
              <a:gd name="connsiteY0" fmla="*/ 0 h 955433"/>
              <a:gd name="connsiteX1" fmla="*/ 1828800 w 10282067"/>
              <a:gd name="connsiteY1" fmla="*/ 85520 h 955433"/>
              <a:gd name="connsiteX2" fmla="*/ 5374567 w 10282067"/>
              <a:gd name="connsiteY2" fmla="*/ 85520 h 955433"/>
              <a:gd name="connsiteX3" fmla="*/ 8348012 w 10282067"/>
              <a:gd name="connsiteY3" fmla="*/ 894665 h 955433"/>
              <a:gd name="connsiteX4" fmla="*/ 10282067 w 10282067"/>
              <a:gd name="connsiteY4" fmla="*/ 835459 h 95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2067" h="955433">
                <a:moveTo>
                  <a:pt x="0" y="0"/>
                </a:moveTo>
                <a:cubicBezTo>
                  <a:pt x="466519" y="35633"/>
                  <a:pt x="933039" y="71267"/>
                  <a:pt x="1828800" y="85520"/>
                </a:cubicBezTo>
                <a:cubicBezTo>
                  <a:pt x="2724561" y="99773"/>
                  <a:pt x="4288032" y="-49337"/>
                  <a:pt x="5374567" y="85520"/>
                </a:cubicBezTo>
                <a:cubicBezTo>
                  <a:pt x="6461102" y="220377"/>
                  <a:pt x="7530095" y="769675"/>
                  <a:pt x="8348012" y="894665"/>
                </a:cubicBezTo>
                <a:cubicBezTo>
                  <a:pt x="9165929" y="1019655"/>
                  <a:pt x="9723998" y="927557"/>
                  <a:pt x="10282067" y="83545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9D4F2BBA-7D44-4341-AA68-239CBB2F1C9D}"/>
              </a:ext>
            </a:extLst>
          </p:cNvPr>
          <p:cNvSpPr/>
          <p:nvPr/>
        </p:nvSpPr>
        <p:spPr>
          <a:xfrm>
            <a:off x="1032812" y="3185134"/>
            <a:ext cx="10051821" cy="871158"/>
          </a:xfrm>
          <a:custGeom>
            <a:avLst/>
            <a:gdLst>
              <a:gd name="connsiteX0" fmla="*/ 0 w 10051821"/>
              <a:gd name="connsiteY0" fmla="*/ 97496 h 871158"/>
              <a:gd name="connsiteX1" fmla="*/ 2026152 w 10051821"/>
              <a:gd name="connsiteY1" fmla="*/ 321162 h 871158"/>
              <a:gd name="connsiteX2" fmla="*/ 5137743 w 10051821"/>
              <a:gd name="connsiteY2" fmla="*/ 11977 h 871158"/>
              <a:gd name="connsiteX3" fmla="*/ 8117766 w 10051821"/>
              <a:gd name="connsiteY3" fmla="*/ 821122 h 871158"/>
              <a:gd name="connsiteX4" fmla="*/ 10051821 w 10051821"/>
              <a:gd name="connsiteY4" fmla="*/ 715867 h 87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1821" h="871158">
                <a:moveTo>
                  <a:pt x="0" y="97496"/>
                </a:moveTo>
                <a:cubicBezTo>
                  <a:pt x="584931" y="216455"/>
                  <a:pt x="1169862" y="335415"/>
                  <a:pt x="2026152" y="321162"/>
                </a:cubicBezTo>
                <a:cubicBezTo>
                  <a:pt x="2882442" y="306909"/>
                  <a:pt x="4122474" y="-71350"/>
                  <a:pt x="5137743" y="11977"/>
                </a:cubicBezTo>
                <a:cubicBezTo>
                  <a:pt x="6153012" y="95304"/>
                  <a:pt x="7298753" y="703807"/>
                  <a:pt x="8117766" y="821122"/>
                </a:cubicBezTo>
                <a:cubicBezTo>
                  <a:pt x="8936779" y="938437"/>
                  <a:pt x="9494300" y="827152"/>
                  <a:pt x="10051821" y="7158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5F17942F-0DFF-4BBE-B34C-C8A1D946753F}"/>
              </a:ext>
            </a:extLst>
          </p:cNvPr>
          <p:cNvSpPr/>
          <p:nvPr/>
        </p:nvSpPr>
        <p:spPr>
          <a:xfrm>
            <a:off x="1223586" y="2953709"/>
            <a:ext cx="9847890" cy="618372"/>
          </a:xfrm>
          <a:custGeom>
            <a:avLst/>
            <a:gdLst>
              <a:gd name="connsiteX0" fmla="*/ 0 w 9847890"/>
              <a:gd name="connsiteY0" fmla="*/ 605215 h 618372"/>
              <a:gd name="connsiteX1" fmla="*/ 1039390 w 9847890"/>
              <a:gd name="connsiteY1" fmla="*/ 618372 h 618372"/>
              <a:gd name="connsiteX2" fmla="*/ 5407459 w 9847890"/>
              <a:gd name="connsiteY2" fmla="*/ 565744 h 618372"/>
              <a:gd name="connsiteX3" fmla="*/ 8486158 w 9847890"/>
              <a:gd name="connsiteY3" fmla="*/ 230245 h 618372"/>
              <a:gd name="connsiteX4" fmla="*/ 9847890 w 9847890"/>
              <a:gd name="connsiteY4" fmla="*/ 0 h 618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7890" h="618372">
                <a:moveTo>
                  <a:pt x="0" y="605215"/>
                </a:moveTo>
                <a:lnTo>
                  <a:pt x="1039390" y="618372"/>
                </a:lnTo>
                <a:lnTo>
                  <a:pt x="5407459" y="565744"/>
                </a:lnTo>
                <a:cubicBezTo>
                  <a:pt x="6648587" y="501056"/>
                  <a:pt x="7746086" y="324536"/>
                  <a:pt x="8486158" y="230245"/>
                </a:cubicBezTo>
                <a:cubicBezTo>
                  <a:pt x="9226230" y="135954"/>
                  <a:pt x="9537060" y="67977"/>
                  <a:pt x="984789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88266048-7B75-4719-94F2-1B0BF85FE015}"/>
              </a:ext>
            </a:extLst>
          </p:cNvPr>
          <p:cNvSpPr/>
          <p:nvPr/>
        </p:nvSpPr>
        <p:spPr>
          <a:xfrm>
            <a:off x="1203850" y="3546859"/>
            <a:ext cx="10078136" cy="643593"/>
          </a:xfrm>
          <a:custGeom>
            <a:avLst/>
            <a:gdLst>
              <a:gd name="connsiteX0" fmla="*/ 0 w 10078136"/>
              <a:gd name="connsiteY0" fmla="*/ 643593 h 643593"/>
              <a:gd name="connsiteX1" fmla="*/ 881508 w 10078136"/>
              <a:gd name="connsiteY1" fmla="*/ 459397 h 643593"/>
              <a:gd name="connsiteX2" fmla="*/ 4657520 w 10078136"/>
              <a:gd name="connsiteY2" fmla="*/ 44957 h 643593"/>
              <a:gd name="connsiteX3" fmla="*/ 8176973 w 10078136"/>
              <a:gd name="connsiteY3" fmla="*/ 25222 h 643593"/>
              <a:gd name="connsiteX4" fmla="*/ 10078136 w 10078136"/>
              <a:gd name="connsiteY4" fmla="*/ 169947 h 643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8136" h="643593">
                <a:moveTo>
                  <a:pt x="0" y="643593"/>
                </a:moveTo>
                <a:cubicBezTo>
                  <a:pt x="52627" y="601381"/>
                  <a:pt x="105255" y="559170"/>
                  <a:pt x="881508" y="459397"/>
                </a:cubicBezTo>
                <a:cubicBezTo>
                  <a:pt x="1657761" y="359624"/>
                  <a:pt x="3441609" y="117319"/>
                  <a:pt x="4657520" y="44957"/>
                </a:cubicBezTo>
                <a:cubicBezTo>
                  <a:pt x="5873431" y="-27405"/>
                  <a:pt x="7273537" y="4390"/>
                  <a:pt x="8176973" y="25222"/>
                </a:cubicBezTo>
                <a:cubicBezTo>
                  <a:pt x="9080409" y="46054"/>
                  <a:pt x="9579272" y="108000"/>
                  <a:pt x="10078136" y="1699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52AF80B0-669C-46D8-96A1-B03C815A475F}"/>
              </a:ext>
            </a:extLst>
          </p:cNvPr>
          <p:cNvSpPr/>
          <p:nvPr/>
        </p:nvSpPr>
        <p:spPr>
          <a:xfrm>
            <a:off x="1217007" y="3910322"/>
            <a:ext cx="9834734" cy="478008"/>
          </a:xfrm>
          <a:custGeom>
            <a:avLst/>
            <a:gdLst>
              <a:gd name="connsiteX0" fmla="*/ 0 w 9834734"/>
              <a:gd name="connsiteY0" fmla="*/ 467067 h 467593"/>
              <a:gd name="connsiteX1" fmla="*/ 1506458 w 9834734"/>
              <a:gd name="connsiteY1" fmla="*/ 407862 h 467593"/>
              <a:gd name="connsiteX2" fmla="*/ 4368069 w 9834734"/>
              <a:gd name="connsiteY2" fmla="*/ 92098 h 467593"/>
              <a:gd name="connsiteX3" fmla="*/ 7907258 w 9834734"/>
              <a:gd name="connsiteY3" fmla="*/ 72362 h 467593"/>
              <a:gd name="connsiteX4" fmla="*/ 9834734 w 9834734"/>
              <a:gd name="connsiteY4" fmla="*/ 0 h 467593"/>
              <a:gd name="connsiteX0" fmla="*/ 0 w 9834734"/>
              <a:gd name="connsiteY0" fmla="*/ 467067 h 467593"/>
              <a:gd name="connsiteX1" fmla="*/ 1506458 w 9834734"/>
              <a:gd name="connsiteY1" fmla="*/ 407862 h 467593"/>
              <a:gd name="connsiteX2" fmla="*/ 4368069 w 9834734"/>
              <a:gd name="connsiteY2" fmla="*/ 92098 h 467593"/>
              <a:gd name="connsiteX3" fmla="*/ 7907258 w 9834734"/>
              <a:gd name="connsiteY3" fmla="*/ 72362 h 467593"/>
              <a:gd name="connsiteX4" fmla="*/ 9834734 w 9834734"/>
              <a:gd name="connsiteY4" fmla="*/ 0 h 467593"/>
              <a:gd name="connsiteX0" fmla="*/ 0 w 9834734"/>
              <a:gd name="connsiteY0" fmla="*/ 477482 h 478008"/>
              <a:gd name="connsiteX1" fmla="*/ 1506458 w 9834734"/>
              <a:gd name="connsiteY1" fmla="*/ 418277 h 478008"/>
              <a:gd name="connsiteX2" fmla="*/ 4368069 w 9834734"/>
              <a:gd name="connsiteY2" fmla="*/ 102513 h 478008"/>
              <a:gd name="connsiteX3" fmla="*/ 7907258 w 9834734"/>
              <a:gd name="connsiteY3" fmla="*/ 82777 h 478008"/>
              <a:gd name="connsiteX4" fmla="*/ 9834734 w 9834734"/>
              <a:gd name="connsiteY4" fmla="*/ 10415 h 478008"/>
              <a:gd name="connsiteX0" fmla="*/ 0 w 9834734"/>
              <a:gd name="connsiteY0" fmla="*/ 477482 h 478008"/>
              <a:gd name="connsiteX1" fmla="*/ 1506458 w 9834734"/>
              <a:gd name="connsiteY1" fmla="*/ 418277 h 478008"/>
              <a:gd name="connsiteX2" fmla="*/ 4368069 w 9834734"/>
              <a:gd name="connsiteY2" fmla="*/ 102513 h 478008"/>
              <a:gd name="connsiteX3" fmla="*/ 7907258 w 9834734"/>
              <a:gd name="connsiteY3" fmla="*/ 82777 h 478008"/>
              <a:gd name="connsiteX4" fmla="*/ 9834734 w 9834734"/>
              <a:gd name="connsiteY4" fmla="*/ 10415 h 478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4734" h="478008">
                <a:moveTo>
                  <a:pt x="0" y="477482"/>
                </a:moveTo>
                <a:cubicBezTo>
                  <a:pt x="389223" y="479127"/>
                  <a:pt x="778447" y="480772"/>
                  <a:pt x="1506458" y="418277"/>
                </a:cubicBezTo>
                <a:cubicBezTo>
                  <a:pt x="2234469" y="355782"/>
                  <a:pt x="3301269" y="158430"/>
                  <a:pt x="4368069" y="102513"/>
                </a:cubicBezTo>
                <a:cubicBezTo>
                  <a:pt x="5434869" y="46596"/>
                  <a:pt x="7048774" y="-86069"/>
                  <a:pt x="7907258" y="82777"/>
                </a:cubicBezTo>
                <a:cubicBezTo>
                  <a:pt x="8765742" y="251623"/>
                  <a:pt x="9339708" y="117862"/>
                  <a:pt x="9834734" y="104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5738E8E-2E9D-4CFA-A47E-8E2F96626C00}"/>
              </a:ext>
            </a:extLst>
          </p:cNvPr>
          <p:cNvSpPr/>
          <p:nvPr/>
        </p:nvSpPr>
        <p:spPr>
          <a:xfrm>
            <a:off x="1328842" y="4532529"/>
            <a:ext cx="9880782" cy="552025"/>
          </a:xfrm>
          <a:custGeom>
            <a:avLst/>
            <a:gdLst>
              <a:gd name="connsiteX0" fmla="*/ 26096 w 10045025"/>
              <a:gd name="connsiteY0" fmla="*/ 273005 h 437970"/>
              <a:gd name="connsiteX1" fmla="*/ 749721 w 10045025"/>
              <a:gd name="connsiteY1" fmla="*/ 3290 h 437970"/>
              <a:gd name="connsiteX2" fmla="*/ 5005957 w 10045025"/>
              <a:gd name="connsiteY2" fmla="*/ 437466 h 437970"/>
              <a:gd name="connsiteX3" fmla="*/ 8900380 w 10045025"/>
              <a:gd name="connsiteY3" fmla="*/ 88810 h 437970"/>
              <a:gd name="connsiteX4" fmla="*/ 10045025 w 10045025"/>
              <a:gd name="connsiteY4" fmla="*/ 9869 h 437970"/>
              <a:gd name="connsiteX0" fmla="*/ 23697 w 10062361"/>
              <a:gd name="connsiteY0" fmla="*/ 103023 h 491654"/>
              <a:gd name="connsiteX1" fmla="*/ 767057 w 10062361"/>
              <a:gd name="connsiteY1" fmla="*/ 56974 h 491654"/>
              <a:gd name="connsiteX2" fmla="*/ 5023293 w 10062361"/>
              <a:gd name="connsiteY2" fmla="*/ 491150 h 491654"/>
              <a:gd name="connsiteX3" fmla="*/ 8917716 w 10062361"/>
              <a:gd name="connsiteY3" fmla="*/ 142494 h 491654"/>
              <a:gd name="connsiteX4" fmla="*/ 10062361 w 10062361"/>
              <a:gd name="connsiteY4" fmla="*/ 63553 h 491654"/>
              <a:gd name="connsiteX0" fmla="*/ 0 w 10038664"/>
              <a:gd name="connsiteY0" fmla="*/ 66795 h 455426"/>
              <a:gd name="connsiteX1" fmla="*/ 743360 w 10038664"/>
              <a:gd name="connsiteY1" fmla="*/ 20746 h 455426"/>
              <a:gd name="connsiteX2" fmla="*/ 4999596 w 10038664"/>
              <a:gd name="connsiteY2" fmla="*/ 454922 h 455426"/>
              <a:gd name="connsiteX3" fmla="*/ 8894019 w 10038664"/>
              <a:gd name="connsiteY3" fmla="*/ 106266 h 455426"/>
              <a:gd name="connsiteX4" fmla="*/ 10038664 w 10038664"/>
              <a:gd name="connsiteY4" fmla="*/ 27325 h 455426"/>
              <a:gd name="connsiteX0" fmla="*/ 0 w 10038664"/>
              <a:gd name="connsiteY0" fmla="*/ 95976 h 484607"/>
              <a:gd name="connsiteX1" fmla="*/ 743360 w 10038664"/>
              <a:gd name="connsiteY1" fmla="*/ 49927 h 484607"/>
              <a:gd name="connsiteX2" fmla="*/ 4999596 w 10038664"/>
              <a:gd name="connsiteY2" fmla="*/ 484103 h 484607"/>
              <a:gd name="connsiteX3" fmla="*/ 8894019 w 10038664"/>
              <a:gd name="connsiteY3" fmla="*/ 135447 h 484607"/>
              <a:gd name="connsiteX4" fmla="*/ 10038664 w 10038664"/>
              <a:gd name="connsiteY4" fmla="*/ 56506 h 484607"/>
              <a:gd name="connsiteX0" fmla="*/ 0 w 10038664"/>
              <a:gd name="connsiteY0" fmla="*/ 95976 h 484607"/>
              <a:gd name="connsiteX1" fmla="*/ 743360 w 10038664"/>
              <a:gd name="connsiteY1" fmla="*/ 49927 h 484607"/>
              <a:gd name="connsiteX2" fmla="*/ 4999596 w 10038664"/>
              <a:gd name="connsiteY2" fmla="*/ 484103 h 484607"/>
              <a:gd name="connsiteX3" fmla="*/ 8894019 w 10038664"/>
              <a:gd name="connsiteY3" fmla="*/ 135447 h 484607"/>
              <a:gd name="connsiteX4" fmla="*/ 10038664 w 10038664"/>
              <a:gd name="connsiteY4" fmla="*/ 56506 h 484607"/>
              <a:gd name="connsiteX0" fmla="*/ 0 w 10038664"/>
              <a:gd name="connsiteY0" fmla="*/ 70497 h 524912"/>
              <a:gd name="connsiteX1" fmla="*/ 743360 w 10038664"/>
              <a:gd name="connsiteY1" fmla="*/ 90232 h 524912"/>
              <a:gd name="connsiteX2" fmla="*/ 4999596 w 10038664"/>
              <a:gd name="connsiteY2" fmla="*/ 524408 h 524912"/>
              <a:gd name="connsiteX3" fmla="*/ 8894019 w 10038664"/>
              <a:gd name="connsiteY3" fmla="*/ 175752 h 524912"/>
              <a:gd name="connsiteX4" fmla="*/ 10038664 w 10038664"/>
              <a:gd name="connsiteY4" fmla="*/ 96811 h 524912"/>
              <a:gd name="connsiteX0" fmla="*/ 0 w 10038664"/>
              <a:gd name="connsiteY0" fmla="*/ 21034 h 475449"/>
              <a:gd name="connsiteX1" fmla="*/ 743360 w 10038664"/>
              <a:gd name="connsiteY1" fmla="*/ 40769 h 475449"/>
              <a:gd name="connsiteX2" fmla="*/ 4999596 w 10038664"/>
              <a:gd name="connsiteY2" fmla="*/ 474945 h 475449"/>
              <a:gd name="connsiteX3" fmla="*/ 8894019 w 10038664"/>
              <a:gd name="connsiteY3" fmla="*/ 126289 h 475449"/>
              <a:gd name="connsiteX4" fmla="*/ 10038664 w 10038664"/>
              <a:gd name="connsiteY4" fmla="*/ 47348 h 475449"/>
              <a:gd name="connsiteX0" fmla="*/ 0 w 10038664"/>
              <a:gd name="connsiteY0" fmla="*/ 21034 h 487049"/>
              <a:gd name="connsiteX1" fmla="*/ 743360 w 10038664"/>
              <a:gd name="connsiteY1" fmla="*/ 40769 h 487049"/>
              <a:gd name="connsiteX2" fmla="*/ 4999596 w 10038664"/>
              <a:gd name="connsiteY2" fmla="*/ 474945 h 487049"/>
              <a:gd name="connsiteX3" fmla="*/ 8894019 w 10038664"/>
              <a:gd name="connsiteY3" fmla="*/ 126289 h 487049"/>
              <a:gd name="connsiteX4" fmla="*/ 10038664 w 10038664"/>
              <a:gd name="connsiteY4" fmla="*/ 47348 h 487049"/>
              <a:gd name="connsiteX0" fmla="*/ 0 w 10038664"/>
              <a:gd name="connsiteY0" fmla="*/ 49677 h 517382"/>
              <a:gd name="connsiteX1" fmla="*/ 743360 w 10038664"/>
              <a:gd name="connsiteY1" fmla="*/ 69412 h 517382"/>
              <a:gd name="connsiteX2" fmla="*/ 4999596 w 10038664"/>
              <a:gd name="connsiteY2" fmla="*/ 503588 h 517382"/>
              <a:gd name="connsiteX3" fmla="*/ 8894019 w 10038664"/>
              <a:gd name="connsiteY3" fmla="*/ 154932 h 517382"/>
              <a:gd name="connsiteX4" fmla="*/ 10038664 w 10038664"/>
              <a:gd name="connsiteY4" fmla="*/ 75991 h 517382"/>
              <a:gd name="connsiteX0" fmla="*/ 0 w 10038664"/>
              <a:gd name="connsiteY0" fmla="*/ 61047 h 528752"/>
              <a:gd name="connsiteX1" fmla="*/ 743360 w 10038664"/>
              <a:gd name="connsiteY1" fmla="*/ 80782 h 528752"/>
              <a:gd name="connsiteX2" fmla="*/ 4999596 w 10038664"/>
              <a:gd name="connsiteY2" fmla="*/ 514958 h 528752"/>
              <a:gd name="connsiteX3" fmla="*/ 8894019 w 10038664"/>
              <a:gd name="connsiteY3" fmla="*/ 166302 h 528752"/>
              <a:gd name="connsiteX4" fmla="*/ 10038664 w 10038664"/>
              <a:gd name="connsiteY4" fmla="*/ 87361 h 528752"/>
              <a:gd name="connsiteX0" fmla="*/ 0 w 9880782"/>
              <a:gd name="connsiteY0" fmla="*/ 14561 h 566427"/>
              <a:gd name="connsiteX1" fmla="*/ 585478 w 9880782"/>
              <a:gd name="connsiteY1" fmla="*/ 119815 h 566427"/>
              <a:gd name="connsiteX2" fmla="*/ 4841714 w 9880782"/>
              <a:gd name="connsiteY2" fmla="*/ 553991 h 566427"/>
              <a:gd name="connsiteX3" fmla="*/ 8736137 w 9880782"/>
              <a:gd name="connsiteY3" fmla="*/ 205335 h 566427"/>
              <a:gd name="connsiteX4" fmla="*/ 9880782 w 9880782"/>
              <a:gd name="connsiteY4" fmla="*/ 126394 h 566427"/>
              <a:gd name="connsiteX0" fmla="*/ 0 w 9880782"/>
              <a:gd name="connsiteY0" fmla="*/ 0 h 551866"/>
              <a:gd name="connsiteX1" fmla="*/ 585478 w 9880782"/>
              <a:gd name="connsiteY1" fmla="*/ 105254 h 551866"/>
              <a:gd name="connsiteX2" fmla="*/ 4841714 w 9880782"/>
              <a:gd name="connsiteY2" fmla="*/ 539430 h 551866"/>
              <a:gd name="connsiteX3" fmla="*/ 8736137 w 9880782"/>
              <a:gd name="connsiteY3" fmla="*/ 190774 h 551866"/>
              <a:gd name="connsiteX4" fmla="*/ 9880782 w 9880782"/>
              <a:gd name="connsiteY4" fmla="*/ 111833 h 551866"/>
              <a:gd name="connsiteX0" fmla="*/ 0 w 9880782"/>
              <a:gd name="connsiteY0" fmla="*/ 0 h 551866"/>
              <a:gd name="connsiteX1" fmla="*/ 585478 w 9880782"/>
              <a:gd name="connsiteY1" fmla="*/ 105254 h 551866"/>
              <a:gd name="connsiteX2" fmla="*/ 4841714 w 9880782"/>
              <a:gd name="connsiteY2" fmla="*/ 539430 h 551866"/>
              <a:gd name="connsiteX3" fmla="*/ 8736137 w 9880782"/>
              <a:gd name="connsiteY3" fmla="*/ 190774 h 551866"/>
              <a:gd name="connsiteX4" fmla="*/ 9880782 w 9880782"/>
              <a:gd name="connsiteY4" fmla="*/ 111833 h 551866"/>
              <a:gd name="connsiteX0" fmla="*/ 0 w 9880782"/>
              <a:gd name="connsiteY0" fmla="*/ 0 h 552025"/>
              <a:gd name="connsiteX1" fmla="*/ 585478 w 9880782"/>
              <a:gd name="connsiteY1" fmla="*/ 105254 h 552025"/>
              <a:gd name="connsiteX2" fmla="*/ 4841714 w 9880782"/>
              <a:gd name="connsiteY2" fmla="*/ 539430 h 552025"/>
              <a:gd name="connsiteX3" fmla="*/ 8736137 w 9880782"/>
              <a:gd name="connsiteY3" fmla="*/ 190774 h 552025"/>
              <a:gd name="connsiteX4" fmla="*/ 9880782 w 9880782"/>
              <a:gd name="connsiteY4" fmla="*/ 111833 h 552025"/>
              <a:gd name="connsiteX0" fmla="*/ 0 w 9880782"/>
              <a:gd name="connsiteY0" fmla="*/ 0 h 552025"/>
              <a:gd name="connsiteX1" fmla="*/ 585478 w 9880782"/>
              <a:gd name="connsiteY1" fmla="*/ 105254 h 552025"/>
              <a:gd name="connsiteX2" fmla="*/ 4841714 w 9880782"/>
              <a:gd name="connsiteY2" fmla="*/ 539430 h 552025"/>
              <a:gd name="connsiteX3" fmla="*/ 8736137 w 9880782"/>
              <a:gd name="connsiteY3" fmla="*/ 190774 h 552025"/>
              <a:gd name="connsiteX4" fmla="*/ 9880782 w 9880782"/>
              <a:gd name="connsiteY4" fmla="*/ 111833 h 552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0782" h="552025">
                <a:moveTo>
                  <a:pt x="0" y="0"/>
                </a:moveTo>
                <a:cubicBezTo>
                  <a:pt x="420469" y="42212"/>
                  <a:pt x="206123" y="8771"/>
                  <a:pt x="585478" y="105254"/>
                </a:cubicBezTo>
                <a:cubicBezTo>
                  <a:pt x="964833" y="201737"/>
                  <a:pt x="3489849" y="630432"/>
                  <a:pt x="4841714" y="539430"/>
                </a:cubicBezTo>
                <a:cubicBezTo>
                  <a:pt x="6193579" y="448428"/>
                  <a:pt x="7896292" y="262040"/>
                  <a:pt x="8736137" y="190774"/>
                </a:cubicBezTo>
                <a:cubicBezTo>
                  <a:pt x="9575982" y="119508"/>
                  <a:pt x="9728382" y="115670"/>
                  <a:pt x="9880782" y="1118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71BF10F5-D403-4D55-98D3-7AC953765E35}"/>
              </a:ext>
            </a:extLst>
          </p:cNvPr>
          <p:cNvSpPr/>
          <p:nvPr/>
        </p:nvSpPr>
        <p:spPr>
          <a:xfrm>
            <a:off x="1374889" y="4341137"/>
            <a:ext cx="9867626" cy="757136"/>
          </a:xfrm>
          <a:custGeom>
            <a:avLst/>
            <a:gdLst>
              <a:gd name="connsiteX0" fmla="*/ 0 w 9867626"/>
              <a:gd name="connsiteY0" fmla="*/ 757136 h 757136"/>
              <a:gd name="connsiteX1" fmla="*/ 1591977 w 9867626"/>
              <a:gd name="connsiteY1" fmla="*/ 408480 h 757136"/>
              <a:gd name="connsiteX2" fmla="*/ 4868029 w 9867626"/>
              <a:gd name="connsiteY2" fmla="*/ 618 h 757136"/>
              <a:gd name="connsiteX3" fmla="*/ 7683592 w 9867626"/>
              <a:gd name="connsiteY3" fmla="*/ 309804 h 757136"/>
              <a:gd name="connsiteX4" fmla="*/ 9867626 w 9867626"/>
              <a:gd name="connsiteY4" fmla="*/ 53246 h 757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7626" h="757136">
                <a:moveTo>
                  <a:pt x="0" y="757136"/>
                </a:moveTo>
                <a:cubicBezTo>
                  <a:pt x="390319" y="645851"/>
                  <a:pt x="780639" y="534566"/>
                  <a:pt x="1591977" y="408480"/>
                </a:cubicBezTo>
                <a:cubicBezTo>
                  <a:pt x="2403315" y="282394"/>
                  <a:pt x="3852760" y="17064"/>
                  <a:pt x="4868029" y="618"/>
                </a:cubicBezTo>
                <a:cubicBezTo>
                  <a:pt x="5883298" y="-15828"/>
                  <a:pt x="6850326" y="301033"/>
                  <a:pt x="7683592" y="309804"/>
                </a:cubicBezTo>
                <a:cubicBezTo>
                  <a:pt x="8516858" y="318575"/>
                  <a:pt x="9192242" y="185910"/>
                  <a:pt x="9867626" y="5324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3B43F008-B11F-4048-8104-63C3ED2F791A}"/>
              </a:ext>
            </a:extLst>
          </p:cNvPr>
          <p:cNvSpPr/>
          <p:nvPr/>
        </p:nvSpPr>
        <p:spPr>
          <a:xfrm>
            <a:off x="1506458" y="4320406"/>
            <a:ext cx="9722900" cy="1218621"/>
          </a:xfrm>
          <a:custGeom>
            <a:avLst/>
            <a:gdLst>
              <a:gd name="connsiteX0" fmla="*/ 0 w 9722900"/>
              <a:gd name="connsiteY0" fmla="*/ 1218621 h 1218621"/>
              <a:gd name="connsiteX1" fmla="*/ 1157801 w 9722900"/>
              <a:gd name="connsiteY1" fmla="*/ 731818 h 1218621"/>
              <a:gd name="connsiteX2" fmla="*/ 4756195 w 9722900"/>
              <a:gd name="connsiteY2" fmla="*/ 8193 h 1218621"/>
              <a:gd name="connsiteX3" fmla="*/ 7512552 w 9722900"/>
              <a:gd name="connsiteY3" fmla="*/ 323957 h 1218621"/>
              <a:gd name="connsiteX4" fmla="*/ 9722900 w 9722900"/>
              <a:gd name="connsiteY4" fmla="*/ 47663 h 121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2900" h="1218621">
                <a:moveTo>
                  <a:pt x="0" y="1218621"/>
                </a:moveTo>
                <a:cubicBezTo>
                  <a:pt x="182551" y="1076088"/>
                  <a:pt x="365102" y="933556"/>
                  <a:pt x="1157801" y="731818"/>
                </a:cubicBezTo>
                <a:cubicBezTo>
                  <a:pt x="1950500" y="530080"/>
                  <a:pt x="3697070" y="76170"/>
                  <a:pt x="4756195" y="8193"/>
                </a:cubicBezTo>
                <a:cubicBezTo>
                  <a:pt x="5815320" y="-59784"/>
                  <a:pt x="6684768" y="317379"/>
                  <a:pt x="7512552" y="323957"/>
                </a:cubicBezTo>
                <a:cubicBezTo>
                  <a:pt x="8340336" y="330535"/>
                  <a:pt x="9031618" y="189099"/>
                  <a:pt x="9722900" y="4766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1EE90A0-0CCE-4E09-ACE4-580FFAE37CF7}"/>
              </a:ext>
            </a:extLst>
          </p:cNvPr>
          <p:cNvSpPr/>
          <p:nvPr/>
        </p:nvSpPr>
        <p:spPr>
          <a:xfrm>
            <a:off x="6045566" y="3064345"/>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23B6F7F-C8B8-4229-B51E-113840EF532C}"/>
              </a:ext>
            </a:extLst>
          </p:cNvPr>
          <p:cNvSpPr/>
          <p:nvPr/>
        </p:nvSpPr>
        <p:spPr>
          <a:xfrm>
            <a:off x="9015722" y="3881570"/>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D7B209F-0AB3-4555-AF36-2405BB4EEE82}"/>
              </a:ext>
            </a:extLst>
          </p:cNvPr>
          <p:cNvSpPr/>
          <p:nvPr/>
        </p:nvSpPr>
        <p:spPr>
          <a:xfrm>
            <a:off x="2492061" y="3080339"/>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7859E1-2556-465E-B1A6-1B727CA12EBB}"/>
                  </a:ext>
                </a:extLst>
              </p:cNvPr>
              <p:cNvSpPr txBox="1"/>
              <p:nvPr/>
            </p:nvSpPr>
            <p:spPr>
              <a:xfrm>
                <a:off x="2220837" y="2778860"/>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=1</m:t>
                      </m:r>
                    </m:oMath>
                  </m:oMathPara>
                </a14:m>
                <a:endParaRPr lang="en-US" sz="1600" dirty="0"/>
              </a:p>
            </p:txBody>
          </p:sp>
        </mc:Choice>
        <mc:Fallback xmlns="">
          <p:sp>
            <p:nvSpPr>
              <p:cNvPr id="3" name="TextBox 2">
                <a:extLst>
                  <a:ext uri="{FF2B5EF4-FFF2-40B4-BE49-F238E27FC236}">
                    <a16:creationId xmlns:a16="http://schemas.microsoft.com/office/drawing/2014/main" id="{487859E1-2556-465E-B1A6-1B727CA12EBB}"/>
                  </a:ext>
                </a:extLst>
              </p:cNvPr>
              <p:cNvSpPr txBox="1">
                <a:spLocks noRot="1" noChangeAspect="1" noMove="1" noResize="1" noEditPoints="1" noAdjustHandles="1" noChangeArrowheads="1" noChangeShapeType="1" noTextEdit="1"/>
              </p:cNvSpPr>
              <p:nvPr/>
            </p:nvSpPr>
            <p:spPr>
              <a:xfrm>
                <a:off x="2220837" y="2778860"/>
                <a:ext cx="730585" cy="338554"/>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B40C83-C6B3-4E26-B14A-9B69E7F14D92}"/>
                  </a:ext>
                </a:extLst>
              </p:cNvPr>
              <p:cNvSpPr txBox="1"/>
              <p:nvPr/>
            </p:nvSpPr>
            <p:spPr>
              <a:xfrm>
                <a:off x="5838165" y="2762672"/>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=2</m:t>
                      </m:r>
                    </m:oMath>
                  </m:oMathPara>
                </a14:m>
                <a:endParaRPr lang="en-US" sz="1600" dirty="0"/>
              </a:p>
            </p:txBody>
          </p:sp>
        </mc:Choice>
        <mc:Fallback xmlns="">
          <p:sp>
            <p:nvSpPr>
              <p:cNvPr id="37" name="TextBox 36">
                <a:extLst>
                  <a:ext uri="{FF2B5EF4-FFF2-40B4-BE49-F238E27FC236}">
                    <a16:creationId xmlns:a16="http://schemas.microsoft.com/office/drawing/2014/main" id="{80B40C83-C6B3-4E26-B14A-9B69E7F14D92}"/>
                  </a:ext>
                </a:extLst>
              </p:cNvPr>
              <p:cNvSpPr txBox="1">
                <a:spLocks noRot="1" noChangeAspect="1" noMove="1" noResize="1" noEditPoints="1" noAdjustHandles="1" noChangeArrowheads="1" noChangeShapeType="1" noTextEdit="1"/>
              </p:cNvSpPr>
              <p:nvPr/>
            </p:nvSpPr>
            <p:spPr>
              <a:xfrm>
                <a:off x="5838165" y="2762672"/>
                <a:ext cx="730585"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01BB470-9D26-47C2-974C-7EB38B2B775B}"/>
                  </a:ext>
                </a:extLst>
              </p:cNvPr>
              <p:cNvSpPr txBox="1"/>
              <p:nvPr/>
            </p:nvSpPr>
            <p:spPr>
              <a:xfrm>
                <a:off x="8790254" y="4109680"/>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=3</m:t>
                      </m:r>
                    </m:oMath>
                  </m:oMathPara>
                </a14:m>
                <a:endParaRPr lang="en-US" sz="1600" dirty="0"/>
              </a:p>
            </p:txBody>
          </p:sp>
        </mc:Choice>
        <mc:Fallback xmlns="">
          <p:sp>
            <p:nvSpPr>
              <p:cNvPr id="38" name="TextBox 37">
                <a:extLst>
                  <a:ext uri="{FF2B5EF4-FFF2-40B4-BE49-F238E27FC236}">
                    <a16:creationId xmlns:a16="http://schemas.microsoft.com/office/drawing/2014/main" id="{501BB470-9D26-47C2-974C-7EB38B2B775B}"/>
                  </a:ext>
                </a:extLst>
              </p:cNvPr>
              <p:cNvSpPr txBox="1">
                <a:spLocks noRot="1" noChangeAspect="1" noMove="1" noResize="1" noEditPoints="1" noAdjustHandles="1" noChangeArrowheads="1" noChangeShapeType="1" noTextEdit="1"/>
              </p:cNvSpPr>
              <p:nvPr/>
            </p:nvSpPr>
            <p:spPr>
              <a:xfrm>
                <a:off x="8790254" y="4109680"/>
                <a:ext cx="730585"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26E268A-5D1F-423F-A235-DDCA66FEA57A}"/>
                  </a:ext>
                </a:extLst>
              </p:cNvPr>
              <p:cNvSpPr txBox="1"/>
              <p:nvPr/>
            </p:nvSpPr>
            <p:spPr>
              <a:xfrm>
                <a:off x="4058231" y="1428516"/>
                <a:ext cx="5021037" cy="439736"/>
              </a:xfrm>
              <a:prstGeom prst="rect">
                <a:avLst/>
              </a:prstGeom>
              <a:noFill/>
            </p:spPr>
            <p:txBody>
              <a:bodyPr wrap="square" rtlCol="0">
                <a:spAutoFit/>
              </a:bodyPr>
              <a:lstStyle/>
              <a:p>
                <a:r>
                  <a:rPr lang="en-US" sz="2000" dirty="0"/>
                  <a:t>That is, </a:t>
                </a:r>
                <a14:m>
                  <m:oMath xmlns:m="http://schemas.openxmlformats.org/officeDocument/2006/math">
                    <m:r>
                      <a:rPr lang="en-US" sz="2000" b="0" i="1" smtClean="0">
                        <a:latin typeface="Cambria Math" panose="02040503050406030204" pitchFamily="18" charset="0"/>
                      </a:rPr>
                      <m:t>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Δ</m:t>
                            </m:r>
                            <m:r>
                              <a:rPr lang="en-US" sz="2000" b="0" i="1" smtClean="0">
                                <a:latin typeface="Cambria Math" panose="02040503050406030204" pitchFamily="18" charset="0"/>
                              </a:rPr>
                              <m:t>𝑡</m:t>
                            </m:r>
                          </m:e>
                        </m:d>
                      </m:e>
                    </m:d>
                    <m:r>
                      <a:rPr lang="en-US" sz="2000" b="0" i="1" smtClean="0">
                        <a:latin typeface="Cambria Math" panose="02040503050406030204" pitchFamily="18" charset="0"/>
                      </a:rPr>
                      <m:t>≥</m:t>
                    </m:r>
                    <m:r>
                      <a:rPr lang="en-US" sz="2000" b="0" i="1" smtClean="0">
                        <a:latin typeface="Cambria Math" panose="02040503050406030204" pitchFamily="18" charset="0"/>
                      </a:rPr>
                      <m:t>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oMath>
                </a14:m>
                <a:endParaRPr lang="en-US" sz="2000" dirty="0"/>
              </a:p>
            </p:txBody>
          </p:sp>
        </mc:Choice>
        <mc:Fallback xmlns="">
          <p:sp>
            <p:nvSpPr>
              <p:cNvPr id="39" name="TextBox 38">
                <a:extLst>
                  <a:ext uri="{FF2B5EF4-FFF2-40B4-BE49-F238E27FC236}">
                    <a16:creationId xmlns:a16="http://schemas.microsoft.com/office/drawing/2014/main" id="{526E268A-5D1F-423F-A235-DDCA66FEA57A}"/>
                  </a:ext>
                </a:extLst>
              </p:cNvPr>
              <p:cNvSpPr txBox="1">
                <a:spLocks noRot="1" noChangeAspect="1" noMove="1" noResize="1" noEditPoints="1" noAdjustHandles="1" noChangeArrowheads="1" noChangeShapeType="1" noTextEdit="1"/>
              </p:cNvSpPr>
              <p:nvPr/>
            </p:nvSpPr>
            <p:spPr>
              <a:xfrm>
                <a:off x="4058231" y="1428516"/>
                <a:ext cx="5021037" cy="439736"/>
              </a:xfrm>
              <a:prstGeom prst="rect">
                <a:avLst/>
              </a:prstGeom>
              <a:blipFill>
                <a:blip r:embed="rId8"/>
                <a:stretch>
                  <a:fillRect l="-1337" t="-1389" b="-20833"/>
                </a:stretch>
              </a:blipFill>
            </p:spPr>
            <p:txBody>
              <a:bodyPr/>
              <a:lstStyle/>
              <a:p>
                <a:r>
                  <a:rPr lang="en-US">
                    <a:noFill/>
                  </a:rPr>
                  <a:t> </a:t>
                </a:r>
              </a:p>
            </p:txBody>
          </p:sp>
        </mc:Fallback>
      </mc:AlternateContent>
      <p:sp>
        <p:nvSpPr>
          <p:cNvPr id="56" name="Oval 55">
            <a:extLst>
              <a:ext uri="{FF2B5EF4-FFF2-40B4-BE49-F238E27FC236}">
                <a16:creationId xmlns:a16="http://schemas.microsoft.com/office/drawing/2014/main" id="{0EC8A418-C3D3-48BF-94A4-DF581FA1BB1D}"/>
              </a:ext>
            </a:extLst>
          </p:cNvPr>
          <p:cNvSpPr/>
          <p:nvPr/>
        </p:nvSpPr>
        <p:spPr>
          <a:xfrm>
            <a:off x="2578353" y="4200491"/>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04165F29-D953-4FA8-90B8-98D3ED027C5C}"/>
              </a:ext>
            </a:extLst>
          </p:cNvPr>
          <p:cNvSpPr/>
          <p:nvPr/>
        </p:nvSpPr>
        <p:spPr>
          <a:xfrm>
            <a:off x="5463865" y="3873230"/>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88CAAE-0189-4003-B4CA-C643ECC54B31}"/>
                  </a:ext>
                </a:extLst>
              </p:cNvPr>
              <p:cNvSpPr txBox="1"/>
              <p:nvPr/>
            </p:nvSpPr>
            <p:spPr>
              <a:xfrm>
                <a:off x="2350013" y="3938115"/>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=1</m:t>
                      </m:r>
                    </m:oMath>
                  </m:oMathPara>
                </a14:m>
                <a:endParaRPr lang="en-US" sz="1600" dirty="0"/>
              </a:p>
            </p:txBody>
          </p:sp>
        </mc:Choice>
        <mc:Fallback xmlns="">
          <p:sp>
            <p:nvSpPr>
              <p:cNvPr id="40" name="TextBox 39">
                <a:extLst>
                  <a:ext uri="{FF2B5EF4-FFF2-40B4-BE49-F238E27FC236}">
                    <a16:creationId xmlns:a16="http://schemas.microsoft.com/office/drawing/2014/main" id="{A588CAAE-0189-4003-B4CA-C643ECC54B31}"/>
                  </a:ext>
                </a:extLst>
              </p:cNvPr>
              <p:cNvSpPr txBox="1">
                <a:spLocks noRot="1" noChangeAspect="1" noMove="1" noResize="1" noEditPoints="1" noAdjustHandles="1" noChangeArrowheads="1" noChangeShapeType="1" noTextEdit="1"/>
              </p:cNvSpPr>
              <p:nvPr/>
            </p:nvSpPr>
            <p:spPr>
              <a:xfrm>
                <a:off x="2350013" y="3938115"/>
                <a:ext cx="730585"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91CED1A-0F8D-4A4E-9DB3-EAD0EA9D470A}"/>
                  </a:ext>
                </a:extLst>
              </p:cNvPr>
              <p:cNvSpPr txBox="1"/>
              <p:nvPr/>
            </p:nvSpPr>
            <p:spPr>
              <a:xfrm>
                <a:off x="5268839" y="3628611"/>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=1</m:t>
                      </m:r>
                    </m:oMath>
                  </m:oMathPara>
                </a14:m>
                <a:endParaRPr lang="en-US" sz="1600" dirty="0"/>
              </a:p>
            </p:txBody>
          </p:sp>
        </mc:Choice>
        <mc:Fallback xmlns="">
          <p:sp>
            <p:nvSpPr>
              <p:cNvPr id="41" name="TextBox 40">
                <a:extLst>
                  <a:ext uri="{FF2B5EF4-FFF2-40B4-BE49-F238E27FC236}">
                    <a16:creationId xmlns:a16="http://schemas.microsoft.com/office/drawing/2014/main" id="{191CED1A-0F8D-4A4E-9DB3-EAD0EA9D470A}"/>
                  </a:ext>
                </a:extLst>
              </p:cNvPr>
              <p:cNvSpPr txBox="1">
                <a:spLocks noRot="1" noChangeAspect="1" noMove="1" noResize="1" noEditPoints="1" noAdjustHandles="1" noChangeArrowheads="1" noChangeShapeType="1" noTextEdit="1"/>
              </p:cNvSpPr>
              <p:nvPr/>
            </p:nvSpPr>
            <p:spPr>
              <a:xfrm>
                <a:off x="5268839" y="3628611"/>
                <a:ext cx="730585" cy="338554"/>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1076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4F31FE-0AB2-4E59-B3A3-4EBB34AF7A33}"/>
              </a:ext>
            </a:extLst>
          </p:cNvPr>
          <p:cNvGrpSpPr/>
          <p:nvPr/>
        </p:nvGrpSpPr>
        <p:grpSpPr>
          <a:xfrm>
            <a:off x="1480453" y="2657669"/>
            <a:ext cx="2127380" cy="3079102"/>
            <a:chOff x="1564432" y="2657669"/>
            <a:chExt cx="2127380" cy="3079102"/>
          </a:xfrm>
        </p:grpSpPr>
        <p:sp>
          <p:nvSpPr>
            <p:cNvPr id="4" name="Oval 3">
              <a:extLst>
                <a:ext uri="{FF2B5EF4-FFF2-40B4-BE49-F238E27FC236}">
                  <a16:creationId xmlns:a16="http://schemas.microsoft.com/office/drawing/2014/main" id="{1002B062-2121-48A4-8AF3-53D3221B6BB0}"/>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73DD234C-D8CC-4DE9-80F8-8531017B6780}"/>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07EBEB-7506-46A6-B2CF-4B34510BE93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D8B6C9-60EE-4A63-9A65-68B477BABF80}"/>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2F012A-C25A-4758-BE8F-679E11714043}"/>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464F50-863B-4A13-BB5E-5D43E4FF5A2F}"/>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D6A104-963C-4037-B42C-824E3C0F59F2}"/>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23D35-4A4E-4181-AE0A-7B26488F4DC8}"/>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BFEFAC-8C9A-4035-BCA3-07CCAA7396BF}"/>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0DBE89-37C6-4F18-8982-B2F20C1DA4FC}"/>
              </a:ext>
            </a:extLst>
          </p:cNvPr>
          <p:cNvGrpSpPr/>
          <p:nvPr/>
        </p:nvGrpSpPr>
        <p:grpSpPr>
          <a:xfrm>
            <a:off x="5032310" y="2657669"/>
            <a:ext cx="2127380" cy="3079102"/>
            <a:chOff x="1564432" y="2657669"/>
            <a:chExt cx="2127380" cy="3079102"/>
          </a:xfrm>
        </p:grpSpPr>
        <p:sp>
          <p:nvSpPr>
            <p:cNvPr id="15" name="Oval 14">
              <a:extLst>
                <a:ext uri="{FF2B5EF4-FFF2-40B4-BE49-F238E27FC236}">
                  <a16:creationId xmlns:a16="http://schemas.microsoft.com/office/drawing/2014/main" id="{4D37F9F3-43CD-4C93-B60A-73C2E29A2538}"/>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7A83A5E-8CA0-4142-A5A5-1B943DA4D757}"/>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35DABEC-9E48-4829-B632-DC763DECEEDB}"/>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669D2-5806-42E8-80CA-995F1D655DBE}"/>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97362-A20D-4F77-AB88-8FAA9E03E0F0}"/>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484266-A32E-4E1A-97B3-347FE677236C}"/>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8C7B8B-3E61-41B5-8FB7-532C7D555A15}"/>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891DF9-5F3C-4D10-9B63-EA1D151F7BAE}"/>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1F8F01-8140-431F-ABC5-B29FD6C90896}"/>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955D46B-BF6D-4B81-90E3-4A5097A227A5}"/>
              </a:ext>
            </a:extLst>
          </p:cNvPr>
          <p:cNvGrpSpPr/>
          <p:nvPr/>
        </p:nvGrpSpPr>
        <p:grpSpPr>
          <a:xfrm>
            <a:off x="8584167" y="2657669"/>
            <a:ext cx="2127380" cy="3079102"/>
            <a:chOff x="1564432" y="2657669"/>
            <a:chExt cx="2127380" cy="3079102"/>
          </a:xfrm>
        </p:grpSpPr>
        <p:sp>
          <p:nvSpPr>
            <p:cNvPr id="25" name="Oval 24">
              <a:extLst>
                <a:ext uri="{FF2B5EF4-FFF2-40B4-BE49-F238E27FC236}">
                  <a16:creationId xmlns:a16="http://schemas.microsoft.com/office/drawing/2014/main" id="{5B66B345-8E90-4369-AEFE-CC2C9B199823}"/>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A3DD01E2-B6B7-433D-992C-111DABF3C411}"/>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429EFE-73FE-4FBA-BFD5-8C3A5A6F408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66C752-3AB8-45AF-B05D-3306D761ED2F}"/>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BF787-19E7-4F21-BBCB-FE875426920B}"/>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DFE790-1A46-4687-9E45-57EDF18E2AF0}"/>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1072AD-0C19-40B2-8415-61E0FC73302D}"/>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4CDA3-7819-4B73-922E-E0A4DA83179A}"/>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CC90AC-893D-42CB-B680-732B3C6FE99A}"/>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2B1027-BCE9-41C2-8ED5-DD1BEAB1F8A0}"/>
                  </a:ext>
                </a:extLst>
              </p:cNvPr>
              <p:cNvSpPr txBox="1"/>
              <p:nvPr/>
            </p:nvSpPr>
            <p:spPr>
              <a:xfrm>
                <a:off x="6660501" y="5756394"/>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EF2B1027-BCE9-41C2-8ED5-DD1BEAB1F8A0}"/>
                  </a:ext>
                </a:extLst>
              </p:cNvPr>
              <p:cNvSpPr txBox="1">
                <a:spLocks noRot="1" noChangeAspect="1" noMove="1" noResize="1" noEditPoints="1" noAdjustHandles="1" noChangeArrowheads="1" noChangeShapeType="1" noTextEdit="1"/>
              </p:cNvSpPr>
              <p:nvPr/>
            </p:nvSpPr>
            <p:spPr>
              <a:xfrm>
                <a:off x="6660501" y="5756394"/>
                <a:ext cx="33457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48161A-38F3-4FD7-9184-46CE4223278A}"/>
                  </a:ext>
                </a:extLst>
              </p:cNvPr>
              <p:cNvSpPr txBox="1"/>
              <p:nvPr/>
            </p:nvSpPr>
            <p:spPr>
              <a:xfrm>
                <a:off x="10168815" y="5733796"/>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5" name="TextBox 34">
                <a:extLst>
                  <a:ext uri="{FF2B5EF4-FFF2-40B4-BE49-F238E27FC236}">
                    <a16:creationId xmlns:a16="http://schemas.microsoft.com/office/drawing/2014/main" id="{7F48161A-38F3-4FD7-9184-46CE4223278A}"/>
                  </a:ext>
                </a:extLst>
              </p:cNvPr>
              <p:cNvSpPr txBox="1">
                <a:spLocks noRot="1" noChangeAspect="1" noMove="1" noResize="1" noEditPoints="1" noAdjustHandles="1" noChangeArrowheads="1" noChangeShapeType="1" noTextEdit="1"/>
              </p:cNvSpPr>
              <p:nvPr/>
            </p:nvSpPr>
            <p:spPr>
              <a:xfrm>
                <a:off x="10168815" y="5733796"/>
                <a:ext cx="84516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2D89C2-2C0E-4D68-89B8-46FEBA2275EC}"/>
                  </a:ext>
                </a:extLst>
              </p:cNvPr>
              <p:cNvSpPr txBox="1"/>
              <p:nvPr/>
            </p:nvSpPr>
            <p:spPr>
              <a:xfrm>
                <a:off x="3108644" y="5756394"/>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6" name="TextBox 35">
                <a:extLst>
                  <a:ext uri="{FF2B5EF4-FFF2-40B4-BE49-F238E27FC236}">
                    <a16:creationId xmlns:a16="http://schemas.microsoft.com/office/drawing/2014/main" id="{412D89C2-2C0E-4D68-89B8-46FEBA2275EC}"/>
                  </a:ext>
                </a:extLst>
              </p:cNvPr>
              <p:cNvSpPr txBox="1">
                <a:spLocks noRot="1" noChangeAspect="1" noMove="1" noResize="1" noEditPoints="1" noAdjustHandles="1" noChangeArrowheads="1" noChangeShapeType="1" noTextEdit="1"/>
              </p:cNvSpPr>
              <p:nvPr/>
            </p:nvSpPr>
            <p:spPr>
              <a:xfrm>
                <a:off x="3108644" y="5756394"/>
                <a:ext cx="845168" cy="369332"/>
              </a:xfrm>
              <a:prstGeom prst="rect">
                <a:avLst/>
              </a:prstGeom>
              <a:blipFill>
                <a:blip r:embed="rId4"/>
                <a:stretch>
                  <a:fillRect/>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D3434FB1-F4A0-4683-818D-6221370E19AE}"/>
              </a:ext>
            </a:extLst>
          </p:cNvPr>
          <p:cNvSpPr txBox="1"/>
          <p:nvPr/>
        </p:nvSpPr>
        <p:spPr>
          <a:xfrm>
            <a:off x="395183" y="328320"/>
            <a:ext cx="8807091" cy="1077218"/>
          </a:xfrm>
          <a:prstGeom prst="rect">
            <a:avLst/>
          </a:prstGeom>
          <a:noFill/>
        </p:spPr>
        <p:txBody>
          <a:bodyPr wrap="none" rtlCol="0">
            <a:spAutoFit/>
          </a:bodyPr>
          <a:lstStyle/>
          <a:p>
            <a:r>
              <a:rPr lang="en-US" sz="3200" dirty="0"/>
              <a:t>A process is reversible if knowing the state at a time</a:t>
            </a:r>
            <a:br>
              <a:rPr lang="en-US" sz="3200" dirty="0"/>
            </a:br>
            <a:r>
              <a:rPr lang="en-US" sz="3200" dirty="0"/>
              <a:t>allows us to reconstruct the state at a past time</a:t>
            </a:r>
          </a:p>
        </p:txBody>
      </p:sp>
      <p:sp>
        <p:nvSpPr>
          <p:cNvPr id="77" name="Freeform: Shape 76">
            <a:extLst>
              <a:ext uri="{FF2B5EF4-FFF2-40B4-BE49-F238E27FC236}">
                <a16:creationId xmlns:a16="http://schemas.microsoft.com/office/drawing/2014/main" id="{97C3399C-CC9E-4EAE-A37A-04087B559F77}"/>
              </a:ext>
            </a:extLst>
          </p:cNvPr>
          <p:cNvSpPr/>
          <p:nvPr/>
        </p:nvSpPr>
        <p:spPr>
          <a:xfrm>
            <a:off x="1095983" y="3080426"/>
            <a:ext cx="9721174" cy="713361"/>
          </a:xfrm>
          <a:custGeom>
            <a:avLst/>
            <a:gdLst>
              <a:gd name="connsiteX0" fmla="*/ 9721174 w 9721174"/>
              <a:gd name="connsiteY0" fmla="*/ 0 h 713361"/>
              <a:gd name="connsiteX1" fmla="*/ 8618706 w 9721174"/>
              <a:gd name="connsiteY1" fmla="*/ 110246 h 713361"/>
              <a:gd name="connsiteX2" fmla="*/ 5486400 w 9721174"/>
              <a:gd name="connsiteY2" fmla="*/ 428017 h 713361"/>
              <a:gd name="connsiteX3" fmla="*/ 1180289 w 9721174"/>
              <a:gd name="connsiteY3" fmla="*/ 512323 h 713361"/>
              <a:gd name="connsiteX4" fmla="*/ 0 w 9721174"/>
              <a:gd name="connsiteY4" fmla="*/ 713361 h 713361"/>
              <a:gd name="connsiteX5" fmla="*/ 0 w 9721174"/>
              <a:gd name="connsiteY5" fmla="*/ 713361 h 713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1174" h="713361">
                <a:moveTo>
                  <a:pt x="9721174" y="0"/>
                </a:moveTo>
                <a:lnTo>
                  <a:pt x="8618706" y="110246"/>
                </a:lnTo>
                <a:cubicBezTo>
                  <a:pt x="7912910" y="181582"/>
                  <a:pt x="6726136" y="361004"/>
                  <a:pt x="5486400" y="428017"/>
                </a:cubicBezTo>
                <a:cubicBezTo>
                  <a:pt x="4246664" y="495030"/>
                  <a:pt x="2094689" y="464766"/>
                  <a:pt x="1180289" y="512323"/>
                </a:cubicBezTo>
                <a:cubicBezTo>
                  <a:pt x="265889" y="559880"/>
                  <a:pt x="0" y="713361"/>
                  <a:pt x="0" y="713361"/>
                </a:cubicBezTo>
                <a:lnTo>
                  <a:pt x="0" y="71336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5BB31936-E767-48A7-8D22-D527FECEF2F3}"/>
              </a:ext>
            </a:extLst>
          </p:cNvPr>
          <p:cNvSpPr/>
          <p:nvPr/>
        </p:nvSpPr>
        <p:spPr>
          <a:xfrm>
            <a:off x="1128409" y="3551291"/>
            <a:ext cx="10129736" cy="566752"/>
          </a:xfrm>
          <a:custGeom>
            <a:avLst/>
            <a:gdLst>
              <a:gd name="connsiteX0" fmla="*/ 10129736 w 10129736"/>
              <a:gd name="connsiteY0" fmla="*/ 462990 h 566752"/>
              <a:gd name="connsiteX1" fmla="*/ 8236085 w 10129736"/>
              <a:gd name="connsiteY1" fmla="*/ 47943 h 566752"/>
              <a:gd name="connsiteX2" fmla="*/ 4688731 w 10129736"/>
              <a:gd name="connsiteY2" fmla="*/ 54428 h 566752"/>
              <a:gd name="connsiteX3" fmla="*/ 894944 w 10129736"/>
              <a:gd name="connsiteY3" fmla="*/ 456505 h 566752"/>
              <a:gd name="connsiteX4" fmla="*/ 0 w 10129736"/>
              <a:gd name="connsiteY4" fmla="*/ 566752 h 566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736" h="566752">
                <a:moveTo>
                  <a:pt x="10129736" y="462990"/>
                </a:moveTo>
                <a:cubicBezTo>
                  <a:pt x="9636327" y="289513"/>
                  <a:pt x="9142919" y="116037"/>
                  <a:pt x="8236085" y="47943"/>
                </a:cubicBezTo>
                <a:cubicBezTo>
                  <a:pt x="7329251" y="-20151"/>
                  <a:pt x="5912254" y="-13666"/>
                  <a:pt x="4688731" y="54428"/>
                </a:cubicBezTo>
                <a:cubicBezTo>
                  <a:pt x="3465208" y="122522"/>
                  <a:pt x="1676399" y="371118"/>
                  <a:pt x="894944" y="456505"/>
                </a:cubicBezTo>
                <a:cubicBezTo>
                  <a:pt x="113489" y="541892"/>
                  <a:pt x="56744" y="554322"/>
                  <a:pt x="0" y="5667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1A2EF8F4-84FB-45F6-BAAE-885EDB80AED9}"/>
              </a:ext>
            </a:extLst>
          </p:cNvPr>
          <p:cNvSpPr/>
          <p:nvPr/>
        </p:nvSpPr>
        <p:spPr>
          <a:xfrm>
            <a:off x="1374843" y="3190669"/>
            <a:ext cx="9714689" cy="347448"/>
          </a:xfrm>
          <a:custGeom>
            <a:avLst/>
            <a:gdLst>
              <a:gd name="connsiteX0" fmla="*/ 9675778 w 9675778"/>
              <a:gd name="connsiteY0" fmla="*/ 265893 h 341118"/>
              <a:gd name="connsiteX1" fmla="*/ 8826229 w 9675778"/>
              <a:gd name="connsiteY1" fmla="*/ 324259 h 341118"/>
              <a:gd name="connsiteX2" fmla="*/ 4811948 w 9675778"/>
              <a:gd name="connsiteY2" fmla="*/ 3 h 341118"/>
              <a:gd name="connsiteX3" fmla="*/ 1686127 w 9675778"/>
              <a:gd name="connsiteY3" fmla="*/ 317774 h 341118"/>
              <a:gd name="connsiteX4" fmla="*/ 0 w 9675778"/>
              <a:gd name="connsiteY4" fmla="*/ 220497 h 341118"/>
              <a:gd name="connsiteX0" fmla="*/ 9714689 w 9714689"/>
              <a:gd name="connsiteY0" fmla="*/ 317774 h 360320"/>
              <a:gd name="connsiteX1" fmla="*/ 8826229 w 9714689"/>
              <a:gd name="connsiteY1" fmla="*/ 324259 h 360320"/>
              <a:gd name="connsiteX2" fmla="*/ 4811948 w 9714689"/>
              <a:gd name="connsiteY2" fmla="*/ 3 h 360320"/>
              <a:gd name="connsiteX3" fmla="*/ 1686127 w 9714689"/>
              <a:gd name="connsiteY3" fmla="*/ 317774 h 360320"/>
              <a:gd name="connsiteX4" fmla="*/ 0 w 9714689"/>
              <a:gd name="connsiteY4" fmla="*/ 220497 h 360320"/>
              <a:gd name="connsiteX0" fmla="*/ 9714689 w 9714689"/>
              <a:gd name="connsiteY0" fmla="*/ 317774 h 347448"/>
              <a:gd name="connsiteX1" fmla="*/ 8826229 w 9714689"/>
              <a:gd name="connsiteY1" fmla="*/ 324259 h 347448"/>
              <a:gd name="connsiteX2" fmla="*/ 4811948 w 9714689"/>
              <a:gd name="connsiteY2" fmla="*/ 3 h 347448"/>
              <a:gd name="connsiteX3" fmla="*/ 1686127 w 9714689"/>
              <a:gd name="connsiteY3" fmla="*/ 317774 h 347448"/>
              <a:gd name="connsiteX4" fmla="*/ 0 w 9714689"/>
              <a:gd name="connsiteY4" fmla="*/ 220497 h 347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4689" h="347448">
                <a:moveTo>
                  <a:pt x="9714689" y="317774"/>
                </a:moveTo>
                <a:cubicBezTo>
                  <a:pt x="9578501" y="323718"/>
                  <a:pt x="9643353" y="377221"/>
                  <a:pt x="8826229" y="324259"/>
                </a:cubicBezTo>
                <a:cubicBezTo>
                  <a:pt x="8009106" y="271297"/>
                  <a:pt x="6001965" y="1084"/>
                  <a:pt x="4811948" y="3"/>
                </a:cubicBezTo>
                <a:cubicBezTo>
                  <a:pt x="3621931" y="-1078"/>
                  <a:pt x="2488118" y="281025"/>
                  <a:pt x="1686127" y="317774"/>
                </a:cubicBezTo>
                <a:cubicBezTo>
                  <a:pt x="884136" y="354523"/>
                  <a:pt x="442068" y="287510"/>
                  <a:pt x="0" y="2204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D9582918-9FEF-4C16-8190-9581246FA40B}"/>
              </a:ext>
            </a:extLst>
          </p:cNvPr>
          <p:cNvSpPr/>
          <p:nvPr/>
        </p:nvSpPr>
        <p:spPr>
          <a:xfrm>
            <a:off x="1361872" y="3174185"/>
            <a:ext cx="9766571" cy="1242172"/>
          </a:xfrm>
          <a:custGeom>
            <a:avLst/>
            <a:gdLst>
              <a:gd name="connsiteX0" fmla="*/ 9766571 w 9766571"/>
              <a:gd name="connsiteY0" fmla="*/ 1242172 h 1242172"/>
              <a:gd name="connsiteX1" fmla="*/ 7788613 w 9766571"/>
              <a:gd name="connsiteY1" fmla="*/ 801185 h 1242172"/>
              <a:gd name="connsiteX2" fmla="*/ 4766554 w 9766571"/>
              <a:gd name="connsiteY2" fmla="*/ 10002 h 1242172"/>
              <a:gd name="connsiteX3" fmla="*/ 1712068 w 9766571"/>
              <a:gd name="connsiteY3" fmla="*/ 347228 h 1242172"/>
              <a:gd name="connsiteX4" fmla="*/ 0 w 9766571"/>
              <a:gd name="connsiteY4" fmla="*/ 224011 h 124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571" h="1242172">
                <a:moveTo>
                  <a:pt x="9766571" y="1242172"/>
                </a:moveTo>
                <a:cubicBezTo>
                  <a:pt x="9194260" y="1124359"/>
                  <a:pt x="8621949" y="1006547"/>
                  <a:pt x="7788613" y="801185"/>
                </a:cubicBezTo>
                <a:cubicBezTo>
                  <a:pt x="6955277" y="595823"/>
                  <a:pt x="5779311" y="85661"/>
                  <a:pt x="4766554" y="10002"/>
                </a:cubicBezTo>
                <a:cubicBezTo>
                  <a:pt x="3753797" y="-65657"/>
                  <a:pt x="2506494" y="311560"/>
                  <a:pt x="1712068" y="347228"/>
                </a:cubicBezTo>
                <a:cubicBezTo>
                  <a:pt x="917642" y="382896"/>
                  <a:pt x="458821" y="303453"/>
                  <a:pt x="0" y="2240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BA3DEBDA-1B99-4A5A-8B31-4F77055D8F1C}"/>
              </a:ext>
            </a:extLst>
          </p:cNvPr>
          <p:cNvSpPr/>
          <p:nvPr/>
        </p:nvSpPr>
        <p:spPr>
          <a:xfrm>
            <a:off x="1368357" y="3985160"/>
            <a:ext cx="9669294" cy="1105649"/>
          </a:xfrm>
          <a:custGeom>
            <a:avLst/>
            <a:gdLst>
              <a:gd name="connsiteX0" fmla="*/ 9669294 w 9669294"/>
              <a:gd name="connsiteY0" fmla="*/ 735997 h 1105649"/>
              <a:gd name="connsiteX1" fmla="*/ 8430639 w 9669294"/>
              <a:gd name="connsiteY1" fmla="*/ 353376 h 1105649"/>
              <a:gd name="connsiteX2" fmla="*/ 4208834 w 9669294"/>
              <a:gd name="connsiteY2" fmla="*/ 9666 h 1105649"/>
              <a:gd name="connsiteX3" fmla="*/ 1569396 w 9669294"/>
              <a:gd name="connsiteY3" fmla="*/ 748968 h 1105649"/>
              <a:gd name="connsiteX4" fmla="*/ 0 w 9669294"/>
              <a:gd name="connsiteY4" fmla="*/ 1105649 h 1105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294" h="1105649">
                <a:moveTo>
                  <a:pt x="9669294" y="735997"/>
                </a:moveTo>
                <a:cubicBezTo>
                  <a:pt x="9505005" y="605214"/>
                  <a:pt x="9340716" y="474431"/>
                  <a:pt x="8430639" y="353376"/>
                </a:cubicBezTo>
                <a:cubicBezTo>
                  <a:pt x="7520562" y="232321"/>
                  <a:pt x="5352374" y="-56266"/>
                  <a:pt x="4208834" y="9666"/>
                </a:cubicBezTo>
                <a:cubicBezTo>
                  <a:pt x="3065294" y="75598"/>
                  <a:pt x="2270868" y="566304"/>
                  <a:pt x="1569396" y="748968"/>
                </a:cubicBezTo>
                <a:cubicBezTo>
                  <a:pt x="867924" y="931632"/>
                  <a:pt x="433962" y="1018640"/>
                  <a:pt x="0" y="11056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616AF217-AB86-4D1A-BCD6-A6DD4693AF7C}"/>
              </a:ext>
            </a:extLst>
          </p:cNvPr>
          <p:cNvSpPr/>
          <p:nvPr/>
        </p:nvSpPr>
        <p:spPr>
          <a:xfrm>
            <a:off x="1374843" y="4330992"/>
            <a:ext cx="9358008" cy="1064617"/>
          </a:xfrm>
          <a:custGeom>
            <a:avLst/>
            <a:gdLst>
              <a:gd name="connsiteX0" fmla="*/ 9358008 w 9358008"/>
              <a:gd name="connsiteY0" fmla="*/ 1064617 h 1064617"/>
              <a:gd name="connsiteX1" fmla="*/ 7652425 w 9358008"/>
              <a:gd name="connsiteY1" fmla="*/ 312344 h 1064617"/>
              <a:gd name="connsiteX2" fmla="*/ 4883285 w 9358008"/>
              <a:gd name="connsiteY2" fmla="*/ 1059 h 1064617"/>
              <a:gd name="connsiteX3" fmla="*/ 1562910 w 9358008"/>
              <a:gd name="connsiteY3" fmla="*/ 403136 h 1064617"/>
              <a:gd name="connsiteX4" fmla="*/ 0 w 9358008"/>
              <a:gd name="connsiteY4" fmla="*/ 753331 h 10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8008" h="1064617">
                <a:moveTo>
                  <a:pt x="9358008" y="1064617"/>
                </a:moveTo>
                <a:cubicBezTo>
                  <a:pt x="8878110" y="777110"/>
                  <a:pt x="8398212" y="489604"/>
                  <a:pt x="7652425" y="312344"/>
                </a:cubicBezTo>
                <a:cubicBezTo>
                  <a:pt x="6906638" y="135084"/>
                  <a:pt x="5898204" y="-14073"/>
                  <a:pt x="4883285" y="1059"/>
                </a:cubicBezTo>
                <a:cubicBezTo>
                  <a:pt x="3868366" y="16191"/>
                  <a:pt x="2376791" y="277757"/>
                  <a:pt x="1562910" y="403136"/>
                </a:cubicBezTo>
                <a:cubicBezTo>
                  <a:pt x="749029" y="528515"/>
                  <a:pt x="374514" y="640923"/>
                  <a:pt x="0" y="7533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1D41022E-F088-45CD-AD76-C18978EE301B}"/>
              </a:ext>
            </a:extLst>
          </p:cNvPr>
          <p:cNvSpPr/>
          <p:nvPr/>
        </p:nvSpPr>
        <p:spPr>
          <a:xfrm>
            <a:off x="1407268" y="4332826"/>
            <a:ext cx="9208851" cy="1237880"/>
          </a:xfrm>
          <a:custGeom>
            <a:avLst/>
            <a:gdLst>
              <a:gd name="connsiteX0" fmla="*/ 9208851 w 9208851"/>
              <a:gd name="connsiteY0" fmla="*/ 1237880 h 1237880"/>
              <a:gd name="connsiteX1" fmla="*/ 8281481 w 9208851"/>
              <a:gd name="connsiteY1" fmla="*/ 725557 h 1237880"/>
              <a:gd name="connsiteX2" fmla="*/ 4766553 w 9208851"/>
              <a:gd name="connsiteY2" fmla="*/ 5710 h 1237880"/>
              <a:gd name="connsiteX3" fmla="*/ 1569396 w 9208851"/>
              <a:gd name="connsiteY3" fmla="*/ 407787 h 1237880"/>
              <a:gd name="connsiteX4" fmla="*/ 0 w 9208851"/>
              <a:gd name="connsiteY4" fmla="*/ 757983 h 1237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8851" h="1237880">
                <a:moveTo>
                  <a:pt x="9208851" y="1237880"/>
                </a:moveTo>
                <a:cubicBezTo>
                  <a:pt x="9115357" y="1084399"/>
                  <a:pt x="9021864" y="930919"/>
                  <a:pt x="8281481" y="725557"/>
                </a:cubicBezTo>
                <a:cubicBezTo>
                  <a:pt x="7541098" y="520195"/>
                  <a:pt x="5885234" y="58672"/>
                  <a:pt x="4766553" y="5710"/>
                </a:cubicBezTo>
                <a:cubicBezTo>
                  <a:pt x="3647872" y="-47252"/>
                  <a:pt x="2363821" y="282408"/>
                  <a:pt x="1569396" y="407787"/>
                </a:cubicBezTo>
                <a:cubicBezTo>
                  <a:pt x="774971" y="533166"/>
                  <a:pt x="387485" y="645574"/>
                  <a:pt x="0" y="75798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2C571660-47D6-43A2-9FB5-081DF879CA88}"/>
              </a:ext>
            </a:extLst>
          </p:cNvPr>
          <p:cNvSpPr/>
          <p:nvPr/>
        </p:nvSpPr>
        <p:spPr>
          <a:xfrm>
            <a:off x="1271079" y="4416356"/>
            <a:ext cx="9682265" cy="650635"/>
          </a:xfrm>
          <a:custGeom>
            <a:avLst/>
            <a:gdLst>
              <a:gd name="connsiteX0" fmla="*/ 9742436 w 9742436"/>
              <a:gd name="connsiteY0" fmla="*/ 564204 h 668296"/>
              <a:gd name="connsiteX1" fmla="*/ 8847491 w 9742436"/>
              <a:gd name="connsiteY1" fmla="*/ 350196 h 668296"/>
              <a:gd name="connsiteX2" fmla="*/ 4962912 w 9742436"/>
              <a:gd name="connsiteY2" fmla="*/ 667966 h 668296"/>
              <a:gd name="connsiteX3" fmla="*/ 728138 w 9742436"/>
              <a:gd name="connsiteY3" fmla="*/ 278859 h 668296"/>
              <a:gd name="connsiteX4" fmla="*/ 34231 w 9742436"/>
              <a:gd name="connsiteY4" fmla="*/ 0 h 668296"/>
              <a:gd name="connsiteX0" fmla="*/ 9708205 w 9708205"/>
              <a:gd name="connsiteY0" fmla="*/ 564204 h 668296"/>
              <a:gd name="connsiteX1" fmla="*/ 8813260 w 9708205"/>
              <a:gd name="connsiteY1" fmla="*/ 350196 h 668296"/>
              <a:gd name="connsiteX2" fmla="*/ 4928681 w 9708205"/>
              <a:gd name="connsiteY2" fmla="*/ 667966 h 668296"/>
              <a:gd name="connsiteX3" fmla="*/ 693907 w 9708205"/>
              <a:gd name="connsiteY3" fmla="*/ 278859 h 668296"/>
              <a:gd name="connsiteX4" fmla="*/ 0 w 9708205"/>
              <a:gd name="connsiteY4" fmla="*/ 0 h 668296"/>
              <a:gd name="connsiteX0" fmla="*/ 9740630 w 9740630"/>
              <a:gd name="connsiteY0" fmla="*/ 499353 h 603445"/>
              <a:gd name="connsiteX1" fmla="*/ 8845685 w 9740630"/>
              <a:gd name="connsiteY1" fmla="*/ 285345 h 603445"/>
              <a:gd name="connsiteX2" fmla="*/ 4961106 w 9740630"/>
              <a:gd name="connsiteY2" fmla="*/ 603115 h 603445"/>
              <a:gd name="connsiteX3" fmla="*/ 726332 w 9740630"/>
              <a:gd name="connsiteY3" fmla="*/ 214008 h 603445"/>
              <a:gd name="connsiteX4" fmla="*/ 0 w 9740630"/>
              <a:gd name="connsiteY4" fmla="*/ 0 h 603445"/>
              <a:gd name="connsiteX0" fmla="*/ 9740630 w 9740630"/>
              <a:gd name="connsiteY0" fmla="*/ 499353 h 603445"/>
              <a:gd name="connsiteX1" fmla="*/ 8845685 w 9740630"/>
              <a:gd name="connsiteY1" fmla="*/ 285345 h 603445"/>
              <a:gd name="connsiteX2" fmla="*/ 4961106 w 9740630"/>
              <a:gd name="connsiteY2" fmla="*/ 603115 h 603445"/>
              <a:gd name="connsiteX3" fmla="*/ 726332 w 9740630"/>
              <a:gd name="connsiteY3" fmla="*/ 214008 h 603445"/>
              <a:gd name="connsiteX4" fmla="*/ 0 w 9740630"/>
              <a:gd name="connsiteY4" fmla="*/ 0 h 603445"/>
              <a:gd name="connsiteX0" fmla="*/ 9779541 w 9779541"/>
              <a:gd name="connsiteY0" fmla="*/ 453957 h 558049"/>
              <a:gd name="connsiteX1" fmla="*/ 8884596 w 9779541"/>
              <a:gd name="connsiteY1" fmla="*/ 239949 h 558049"/>
              <a:gd name="connsiteX2" fmla="*/ 5000017 w 9779541"/>
              <a:gd name="connsiteY2" fmla="*/ 557719 h 558049"/>
              <a:gd name="connsiteX3" fmla="*/ 765243 w 9779541"/>
              <a:gd name="connsiteY3" fmla="*/ 168612 h 558049"/>
              <a:gd name="connsiteX4" fmla="*/ 0 w 9779541"/>
              <a:gd name="connsiteY4" fmla="*/ 0 h 558049"/>
              <a:gd name="connsiteX0" fmla="*/ 9779541 w 9779541"/>
              <a:gd name="connsiteY0" fmla="*/ 453957 h 558049"/>
              <a:gd name="connsiteX1" fmla="*/ 8884596 w 9779541"/>
              <a:gd name="connsiteY1" fmla="*/ 239949 h 558049"/>
              <a:gd name="connsiteX2" fmla="*/ 5000017 w 9779541"/>
              <a:gd name="connsiteY2" fmla="*/ 557719 h 558049"/>
              <a:gd name="connsiteX3" fmla="*/ 765243 w 9779541"/>
              <a:gd name="connsiteY3" fmla="*/ 168612 h 558049"/>
              <a:gd name="connsiteX4" fmla="*/ 0 w 9779541"/>
              <a:gd name="connsiteY4" fmla="*/ 0 h 558049"/>
              <a:gd name="connsiteX0" fmla="*/ 9779541 w 9779541"/>
              <a:gd name="connsiteY0" fmla="*/ 453957 h 558049"/>
              <a:gd name="connsiteX1" fmla="*/ 8884596 w 9779541"/>
              <a:gd name="connsiteY1" fmla="*/ 239949 h 558049"/>
              <a:gd name="connsiteX2" fmla="*/ 5000017 w 9779541"/>
              <a:gd name="connsiteY2" fmla="*/ 557719 h 558049"/>
              <a:gd name="connsiteX3" fmla="*/ 765243 w 9779541"/>
              <a:gd name="connsiteY3" fmla="*/ 168612 h 558049"/>
              <a:gd name="connsiteX4" fmla="*/ 0 w 9779541"/>
              <a:gd name="connsiteY4" fmla="*/ 0 h 558049"/>
              <a:gd name="connsiteX0" fmla="*/ 9779541 w 9779541"/>
              <a:gd name="connsiteY0" fmla="*/ 453957 h 574001"/>
              <a:gd name="connsiteX1" fmla="*/ 8884596 w 9779541"/>
              <a:gd name="connsiteY1" fmla="*/ 239949 h 574001"/>
              <a:gd name="connsiteX2" fmla="*/ 5000017 w 9779541"/>
              <a:gd name="connsiteY2" fmla="*/ 557719 h 574001"/>
              <a:gd name="connsiteX3" fmla="*/ 765243 w 9779541"/>
              <a:gd name="connsiteY3" fmla="*/ 168612 h 574001"/>
              <a:gd name="connsiteX4" fmla="*/ 0 w 9779541"/>
              <a:gd name="connsiteY4" fmla="*/ 0 h 574001"/>
              <a:gd name="connsiteX0" fmla="*/ 9779541 w 9779541"/>
              <a:gd name="connsiteY0" fmla="*/ 453957 h 569007"/>
              <a:gd name="connsiteX1" fmla="*/ 8884596 w 9779541"/>
              <a:gd name="connsiteY1" fmla="*/ 239949 h 569007"/>
              <a:gd name="connsiteX2" fmla="*/ 5000017 w 9779541"/>
              <a:gd name="connsiteY2" fmla="*/ 557719 h 569007"/>
              <a:gd name="connsiteX3" fmla="*/ 765243 w 9779541"/>
              <a:gd name="connsiteY3" fmla="*/ 168612 h 569007"/>
              <a:gd name="connsiteX4" fmla="*/ 0 w 9779541"/>
              <a:gd name="connsiteY4" fmla="*/ 0 h 569007"/>
              <a:gd name="connsiteX0" fmla="*/ 9779541 w 9779541"/>
              <a:gd name="connsiteY0" fmla="*/ 453957 h 569007"/>
              <a:gd name="connsiteX1" fmla="*/ 8884596 w 9779541"/>
              <a:gd name="connsiteY1" fmla="*/ 239949 h 569007"/>
              <a:gd name="connsiteX2" fmla="*/ 5000017 w 9779541"/>
              <a:gd name="connsiteY2" fmla="*/ 557719 h 569007"/>
              <a:gd name="connsiteX3" fmla="*/ 765243 w 9779541"/>
              <a:gd name="connsiteY3" fmla="*/ 168612 h 569007"/>
              <a:gd name="connsiteX4" fmla="*/ 0 w 9779541"/>
              <a:gd name="connsiteY4" fmla="*/ 0 h 569007"/>
              <a:gd name="connsiteX0" fmla="*/ 9779541 w 9779541"/>
              <a:gd name="connsiteY0" fmla="*/ 453957 h 570529"/>
              <a:gd name="connsiteX1" fmla="*/ 8884596 w 9779541"/>
              <a:gd name="connsiteY1" fmla="*/ 239949 h 570529"/>
              <a:gd name="connsiteX2" fmla="*/ 5000017 w 9779541"/>
              <a:gd name="connsiteY2" fmla="*/ 557719 h 570529"/>
              <a:gd name="connsiteX3" fmla="*/ 765243 w 9779541"/>
              <a:gd name="connsiteY3" fmla="*/ 168612 h 570529"/>
              <a:gd name="connsiteX4" fmla="*/ 0 w 9779541"/>
              <a:gd name="connsiteY4" fmla="*/ 0 h 570529"/>
              <a:gd name="connsiteX0" fmla="*/ 9747116 w 9747116"/>
              <a:gd name="connsiteY0" fmla="*/ 492868 h 607616"/>
              <a:gd name="connsiteX1" fmla="*/ 8852171 w 9747116"/>
              <a:gd name="connsiteY1" fmla="*/ 278860 h 607616"/>
              <a:gd name="connsiteX2" fmla="*/ 4967592 w 9747116"/>
              <a:gd name="connsiteY2" fmla="*/ 596630 h 607616"/>
              <a:gd name="connsiteX3" fmla="*/ 732818 w 9747116"/>
              <a:gd name="connsiteY3" fmla="*/ 207523 h 607616"/>
              <a:gd name="connsiteX4" fmla="*/ 0 w 9747116"/>
              <a:gd name="connsiteY4" fmla="*/ 0 h 607616"/>
              <a:gd name="connsiteX0" fmla="*/ 9747116 w 9747116"/>
              <a:gd name="connsiteY0" fmla="*/ 492868 h 607616"/>
              <a:gd name="connsiteX1" fmla="*/ 8852171 w 9747116"/>
              <a:gd name="connsiteY1" fmla="*/ 278860 h 607616"/>
              <a:gd name="connsiteX2" fmla="*/ 4967592 w 9747116"/>
              <a:gd name="connsiteY2" fmla="*/ 596630 h 607616"/>
              <a:gd name="connsiteX3" fmla="*/ 732818 w 9747116"/>
              <a:gd name="connsiteY3" fmla="*/ 207523 h 607616"/>
              <a:gd name="connsiteX4" fmla="*/ 0 w 9747116"/>
              <a:gd name="connsiteY4" fmla="*/ 0 h 607616"/>
              <a:gd name="connsiteX0" fmla="*/ 9753601 w 9753601"/>
              <a:gd name="connsiteY0" fmla="*/ 408562 h 522973"/>
              <a:gd name="connsiteX1" fmla="*/ 8858656 w 9753601"/>
              <a:gd name="connsiteY1" fmla="*/ 194554 h 522973"/>
              <a:gd name="connsiteX2" fmla="*/ 4974077 w 9753601"/>
              <a:gd name="connsiteY2" fmla="*/ 512324 h 522973"/>
              <a:gd name="connsiteX3" fmla="*/ 739303 w 9753601"/>
              <a:gd name="connsiteY3" fmla="*/ 123217 h 522973"/>
              <a:gd name="connsiteX4" fmla="*/ 0 w 9753601"/>
              <a:gd name="connsiteY4" fmla="*/ 0 h 522973"/>
              <a:gd name="connsiteX0" fmla="*/ 9753601 w 9753601"/>
              <a:gd name="connsiteY0" fmla="*/ 408562 h 522973"/>
              <a:gd name="connsiteX1" fmla="*/ 8858656 w 9753601"/>
              <a:gd name="connsiteY1" fmla="*/ 194554 h 522973"/>
              <a:gd name="connsiteX2" fmla="*/ 4974077 w 9753601"/>
              <a:gd name="connsiteY2" fmla="*/ 512324 h 522973"/>
              <a:gd name="connsiteX3" fmla="*/ 739303 w 9753601"/>
              <a:gd name="connsiteY3" fmla="*/ 123217 h 522973"/>
              <a:gd name="connsiteX4" fmla="*/ 0 w 9753601"/>
              <a:gd name="connsiteY4" fmla="*/ 0 h 522973"/>
              <a:gd name="connsiteX0" fmla="*/ 9760086 w 9760086"/>
              <a:gd name="connsiteY0" fmla="*/ 356682 h 470895"/>
              <a:gd name="connsiteX1" fmla="*/ 8865141 w 9760086"/>
              <a:gd name="connsiteY1" fmla="*/ 142674 h 470895"/>
              <a:gd name="connsiteX2" fmla="*/ 4980562 w 9760086"/>
              <a:gd name="connsiteY2" fmla="*/ 460444 h 470895"/>
              <a:gd name="connsiteX3" fmla="*/ 745788 w 9760086"/>
              <a:gd name="connsiteY3" fmla="*/ 71337 h 470895"/>
              <a:gd name="connsiteX4" fmla="*/ 0 w 9760086"/>
              <a:gd name="connsiteY4" fmla="*/ 0 h 470895"/>
              <a:gd name="connsiteX0" fmla="*/ 9760086 w 9760086"/>
              <a:gd name="connsiteY0" fmla="*/ 384489 h 501893"/>
              <a:gd name="connsiteX1" fmla="*/ 8865141 w 9760086"/>
              <a:gd name="connsiteY1" fmla="*/ 170481 h 501893"/>
              <a:gd name="connsiteX2" fmla="*/ 4980562 w 9760086"/>
              <a:gd name="connsiteY2" fmla="*/ 488251 h 501893"/>
              <a:gd name="connsiteX3" fmla="*/ 745788 w 9760086"/>
              <a:gd name="connsiteY3" fmla="*/ 99144 h 501893"/>
              <a:gd name="connsiteX4" fmla="*/ 0 w 9760086"/>
              <a:gd name="connsiteY4" fmla="*/ 27807 h 501893"/>
              <a:gd name="connsiteX0" fmla="*/ 9682265 w 9682265"/>
              <a:gd name="connsiteY0" fmla="*/ 531779 h 646690"/>
              <a:gd name="connsiteX1" fmla="*/ 8787320 w 9682265"/>
              <a:gd name="connsiteY1" fmla="*/ 317771 h 646690"/>
              <a:gd name="connsiteX2" fmla="*/ 4902741 w 9682265"/>
              <a:gd name="connsiteY2" fmla="*/ 635541 h 646690"/>
              <a:gd name="connsiteX3" fmla="*/ 667967 w 9682265"/>
              <a:gd name="connsiteY3" fmla="*/ 246434 h 646690"/>
              <a:gd name="connsiteX4" fmla="*/ 0 w 9682265"/>
              <a:gd name="connsiteY4" fmla="*/ 0 h 646690"/>
              <a:gd name="connsiteX0" fmla="*/ 9682265 w 9682265"/>
              <a:gd name="connsiteY0" fmla="*/ 531779 h 650635"/>
              <a:gd name="connsiteX1" fmla="*/ 8787320 w 9682265"/>
              <a:gd name="connsiteY1" fmla="*/ 317771 h 650635"/>
              <a:gd name="connsiteX2" fmla="*/ 4902741 w 9682265"/>
              <a:gd name="connsiteY2" fmla="*/ 635541 h 650635"/>
              <a:gd name="connsiteX3" fmla="*/ 667967 w 9682265"/>
              <a:gd name="connsiteY3" fmla="*/ 246434 h 650635"/>
              <a:gd name="connsiteX4" fmla="*/ 0 w 9682265"/>
              <a:gd name="connsiteY4" fmla="*/ 0 h 65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2265" h="650635">
                <a:moveTo>
                  <a:pt x="9682265" y="531779"/>
                </a:moveTo>
                <a:cubicBezTo>
                  <a:pt x="9633086" y="416128"/>
                  <a:pt x="9583907" y="300477"/>
                  <a:pt x="8787320" y="317771"/>
                </a:cubicBezTo>
                <a:cubicBezTo>
                  <a:pt x="7990733" y="335065"/>
                  <a:pt x="6242996" y="556639"/>
                  <a:pt x="4902741" y="635541"/>
                </a:cubicBezTo>
                <a:cubicBezTo>
                  <a:pt x="3562486" y="714443"/>
                  <a:pt x="1251627" y="469089"/>
                  <a:pt x="667967" y="246434"/>
                </a:cubicBezTo>
                <a:cubicBezTo>
                  <a:pt x="84307" y="23779"/>
                  <a:pt x="248596" y="2377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6005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4F31FE-0AB2-4E59-B3A3-4EBB34AF7A33}"/>
              </a:ext>
            </a:extLst>
          </p:cNvPr>
          <p:cNvGrpSpPr/>
          <p:nvPr/>
        </p:nvGrpSpPr>
        <p:grpSpPr>
          <a:xfrm>
            <a:off x="1480453" y="2657669"/>
            <a:ext cx="2127380" cy="3079102"/>
            <a:chOff x="1564432" y="2657669"/>
            <a:chExt cx="2127380" cy="3079102"/>
          </a:xfrm>
        </p:grpSpPr>
        <p:sp>
          <p:nvSpPr>
            <p:cNvPr id="4" name="Oval 3">
              <a:extLst>
                <a:ext uri="{FF2B5EF4-FFF2-40B4-BE49-F238E27FC236}">
                  <a16:creationId xmlns:a16="http://schemas.microsoft.com/office/drawing/2014/main" id="{1002B062-2121-48A4-8AF3-53D3221B6BB0}"/>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73DD234C-D8CC-4DE9-80F8-8531017B6780}"/>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07EBEB-7506-46A6-B2CF-4B34510BE93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D8B6C9-60EE-4A63-9A65-68B477BABF80}"/>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2F012A-C25A-4758-BE8F-679E11714043}"/>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464F50-863B-4A13-BB5E-5D43E4FF5A2F}"/>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D6A104-963C-4037-B42C-824E3C0F59F2}"/>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23D35-4A4E-4181-AE0A-7B26488F4DC8}"/>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BFEFAC-8C9A-4035-BCA3-07CCAA7396BF}"/>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0DBE89-37C6-4F18-8982-B2F20C1DA4FC}"/>
              </a:ext>
            </a:extLst>
          </p:cNvPr>
          <p:cNvGrpSpPr/>
          <p:nvPr/>
        </p:nvGrpSpPr>
        <p:grpSpPr>
          <a:xfrm>
            <a:off x="5032310" y="2657669"/>
            <a:ext cx="2127380" cy="3079102"/>
            <a:chOff x="1564432" y="2657669"/>
            <a:chExt cx="2127380" cy="3079102"/>
          </a:xfrm>
        </p:grpSpPr>
        <p:sp>
          <p:nvSpPr>
            <p:cNvPr id="15" name="Oval 14">
              <a:extLst>
                <a:ext uri="{FF2B5EF4-FFF2-40B4-BE49-F238E27FC236}">
                  <a16:creationId xmlns:a16="http://schemas.microsoft.com/office/drawing/2014/main" id="{4D37F9F3-43CD-4C93-B60A-73C2E29A2538}"/>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7A83A5E-8CA0-4142-A5A5-1B943DA4D757}"/>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35DABEC-9E48-4829-B632-DC763DECEEDB}"/>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669D2-5806-42E8-80CA-995F1D655DBE}"/>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97362-A20D-4F77-AB88-8FAA9E03E0F0}"/>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484266-A32E-4E1A-97B3-347FE677236C}"/>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8C7B8B-3E61-41B5-8FB7-532C7D555A15}"/>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891DF9-5F3C-4D10-9B63-EA1D151F7BAE}"/>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1F8F01-8140-431F-ABC5-B29FD6C90896}"/>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955D46B-BF6D-4B81-90E3-4A5097A227A5}"/>
              </a:ext>
            </a:extLst>
          </p:cNvPr>
          <p:cNvGrpSpPr/>
          <p:nvPr/>
        </p:nvGrpSpPr>
        <p:grpSpPr>
          <a:xfrm>
            <a:off x="8584167" y="2657669"/>
            <a:ext cx="2127380" cy="3079102"/>
            <a:chOff x="1564432" y="2657669"/>
            <a:chExt cx="2127380" cy="3079102"/>
          </a:xfrm>
        </p:grpSpPr>
        <p:sp>
          <p:nvSpPr>
            <p:cNvPr id="25" name="Oval 24">
              <a:extLst>
                <a:ext uri="{FF2B5EF4-FFF2-40B4-BE49-F238E27FC236}">
                  <a16:creationId xmlns:a16="http://schemas.microsoft.com/office/drawing/2014/main" id="{5B66B345-8E90-4369-AEFE-CC2C9B199823}"/>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A3DD01E2-B6B7-433D-992C-111DABF3C411}"/>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429EFE-73FE-4FBA-BFD5-8C3A5A6F408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66C752-3AB8-45AF-B05D-3306D761ED2F}"/>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BF787-19E7-4F21-BBCB-FE875426920B}"/>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DFE790-1A46-4687-9E45-57EDF18E2AF0}"/>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1072AD-0C19-40B2-8415-61E0FC73302D}"/>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4CDA3-7819-4B73-922E-E0A4DA83179A}"/>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CC90AC-893D-42CB-B680-732B3C6FE99A}"/>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2B1027-BCE9-41C2-8ED5-DD1BEAB1F8A0}"/>
                  </a:ext>
                </a:extLst>
              </p:cNvPr>
              <p:cNvSpPr txBox="1"/>
              <p:nvPr/>
            </p:nvSpPr>
            <p:spPr>
              <a:xfrm>
                <a:off x="6660501" y="5756394"/>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EF2B1027-BCE9-41C2-8ED5-DD1BEAB1F8A0}"/>
                  </a:ext>
                </a:extLst>
              </p:cNvPr>
              <p:cNvSpPr txBox="1">
                <a:spLocks noRot="1" noChangeAspect="1" noMove="1" noResize="1" noEditPoints="1" noAdjustHandles="1" noChangeArrowheads="1" noChangeShapeType="1" noTextEdit="1"/>
              </p:cNvSpPr>
              <p:nvPr/>
            </p:nvSpPr>
            <p:spPr>
              <a:xfrm>
                <a:off x="6660501" y="5756394"/>
                <a:ext cx="33457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48161A-38F3-4FD7-9184-46CE4223278A}"/>
                  </a:ext>
                </a:extLst>
              </p:cNvPr>
              <p:cNvSpPr txBox="1"/>
              <p:nvPr/>
            </p:nvSpPr>
            <p:spPr>
              <a:xfrm>
                <a:off x="10168815" y="5733796"/>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5" name="TextBox 34">
                <a:extLst>
                  <a:ext uri="{FF2B5EF4-FFF2-40B4-BE49-F238E27FC236}">
                    <a16:creationId xmlns:a16="http://schemas.microsoft.com/office/drawing/2014/main" id="{7F48161A-38F3-4FD7-9184-46CE4223278A}"/>
                  </a:ext>
                </a:extLst>
              </p:cNvPr>
              <p:cNvSpPr txBox="1">
                <a:spLocks noRot="1" noChangeAspect="1" noMove="1" noResize="1" noEditPoints="1" noAdjustHandles="1" noChangeArrowheads="1" noChangeShapeType="1" noTextEdit="1"/>
              </p:cNvSpPr>
              <p:nvPr/>
            </p:nvSpPr>
            <p:spPr>
              <a:xfrm>
                <a:off x="10168815" y="5733796"/>
                <a:ext cx="84516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2D89C2-2C0E-4D68-89B8-46FEBA2275EC}"/>
                  </a:ext>
                </a:extLst>
              </p:cNvPr>
              <p:cNvSpPr txBox="1"/>
              <p:nvPr/>
            </p:nvSpPr>
            <p:spPr>
              <a:xfrm>
                <a:off x="3108644" y="5756394"/>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6" name="TextBox 35">
                <a:extLst>
                  <a:ext uri="{FF2B5EF4-FFF2-40B4-BE49-F238E27FC236}">
                    <a16:creationId xmlns:a16="http://schemas.microsoft.com/office/drawing/2014/main" id="{412D89C2-2C0E-4D68-89B8-46FEBA2275EC}"/>
                  </a:ext>
                </a:extLst>
              </p:cNvPr>
              <p:cNvSpPr txBox="1">
                <a:spLocks noRot="1" noChangeAspect="1" noMove="1" noResize="1" noEditPoints="1" noAdjustHandles="1" noChangeArrowheads="1" noChangeShapeType="1" noTextEdit="1"/>
              </p:cNvSpPr>
              <p:nvPr/>
            </p:nvSpPr>
            <p:spPr>
              <a:xfrm>
                <a:off x="3108644" y="5756394"/>
                <a:ext cx="845168" cy="369332"/>
              </a:xfrm>
              <a:prstGeom prst="rect">
                <a:avLst/>
              </a:prstGeom>
              <a:blipFill>
                <a:blip r:embed="rId4"/>
                <a:stretch>
                  <a:fillRect/>
                </a:stretch>
              </a:blipFill>
            </p:spPr>
            <p:txBody>
              <a:bodyPr/>
              <a:lstStyle/>
              <a:p>
                <a:r>
                  <a:rPr lang="en-US">
                    <a:noFill/>
                  </a:rPr>
                  <a:t> </a:t>
                </a:r>
              </a:p>
            </p:txBody>
          </p:sp>
        </mc:Fallback>
      </mc:AlternateContent>
      <p:sp>
        <p:nvSpPr>
          <p:cNvPr id="77" name="Freeform: Shape 76">
            <a:extLst>
              <a:ext uri="{FF2B5EF4-FFF2-40B4-BE49-F238E27FC236}">
                <a16:creationId xmlns:a16="http://schemas.microsoft.com/office/drawing/2014/main" id="{97C3399C-CC9E-4EAE-A37A-04087B559F77}"/>
              </a:ext>
            </a:extLst>
          </p:cNvPr>
          <p:cNvSpPr/>
          <p:nvPr/>
        </p:nvSpPr>
        <p:spPr>
          <a:xfrm>
            <a:off x="1095983" y="3080426"/>
            <a:ext cx="9721174" cy="713361"/>
          </a:xfrm>
          <a:custGeom>
            <a:avLst/>
            <a:gdLst>
              <a:gd name="connsiteX0" fmla="*/ 9721174 w 9721174"/>
              <a:gd name="connsiteY0" fmla="*/ 0 h 713361"/>
              <a:gd name="connsiteX1" fmla="*/ 8618706 w 9721174"/>
              <a:gd name="connsiteY1" fmla="*/ 110246 h 713361"/>
              <a:gd name="connsiteX2" fmla="*/ 5486400 w 9721174"/>
              <a:gd name="connsiteY2" fmla="*/ 428017 h 713361"/>
              <a:gd name="connsiteX3" fmla="*/ 1180289 w 9721174"/>
              <a:gd name="connsiteY3" fmla="*/ 512323 h 713361"/>
              <a:gd name="connsiteX4" fmla="*/ 0 w 9721174"/>
              <a:gd name="connsiteY4" fmla="*/ 713361 h 713361"/>
              <a:gd name="connsiteX5" fmla="*/ 0 w 9721174"/>
              <a:gd name="connsiteY5" fmla="*/ 713361 h 713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1174" h="713361">
                <a:moveTo>
                  <a:pt x="9721174" y="0"/>
                </a:moveTo>
                <a:lnTo>
                  <a:pt x="8618706" y="110246"/>
                </a:lnTo>
                <a:cubicBezTo>
                  <a:pt x="7912910" y="181582"/>
                  <a:pt x="6726136" y="361004"/>
                  <a:pt x="5486400" y="428017"/>
                </a:cubicBezTo>
                <a:cubicBezTo>
                  <a:pt x="4246664" y="495030"/>
                  <a:pt x="2094689" y="464766"/>
                  <a:pt x="1180289" y="512323"/>
                </a:cubicBezTo>
                <a:cubicBezTo>
                  <a:pt x="265889" y="559880"/>
                  <a:pt x="0" y="713361"/>
                  <a:pt x="0" y="713361"/>
                </a:cubicBezTo>
                <a:lnTo>
                  <a:pt x="0" y="71336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5BB31936-E767-48A7-8D22-D527FECEF2F3}"/>
              </a:ext>
            </a:extLst>
          </p:cNvPr>
          <p:cNvSpPr/>
          <p:nvPr/>
        </p:nvSpPr>
        <p:spPr>
          <a:xfrm>
            <a:off x="1128409" y="3551291"/>
            <a:ext cx="10129736" cy="566752"/>
          </a:xfrm>
          <a:custGeom>
            <a:avLst/>
            <a:gdLst>
              <a:gd name="connsiteX0" fmla="*/ 10129736 w 10129736"/>
              <a:gd name="connsiteY0" fmla="*/ 462990 h 566752"/>
              <a:gd name="connsiteX1" fmla="*/ 8236085 w 10129736"/>
              <a:gd name="connsiteY1" fmla="*/ 47943 h 566752"/>
              <a:gd name="connsiteX2" fmla="*/ 4688731 w 10129736"/>
              <a:gd name="connsiteY2" fmla="*/ 54428 h 566752"/>
              <a:gd name="connsiteX3" fmla="*/ 894944 w 10129736"/>
              <a:gd name="connsiteY3" fmla="*/ 456505 h 566752"/>
              <a:gd name="connsiteX4" fmla="*/ 0 w 10129736"/>
              <a:gd name="connsiteY4" fmla="*/ 566752 h 566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9736" h="566752">
                <a:moveTo>
                  <a:pt x="10129736" y="462990"/>
                </a:moveTo>
                <a:cubicBezTo>
                  <a:pt x="9636327" y="289513"/>
                  <a:pt x="9142919" y="116037"/>
                  <a:pt x="8236085" y="47943"/>
                </a:cubicBezTo>
                <a:cubicBezTo>
                  <a:pt x="7329251" y="-20151"/>
                  <a:pt x="5912254" y="-13666"/>
                  <a:pt x="4688731" y="54428"/>
                </a:cubicBezTo>
                <a:cubicBezTo>
                  <a:pt x="3465208" y="122522"/>
                  <a:pt x="1676399" y="371118"/>
                  <a:pt x="894944" y="456505"/>
                </a:cubicBezTo>
                <a:cubicBezTo>
                  <a:pt x="113489" y="541892"/>
                  <a:pt x="56744" y="554322"/>
                  <a:pt x="0" y="56675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1A2EF8F4-84FB-45F6-BAAE-885EDB80AED9}"/>
              </a:ext>
            </a:extLst>
          </p:cNvPr>
          <p:cNvSpPr/>
          <p:nvPr/>
        </p:nvSpPr>
        <p:spPr>
          <a:xfrm>
            <a:off x="1374843" y="3190669"/>
            <a:ext cx="9714689" cy="347448"/>
          </a:xfrm>
          <a:custGeom>
            <a:avLst/>
            <a:gdLst>
              <a:gd name="connsiteX0" fmla="*/ 9675778 w 9675778"/>
              <a:gd name="connsiteY0" fmla="*/ 265893 h 341118"/>
              <a:gd name="connsiteX1" fmla="*/ 8826229 w 9675778"/>
              <a:gd name="connsiteY1" fmla="*/ 324259 h 341118"/>
              <a:gd name="connsiteX2" fmla="*/ 4811948 w 9675778"/>
              <a:gd name="connsiteY2" fmla="*/ 3 h 341118"/>
              <a:gd name="connsiteX3" fmla="*/ 1686127 w 9675778"/>
              <a:gd name="connsiteY3" fmla="*/ 317774 h 341118"/>
              <a:gd name="connsiteX4" fmla="*/ 0 w 9675778"/>
              <a:gd name="connsiteY4" fmla="*/ 220497 h 341118"/>
              <a:gd name="connsiteX0" fmla="*/ 9714689 w 9714689"/>
              <a:gd name="connsiteY0" fmla="*/ 317774 h 360320"/>
              <a:gd name="connsiteX1" fmla="*/ 8826229 w 9714689"/>
              <a:gd name="connsiteY1" fmla="*/ 324259 h 360320"/>
              <a:gd name="connsiteX2" fmla="*/ 4811948 w 9714689"/>
              <a:gd name="connsiteY2" fmla="*/ 3 h 360320"/>
              <a:gd name="connsiteX3" fmla="*/ 1686127 w 9714689"/>
              <a:gd name="connsiteY3" fmla="*/ 317774 h 360320"/>
              <a:gd name="connsiteX4" fmla="*/ 0 w 9714689"/>
              <a:gd name="connsiteY4" fmla="*/ 220497 h 360320"/>
              <a:gd name="connsiteX0" fmla="*/ 9714689 w 9714689"/>
              <a:gd name="connsiteY0" fmla="*/ 317774 h 347448"/>
              <a:gd name="connsiteX1" fmla="*/ 8826229 w 9714689"/>
              <a:gd name="connsiteY1" fmla="*/ 324259 h 347448"/>
              <a:gd name="connsiteX2" fmla="*/ 4811948 w 9714689"/>
              <a:gd name="connsiteY2" fmla="*/ 3 h 347448"/>
              <a:gd name="connsiteX3" fmla="*/ 1686127 w 9714689"/>
              <a:gd name="connsiteY3" fmla="*/ 317774 h 347448"/>
              <a:gd name="connsiteX4" fmla="*/ 0 w 9714689"/>
              <a:gd name="connsiteY4" fmla="*/ 220497 h 347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4689" h="347448">
                <a:moveTo>
                  <a:pt x="9714689" y="317774"/>
                </a:moveTo>
                <a:cubicBezTo>
                  <a:pt x="9578501" y="323718"/>
                  <a:pt x="9643353" y="377221"/>
                  <a:pt x="8826229" y="324259"/>
                </a:cubicBezTo>
                <a:cubicBezTo>
                  <a:pt x="8009106" y="271297"/>
                  <a:pt x="6001965" y="1084"/>
                  <a:pt x="4811948" y="3"/>
                </a:cubicBezTo>
                <a:cubicBezTo>
                  <a:pt x="3621931" y="-1078"/>
                  <a:pt x="2488118" y="281025"/>
                  <a:pt x="1686127" y="317774"/>
                </a:cubicBezTo>
                <a:cubicBezTo>
                  <a:pt x="884136" y="354523"/>
                  <a:pt x="442068" y="287510"/>
                  <a:pt x="0" y="2204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D9582918-9FEF-4C16-8190-9581246FA40B}"/>
              </a:ext>
            </a:extLst>
          </p:cNvPr>
          <p:cNvSpPr/>
          <p:nvPr/>
        </p:nvSpPr>
        <p:spPr>
          <a:xfrm>
            <a:off x="1361872" y="3174185"/>
            <a:ext cx="9766571" cy="1242172"/>
          </a:xfrm>
          <a:custGeom>
            <a:avLst/>
            <a:gdLst>
              <a:gd name="connsiteX0" fmla="*/ 9766571 w 9766571"/>
              <a:gd name="connsiteY0" fmla="*/ 1242172 h 1242172"/>
              <a:gd name="connsiteX1" fmla="*/ 7788613 w 9766571"/>
              <a:gd name="connsiteY1" fmla="*/ 801185 h 1242172"/>
              <a:gd name="connsiteX2" fmla="*/ 4766554 w 9766571"/>
              <a:gd name="connsiteY2" fmla="*/ 10002 h 1242172"/>
              <a:gd name="connsiteX3" fmla="*/ 1712068 w 9766571"/>
              <a:gd name="connsiteY3" fmla="*/ 347228 h 1242172"/>
              <a:gd name="connsiteX4" fmla="*/ 0 w 9766571"/>
              <a:gd name="connsiteY4" fmla="*/ 224011 h 124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6571" h="1242172">
                <a:moveTo>
                  <a:pt x="9766571" y="1242172"/>
                </a:moveTo>
                <a:cubicBezTo>
                  <a:pt x="9194260" y="1124359"/>
                  <a:pt x="8621949" y="1006547"/>
                  <a:pt x="7788613" y="801185"/>
                </a:cubicBezTo>
                <a:cubicBezTo>
                  <a:pt x="6955277" y="595823"/>
                  <a:pt x="5779311" y="85661"/>
                  <a:pt x="4766554" y="10002"/>
                </a:cubicBezTo>
                <a:cubicBezTo>
                  <a:pt x="3753797" y="-65657"/>
                  <a:pt x="2506494" y="311560"/>
                  <a:pt x="1712068" y="347228"/>
                </a:cubicBezTo>
                <a:cubicBezTo>
                  <a:pt x="917642" y="382896"/>
                  <a:pt x="458821" y="303453"/>
                  <a:pt x="0" y="22401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BA3DEBDA-1B99-4A5A-8B31-4F77055D8F1C}"/>
              </a:ext>
            </a:extLst>
          </p:cNvPr>
          <p:cNvSpPr/>
          <p:nvPr/>
        </p:nvSpPr>
        <p:spPr>
          <a:xfrm>
            <a:off x="1368357" y="3985160"/>
            <a:ext cx="9669294" cy="1105649"/>
          </a:xfrm>
          <a:custGeom>
            <a:avLst/>
            <a:gdLst>
              <a:gd name="connsiteX0" fmla="*/ 9669294 w 9669294"/>
              <a:gd name="connsiteY0" fmla="*/ 735997 h 1105649"/>
              <a:gd name="connsiteX1" fmla="*/ 8430639 w 9669294"/>
              <a:gd name="connsiteY1" fmla="*/ 353376 h 1105649"/>
              <a:gd name="connsiteX2" fmla="*/ 4208834 w 9669294"/>
              <a:gd name="connsiteY2" fmla="*/ 9666 h 1105649"/>
              <a:gd name="connsiteX3" fmla="*/ 1569396 w 9669294"/>
              <a:gd name="connsiteY3" fmla="*/ 748968 h 1105649"/>
              <a:gd name="connsiteX4" fmla="*/ 0 w 9669294"/>
              <a:gd name="connsiteY4" fmla="*/ 1105649 h 1105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294" h="1105649">
                <a:moveTo>
                  <a:pt x="9669294" y="735997"/>
                </a:moveTo>
                <a:cubicBezTo>
                  <a:pt x="9505005" y="605214"/>
                  <a:pt x="9340716" y="474431"/>
                  <a:pt x="8430639" y="353376"/>
                </a:cubicBezTo>
                <a:cubicBezTo>
                  <a:pt x="7520562" y="232321"/>
                  <a:pt x="5352374" y="-56266"/>
                  <a:pt x="4208834" y="9666"/>
                </a:cubicBezTo>
                <a:cubicBezTo>
                  <a:pt x="3065294" y="75598"/>
                  <a:pt x="2270868" y="566304"/>
                  <a:pt x="1569396" y="748968"/>
                </a:cubicBezTo>
                <a:cubicBezTo>
                  <a:pt x="867924" y="931632"/>
                  <a:pt x="433962" y="1018640"/>
                  <a:pt x="0" y="110564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616AF217-AB86-4D1A-BCD6-A6DD4693AF7C}"/>
              </a:ext>
            </a:extLst>
          </p:cNvPr>
          <p:cNvSpPr/>
          <p:nvPr/>
        </p:nvSpPr>
        <p:spPr>
          <a:xfrm>
            <a:off x="1374843" y="4330992"/>
            <a:ext cx="9358008" cy="1064617"/>
          </a:xfrm>
          <a:custGeom>
            <a:avLst/>
            <a:gdLst>
              <a:gd name="connsiteX0" fmla="*/ 9358008 w 9358008"/>
              <a:gd name="connsiteY0" fmla="*/ 1064617 h 1064617"/>
              <a:gd name="connsiteX1" fmla="*/ 7652425 w 9358008"/>
              <a:gd name="connsiteY1" fmla="*/ 312344 h 1064617"/>
              <a:gd name="connsiteX2" fmla="*/ 4883285 w 9358008"/>
              <a:gd name="connsiteY2" fmla="*/ 1059 h 1064617"/>
              <a:gd name="connsiteX3" fmla="*/ 1562910 w 9358008"/>
              <a:gd name="connsiteY3" fmla="*/ 403136 h 1064617"/>
              <a:gd name="connsiteX4" fmla="*/ 0 w 9358008"/>
              <a:gd name="connsiteY4" fmla="*/ 753331 h 10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8008" h="1064617">
                <a:moveTo>
                  <a:pt x="9358008" y="1064617"/>
                </a:moveTo>
                <a:cubicBezTo>
                  <a:pt x="8878110" y="777110"/>
                  <a:pt x="8398212" y="489604"/>
                  <a:pt x="7652425" y="312344"/>
                </a:cubicBezTo>
                <a:cubicBezTo>
                  <a:pt x="6906638" y="135084"/>
                  <a:pt x="5898204" y="-14073"/>
                  <a:pt x="4883285" y="1059"/>
                </a:cubicBezTo>
                <a:cubicBezTo>
                  <a:pt x="3868366" y="16191"/>
                  <a:pt x="2376791" y="277757"/>
                  <a:pt x="1562910" y="403136"/>
                </a:cubicBezTo>
                <a:cubicBezTo>
                  <a:pt x="749029" y="528515"/>
                  <a:pt x="374514" y="640923"/>
                  <a:pt x="0" y="7533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1D41022E-F088-45CD-AD76-C18978EE301B}"/>
              </a:ext>
            </a:extLst>
          </p:cNvPr>
          <p:cNvSpPr/>
          <p:nvPr/>
        </p:nvSpPr>
        <p:spPr>
          <a:xfrm>
            <a:off x="1407268" y="4332826"/>
            <a:ext cx="9208851" cy="1237880"/>
          </a:xfrm>
          <a:custGeom>
            <a:avLst/>
            <a:gdLst>
              <a:gd name="connsiteX0" fmla="*/ 9208851 w 9208851"/>
              <a:gd name="connsiteY0" fmla="*/ 1237880 h 1237880"/>
              <a:gd name="connsiteX1" fmla="*/ 8281481 w 9208851"/>
              <a:gd name="connsiteY1" fmla="*/ 725557 h 1237880"/>
              <a:gd name="connsiteX2" fmla="*/ 4766553 w 9208851"/>
              <a:gd name="connsiteY2" fmla="*/ 5710 h 1237880"/>
              <a:gd name="connsiteX3" fmla="*/ 1569396 w 9208851"/>
              <a:gd name="connsiteY3" fmla="*/ 407787 h 1237880"/>
              <a:gd name="connsiteX4" fmla="*/ 0 w 9208851"/>
              <a:gd name="connsiteY4" fmla="*/ 757983 h 1237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8851" h="1237880">
                <a:moveTo>
                  <a:pt x="9208851" y="1237880"/>
                </a:moveTo>
                <a:cubicBezTo>
                  <a:pt x="9115357" y="1084399"/>
                  <a:pt x="9021864" y="930919"/>
                  <a:pt x="8281481" y="725557"/>
                </a:cubicBezTo>
                <a:cubicBezTo>
                  <a:pt x="7541098" y="520195"/>
                  <a:pt x="5885234" y="58672"/>
                  <a:pt x="4766553" y="5710"/>
                </a:cubicBezTo>
                <a:cubicBezTo>
                  <a:pt x="3647872" y="-47252"/>
                  <a:pt x="2363821" y="282408"/>
                  <a:pt x="1569396" y="407787"/>
                </a:cubicBezTo>
                <a:cubicBezTo>
                  <a:pt x="774971" y="533166"/>
                  <a:pt x="387485" y="645574"/>
                  <a:pt x="0" y="75798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5F92562-E8AF-430F-BB91-30D1614F6490}"/>
              </a:ext>
            </a:extLst>
          </p:cNvPr>
          <p:cNvSpPr/>
          <p:nvPr/>
        </p:nvSpPr>
        <p:spPr>
          <a:xfrm>
            <a:off x="1271079" y="4416356"/>
            <a:ext cx="9682265" cy="650635"/>
          </a:xfrm>
          <a:custGeom>
            <a:avLst/>
            <a:gdLst>
              <a:gd name="connsiteX0" fmla="*/ 9742436 w 9742436"/>
              <a:gd name="connsiteY0" fmla="*/ 564204 h 668296"/>
              <a:gd name="connsiteX1" fmla="*/ 8847491 w 9742436"/>
              <a:gd name="connsiteY1" fmla="*/ 350196 h 668296"/>
              <a:gd name="connsiteX2" fmla="*/ 4962912 w 9742436"/>
              <a:gd name="connsiteY2" fmla="*/ 667966 h 668296"/>
              <a:gd name="connsiteX3" fmla="*/ 728138 w 9742436"/>
              <a:gd name="connsiteY3" fmla="*/ 278859 h 668296"/>
              <a:gd name="connsiteX4" fmla="*/ 34231 w 9742436"/>
              <a:gd name="connsiteY4" fmla="*/ 0 h 668296"/>
              <a:gd name="connsiteX0" fmla="*/ 9708205 w 9708205"/>
              <a:gd name="connsiteY0" fmla="*/ 564204 h 668296"/>
              <a:gd name="connsiteX1" fmla="*/ 8813260 w 9708205"/>
              <a:gd name="connsiteY1" fmla="*/ 350196 h 668296"/>
              <a:gd name="connsiteX2" fmla="*/ 4928681 w 9708205"/>
              <a:gd name="connsiteY2" fmla="*/ 667966 h 668296"/>
              <a:gd name="connsiteX3" fmla="*/ 693907 w 9708205"/>
              <a:gd name="connsiteY3" fmla="*/ 278859 h 668296"/>
              <a:gd name="connsiteX4" fmla="*/ 0 w 9708205"/>
              <a:gd name="connsiteY4" fmla="*/ 0 h 668296"/>
              <a:gd name="connsiteX0" fmla="*/ 9740630 w 9740630"/>
              <a:gd name="connsiteY0" fmla="*/ 499353 h 603445"/>
              <a:gd name="connsiteX1" fmla="*/ 8845685 w 9740630"/>
              <a:gd name="connsiteY1" fmla="*/ 285345 h 603445"/>
              <a:gd name="connsiteX2" fmla="*/ 4961106 w 9740630"/>
              <a:gd name="connsiteY2" fmla="*/ 603115 h 603445"/>
              <a:gd name="connsiteX3" fmla="*/ 726332 w 9740630"/>
              <a:gd name="connsiteY3" fmla="*/ 214008 h 603445"/>
              <a:gd name="connsiteX4" fmla="*/ 0 w 9740630"/>
              <a:gd name="connsiteY4" fmla="*/ 0 h 603445"/>
              <a:gd name="connsiteX0" fmla="*/ 9740630 w 9740630"/>
              <a:gd name="connsiteY0" fmla="*/ 499353 h 603445"/>
              <a:gd name="connsiteX1" fmla="*/ 8845685 w 9740630"/>
              <a:gd name="connsiteY1" fmla="*/ 285345 h 603445"/>
              <a:gd name="connsiteX2" fmla="*/ 4961106 w 9740630"/>
              <a:gd name="connsiteY2" fmla="*/ 603115 h 603445"/>
              <a:gd name="connsiteX3" fmla="*/ 726332 w 9740630"/>
              <a:gd name="connsiteY3" fmla="*/ 214008 h 603445"/>
              <a:gd name="connsiteX4" fmla="*/ 0 w 9740630"/>
              <a:gd name="connsiteY4" fmla="*/ 0 h 603445"/>
              <a:gd name="connsiteX0" fmla="*/ 9779541 w 9779541"/>
              <a:gd name="connsiteY0" fmla="*/ 453957 h 558049"/>
              <a:gd name="connsiteX1" fmla="*/ 8884596 w 9779541"/>
              <a:gd name="connsiteY1" fmla="*/ 239949 h 558049"/>
              <a:gd name="connsiteX2" fmla="*/ 5000017 w 9779541"/>
              <a:gd name="connsiteY2" fmla="*/ 557719 h 558049"/>
              <a:gd name="connsiteX3" fmla="*/ 765243 w 9779541"/>
              <a:gd name="connsiteY3" fmla="*/ 168612 h 558049"/>
              <a:gd name="connsiteX4" fmla="*/ 0 w 9779541"/>
              <a:gd name="connsiteY4" fmla="*/ 0 h 558049"/>
              <a:gd name="connsiteX0" fmla="*/ 9779541 w 9779541"/>
              <a:gd name="connsiteY0" fmla="*/ 453957 h 558049"/>
              <a:gd name="connsiteX1" fmla="*/ 8884596 w 9779541"/>
              <a:gd name="connsiteY1" fmla="*/ 239949 h 558049"/>
              <a:gd name="connsiteX2" fmla="*/ 5000017 w 9779541"/>
              <a:gd name="connsiteY2" fmla="*/ 557719 h 558049"/>
              <a:gd name="connsiteX3" fmla="*/ 765243 w 9779541"/>
              <a:gd name="connsiteY3" fmla="*/ 168612 h 558049"/>
              <a:gd name="connsiteX4" fmla="*/ 0 w 9779541"/>
              <a:gd name="connsiteY4" fmla="*/ 0 h 558049"/>
              <a:gd name="connsiteX0" fmla="*/ 9779541 w 9779541"/>
              <a:gd name="connsiteY0" fmla="*/ 453957 h 558049"/>
              <a:gd name="connsiteX1" fmla="*/ 8884596 w 9779541"/>
              <a:gd name="connsiteY1" fmla="*/ 239949 h 558049"/>
              <a:gd name="connsiteX2" fmla="*/ 5000017 w 9779541"/>
              <a:gd name="connsiteY2" fmla="*/ 557719 h 558049"/>
              <a:gd name="connsiteX3" fmla="*/ 765243 w 9779541"/>
              <a:gd name="connsiteY3" fmla="*/ 168612 h 558049"/>
              <a:gd name="connsiteX4" fmla="*/ 0 w 9779541"/>
              <a:gd name="connsiteY4" fmla="*/ 0 h 558049"/>
              <a:gd name="connsiteX0" fmla="*/ 9779541 w 9779541"/>
              <a:gd name="connsiteY0" fmla="*/ 453957 h 574001"/>
              <a:gd name="connsiteX1" fmla="*/ 8884596 w 9779541"/>
              <a:gd name="connsiteY1" fmla="*/ 239949 h 574001"/>
              <a:gd name="connsiteX2" fmla="*/ 5000017 w 9779541"/>
              <a:gd name="connsiteY2" fmla="*/ 557719 h 574001"/>
              <a:gd name="connsiteX3" fmla="*/ 765243 w 9779541"/>
              <a:gd name="connsiteY3" fmla="*/ 168612 h 574001"/>
              <a:gd name="connsiteX4" fmla="*/ 0 w 9779541"/>
              <a:gd name="connsiteY4" fmla="*/ 0 h 574001"/>
              <a:gd name="connsiteX0" fmla="*/ 9779541 w 9779541"/>
              <a:gd name="connsiteY0" fmla="*/ 453957 h 569007"/>
              <a:gd name="connsiteX1" fmla="*/ 8884596 w 9779541"/>
              <a:gd name="connsiteY1" fmla="*/ 239949 h 569007"/>
              <a:gd name="connsiteX2" fmla="*/ 5000017 w 9779541"/>
              <a:gd name="connsiteY2" fmla="*/ 557719 h 569007"/>
              <a:gd name="connsiteX3" fmla="*/ 765243 w 9779541"/>
              <a:gd name="connsiteY3" fmla="*/ 168612 h 569007"/>
              <a:gd name="connsiteX4" fmla="*/ 0 w 9779541"/>
              <a:gd name="connsiteY4" fmla="*/ 0 h 569007"/>
              <a:gd name="connsiteX0" fmla="*/ 9779541 w 9779541"/>
              <a:gd name="connsiteY0" fmla="*/ 453957 h 569007"/>
              <a:gd name="connsiteX1" fmla="*/ 8884596 w 9779541"/>
              <a:gd name="connsiteY1" fmla="*/ 239949 h 569007"/>
              <a:gd name="connsiteX2" fmla="*/ 5000017 w 9779541"/>
              <a:gd name="connsiteY2" fmla="*/ 557719 h 569007"/>
              <a:gd name="connsiteX3" fmla="*/ 765243 w 9779541"/>
              <a:gd name="connsiteY3" fmla="*/ 168612 h 569007"/>
              <a:gd name="connsiteX4" fmla="*/ 0 w 9779541"/>
              <a:gd name="connsiteY4" fmla="*/ 0 h 569007"/>
              <a:gd name="connsiteX0" fmla="*/ 9779541 w 9779541"/>
              <a:gd name="connsiteY0" fmla="*/ 453957 h 570529"/>
              <a:gd name="connsiteX1" fmla="*/ 8884596 w 9779541"/>
              <a:gd name="connsiteY1" fmla="*/ 239949 h 570529"/>
              <a:gd name="connsiteX2" fmla="*/ 5000017 w 9779541"/>
              <a:gd name="connsiteY2" fmla="*/ 557719 h 570529"/>
              <a:gd name="connsiteX3" fmla="*/ 765243 w 9779541"/>
              <a:gd name="connsiteY3" fmla="*/ 168612 h 570529"/>
              <a:gd name="connsiteX4" fmla="*/ 0 w 9779541"/>
              <a:gd name="connsiteY4" fmla="*/ 0 h 570529"/>
              <a:gd name="connsiteX0" fmla="*/ 9747116 w 9747116"/>
              <a:gd name="connsiteY0" fmla="*/ 492868 h 607616"/>
              <a:gd name="connsiteX1" fmla="*/ 8852171 w 9747116"/>
              <a:gd name="connsiteY1" fmla="*/ 278860 h 607616"/>
              <a:gd name="connsiteX2" fmla="*/ 4967592 w 9747116"/>
              <a:gd name="connsiteY2" fmla="*/ 596630 h 607616"/>
              <a:gd name="connsiteX3" fmla="*/ 732818 w 9747116"/>
              <a:gd name="connsiteY3" fmla="*/ 207523 h 607616"/>
              <a:gd name="connsiteX4" fmla="*/ 0 w 9747116"/>
              <a:gd name="connsiteY4" fmla="*/ 0 h 607616"/>
              <a:gd name="connsiteX0" fmla="*/ 9747116 w 9747116"/>
              <a:gd name="connsiteY0" fmla="*/ 492868 h 607616"/>
              <a:gd name="connsiteX1" fmla="*/ 8852171 w 9747116"/>
              <a:gd name="connsiteY1" fmla="*/ 278860 h 607616"/>
              <a:gd name="connsiteX2" fmla="*/ 4967592 w 9747116"/>
              <a:gd name="connsiteY2" fmla="*/ 596630 h 607616"/>
              <a:gd name="connsiteX3" fmla="*/ 732818 w 9747116"/>
              <a:gd name="connsiteY3" fmla="*/ 207523 h 607616"/>
              <a:gd name="connsiteX4" fmla="*/ 0 w 9747116"/>
              <a:gd name="connsiteY4" fmla="*/ 0 h 607616"/>
              <a:gd name="connsiteX0" fmla="*/ 9753601 w 9753601"/>
              <a:gd name="connsiteY0" fmla="*/ 408562 h 522973"/>
              <a:gd name="connsiteX1" fmla="*/ 8858656 w 9753601"/>
              <a:gd name="connsiteY1" fmla="*/ 194554 h 522973"/>
              <a:gd name="connsiteX2" fmla="*/ 4974077 w 9753601"/>
              <a:gd name="connsiteY2" fmla="*/ 512324 h 522973"/>
              <a:gd name="connsiteX3" fmla="*/ 739303 w 9753601"/>
              <a:gd name="connsiteY3" fmla="*/ 123217 h 522973"/>
              <a:gd name="connsiteX4" fmla="*/ 0 w 9753601"/>
              <a:gd name="connsiteY4" fmla="*/ 0 h 522973"/>
              <a:gd name="connsiteX0" fmla="*/ 9753601 w 9753601"/>
              <a:gd name="connsiteY0" fmla="*/ 408562 h 522973"/>
              <a:gd name="connsiteX1" fmla="*/ 8858656 w 9753601"/>
              <a:gd name="connsiteY1" fmla="*/ 194554 h 522973"/>
              <a:gd name="connsiteX2" fmla="*/ 4974077 w 9753601"/>
              <a:gd name="connsiteY2" fmla="*/ 512324 h 522973"/>
              <a:gd name="connsiteX3" fmla="*/ 739303 w 9753601"/>
              <a:gd name="connsiteY3" fmla="*/ 123217 h 522973"/>
              <a:gd name="connsiteX4" fmla="*/ 0 w 9753601"/>
              <a:gd name="connsiteY4" fmla="*/ 0 h 522973"/>
              <a:gd name="connsiteX0" fmla="*/ 9760086 w 9760086"/>
              <a:gd name="connsiteY0" fmla="*/ 356682 h 470895"/>
              <a:gd name="connsiteX1" fmla="*/ 8865141 w 9760086"/>
              <a:gd name="connsiteY1" fmla="*/ 142674 h 470895"/>
              <a:gd name="connsiteX2" fmla="*/ 4980562 w 9760086"/>
              <a:gd name="connsiteY2" fmla="*/ 460444 h 470895"/>
              <a:gd name="connsiteX3" fmla="*/ 745788 w 9760086"/>
              <a:gd name="connsiteY3" fmla="*/ 71337 h 470895"/>
              <a:gd name="connsiteX4" fmla="*/ 0 w 9760086"/>
              <a:gd name="connsiteY4" fmla="*/ 0 h 470895"/>
              <a:gd name="connsiteX0" fmla="*/ 9760086 w 9760086"/>
              <a:gd name="connsiteY0" fmla="*/ 384489 h 501893"/>
              <a:gd name="connsiteX1" fmla="*/ 8865141 w 9760086"/>
              <a:gd name="connsiteY1" fmla="*/ 170481 h 501893"/>
              <a:gd name="connsiteX2" fmla="*/ 4980562 w 9760086"/>
              <a:gd name="connsiteY2" fmla="*/ 488251 h 501893"/>
              <a:gd name="connsiteX3" fmla="*/ 745788 w 9760086"/>
              <a:gd name="connsiteY3" fmla="*/ 99144 h 501893"/>
              <a:gd name="connsiteX4" fmla="*/ 0 w 9760086"/>
              <a:gd name="connsiteY4" fmla="*/ 27807 h 501893"/>
              <a:gd name="connsiteX0" fmla="*/ 9682265 w 9682265"/>
              <a:gd name="connsiteY0" fmla="*/ 531779 h 646690"/>
              <a:gd name="connsiteX1" fmla="*/ 8787320 w 9682265"/>
              <a:gd name="connsiteY1" fmla="*/ 317771 h 646690"/>
              <a:gd name="connsiteX2" fmla="*/ 4902741 w 9682265"/>
              <a:gd name="connsiteY2" fmla="*/ 635541 h 646690"/>
              <a:gd name="connsiteX3" fmla="*/ 667967 w 9682265"/>
              <a:gd name="connsiteY3" fmla="*/ 246434 h 646690"/>
              <a:gd name="connsiteX4" fmla="*/ 0 w 9682265"/>
              <a:gd name="connsiteY4" fmla="*/ 0 h 646690"/>
              <a:gd name="connsiteX0" fmla="*/ 9682265 w 9682265"/>
              <a:gd name="connsiteY0" fmla="*/ 531779 h 650635"/>
              <a:gd name="connsiteX1" fmla="*/ 8787320 w 9682265"/>
              <a:gd name="connsiteY1" fmla="*/ 317771 h 650635"/>
              <a:gd name="connsiteX2" fmla="*/ 4902741 w 9682265"/>
              <a:gd name="connsiteY2" fmla="*/ 635541 h 650635"/>
              <a:gd name="connsiteX3" fmla="*/ 667967 w 9682265"/>
              <a:gd name="connsiteY3" fmla="*/ 246434 h 650635"/>
              <a:gd name="connsiteX4" fmla="*/ 0 w 9682265"/>
              <a:gd name="connsiteY4" fmla="*/ 0 h 65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2265" h="650635">
                <a:moveTo>
                  <a:pt x="9682265" y="531779"/>
                </a:moveTo>
                <a:cubicBezTo>
                  <a:pt x="9633086" y="416128"/>
                  <a:pt x="9583907" y="300477"/>
                  <a:pt x="8787320" y="317771"/>
                </a:cubicBezTo>
                <a:cubicBezTo>
                  <a:pt x="7990733" y="335065"/>
                  <a:pt x="6242996" y="556639"/>
                  <a:pt x="4902741" y="635541"/>
                </a:cubicBezTo>
                <a:cubicBezTo>
                  <a:pt x="3562486" y="714443"/>
                  <a:pt x="1251627" y="469089"/>
                  <a:pt x="667967" y="246434"/>
                </a:cubicBezTo>
                <a:cubicBezTo>
                  <a:pt x="84307" y="23779"/>
                  <a:pt x="248596" y="23779"/>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1A8D6ED-683F-4C63-80B5-012CEAC90BB8}"/>
              </a:ext>
            </a:extLst>
          </p:cNvPr>
          <p:cNvSpPr txBox="1"/>
          <p:nvPr/>
        </p:nvSpPr>
        <p:spPr>
          <a:xfrm>
            <a:off x="395183" y="328320"/>
            <a:ext cx="11037445" cy="584775"/>
          </a:xfrm>
          <a:prstGeom prst="rect">
            <a:avLst/>
          </a:prstGeom>
          <a:noFill/>
        </p:spPr>
        <p:txBody>
          <a:bodyPr wrap="none" rtlCol="0">
            <a:spAutoFit/>
          </a:bodyPr>
          <a:lstStyle/>
          <a:p>
            <a:r>
              <a:rPr lang="en-US" sz="3200" dirty="0"/>
              <a:t>In a reversible process, the evolutions can never merge, only split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6C67F72-A7B8-4025-AEF4-341BD1EBF87B}"/>
                  </a:ext>
                </a:extLst>
              </p:cNvPr>
              <p:cNvSpPr txBox="1"/>
              <p:nvPr/>
            </p:nvSpPr>
            <p:spPr>
              <a:xfrm>
                <a:off x="4058231" y="1428516"/>
                <a:ext cx="5021037" cy="439736"/>
              </a:xfrm>
              <a:prstGeom prst="rect">
                <a:avLst/>
              </a:prstGeom>
              <a:noFill/>
            </p:spPr>
            <p:txBody>
              <a:bodyPr wrap="square" rtlCol="0">
                <a:spAutoFit/>
              </a:bodyPr>
              <a:lstStyle/>
              <a:p>
                <a:r>
                  <a:rPr lang="en-US" sz="2000" dirty="0"/>
                  <a:t>That is, </a:t>
                </a:r>
                <a14:m>
                  <m:oMath xmlns:m="http://schemas.openxmlformats.org/officeDocument/2006/math">
                    <m:r>
                      <a:rPr lang="en-US" sz="2000" b="0" i="1" smtClean="0">
                        <a:latin typeface="Cambria Math" panose="02040503050406030204" pitchFamily="18" charset="0"/>
                      </a:rPr>
                      <m:t>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Δ</m:t>
                            </m:r>
                            <m:r>
                              <a:rPr lang="en-US" sz="2000" b="0" i="1" smtClean="0">
                                <a:latin typeface="Cambria Math" panose="02040503050406030204" pitchFamily="18" charset="0"/>
                              </a:rPr>
                              <m:t>𝑡</m:t>
                            </m:r>
                          </m:e>
                        </m:d>
                      </m:e>
                    </m:d>
                    <m:r>
                      <a:rPr lang="en-US" sz="2000" b="0" i="1" smtClean="0">
                        <a:latin typeface="Cambria Math" panose="02040503050406030204" pitchFamily="18" charset="0"/>
                      </a:rPr>
                      <m:t>≤</m:t>
                    </m:r>
                    <m:r>
                      <a:rPr lang="en-US" sz="2000" b="0" i="1" smtClean="0">
                        <a:latin typeface="Cambria Math" panose="02040503050406030204" pitchFamily="18" charset="0"/>
                      </a:rPr>
                      <m:t>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oMath>
                </a14:m>
                <a:endParaRPr lang="en-US" sz="2000" dirty="0"/>
              </a:p>
            </p:txBody>
          </p:sp>
        </mc:Choice>
        <mc:Fallback xmlns="">
          <p:sp>
            <p:nvSpPr>
              <p:cNvPr id="3" name="TextBox 2">
                <a:extLst>
                  <a:ext uri="{FF2B5EF4-FFF2-40B4-BE49-F238E27FC236}">
                    <a16:creationId xmlns:a16="http://schemas.microsoft.com/office/drawing/2014/main" id="{C6C67F72-A7B8-4025-AEF4-341BD1EBF87B}"/>
                  </a:ext>
                </a:extLst>
              </p:cNvPr>
              <p:cNvSpPr txBox="1">
                <a:spLocks noRot="1" noChangeAspect="1" noMove="1" noResize="1" noEditPoints="1" noAdjustHandles="1" noChangeArrowheads="1" noChangeShapeType="1" noTextEdit="1"/>
              </p:cNvSpPr>
              <p:nvPr/>
            </p:nvSpPr>
            <p:spPr>
              <a:xfrm>
                <a:off x="4058231" y="1428516"/>
                <a:ext cx="5021037" cy="439736"/>
              </a:xfrm>
              <a:prstGeom prst="rect">
                <a:avLst/>
              </a:prstGeom>
              <a:blipFill>
                <a:blip r:embed="rId5"/>
                <a:stretch>
                  <a:fillRect l="-1337" t="-1389" b="-20833"/>
                </a:stretch>
              </a:blipFill>
            </p:spPr>
            <p:txBody>
              <a:bodyPr/>
              <a:lstStyle/>
              <a:p>
                <a:r>
                  <a:rPr lang="en-US">
                    <a:noFill/>
                  </a:rPr>
                  <a:t> </a:t>
                </a:r>
              </a:p>
            </p:txBody>
          </p:sp>
        </mc:Fallback>
      </mc:AlternateContent>
      <p:sp>
        <p:nvSpPr>
          <p:cNvPr id="37" name="Oval 36">
            <a:extLst>
              <a:ext uri="{FF2B5EF4-FFF2-40B4-BE49-F238E27FC236}">
                <a16:creationId xmlns:a16="http://schemas.microsoft.com/office/drawing/2014/main" id="{19BFB0BE-CCF5-4221-8CB4-5186592F13D5}"/>
              </a:ext>
            </a:extLst>
          </p:cNvPr>
          <p:cNvSpPr/>
          <p:nvPr/>
        </p:nvSpPr>
        <p:spPr>
          <a:xfrm>
            <a:off x="6135670" y="4200613"/>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3169A05-C62C-4DE6-9C7E-86A4189A205F}"/>
              </a:ext>
            </a:extLst>
          </p:cNvPr>
          <p:cNvSpPr/>
          <p:nvPr/>
        </p:nvSpPr>
        <p:spPr>
          <a:xfrm>
            <a:off x="2846626" y="4597907"/>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91A227E-F763-4AAB-9DBF-A7D91994DB53}"/>
              </a:ext>
            </a:extLst>
          </p:cNvPr>
          <p:cNvSpPr/>
          <p:nvPr/>
        </p:nvSpPr>
        <p:spPr>
          <a:xfrm>
            <a:off x="5463865" y="3878457"/>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4872B03-A9AA-4CF1-A64D-DB694222D8DF}"/>
              </a:ext>
            </a:extLst>
          </p:cNvPr>
          <p:cNvSpPr/>
          <p:nvPr/>
        </p:nvSpPr>
        <p:spPr>
          <a:xfrm>
            <a:off x="9682067" y="4212950"/>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723CBA8-F610-4A04-A0F2-CD3ED9E71866}"/>
              </a:ext>
            </a:extLst>
          </p:cNvPr>
          <p:cNvSpPr/>
          <p:nvPr/>
        </p:nvSpPr>
        <p:spPr>
          <a:xfrm>
            <a:off x="9595775" y="4938713"/>
            <a:ext cx="256558" cy="256558"/>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3B72D81-1E87-48E6-89DB-373F12DFAAFC}"/>
                  </a:ext>
                </a:extLst>
              </p:cNvPr>
              <p:cNvSpPr txBox="1"/>
              <p:nvPr/>
            </p:nvSpPr>
            <p:spPr>
              <a:xfrm>
                <a:off x="2620340" y="4308327"/>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=3</m:t>
                      </m:r>
                    </m:oMath>
                  </m:oMathPara>
                </a14:m>
                <a:endParaRPr lang="en-US" sz="1600" dirty="0"/>
              </a:p>
            </p:txBody>
          </p:sp>
        </mc:Choice>
        <mc:Fallback xmlns="">
          <p:sp>
            <p:nvSpPr>
              <p:cNvPr id="38" name="TextBox 37">
                <a:extLst>
                  <a:ext uri="{FF2B5EF4-FFF2-40B4-BE49-F238E27FC236}">
                    <a16:creationId xmlns:a16="http://schemas.microsoft.com/office/drawing/2014/main" id="{F3B72D81-1E87-48E6-89DB-373F12DFAAFC}"/>
                  </a:ext>
                </a:extLst>
              </p:cNvPr>
              <p:cNvSpPr txBox="1">
                <a:spLocks noRot="1" noChangeAspect="1" noMove="1" noResize="1" noEditPoints="1" noAdjustHandles="1" noChangeArrowheads="1" noChangeShapeType="1" noTextEdit="1"/>
              </p:cNvSpPr>
              <p:nvPr/>
            </p:nvSpPr>
            <p:spPr>
              <a:xfrm>
                <a:off x="2620340" y="4308327"/>
                <a:ext cx="730585" cy="338554"/>
              </a:xfrm>
              <a:prstGeom prst="rect">
                <a:avLst/>
              </a:prstGeom>
              <a:blipFill>
                <a:blip r:embed="rId6"/>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2CCFBB-56CE-475D-82EC-B467CF2FFA88}"/>
                  </a:ext>
                </a:extLst>
              </p:cNvPr>
              <p:cNvSpPr txBox="1"/>
              <p:nvPr/>
            </p:nvSpPr>
            <p:spPr>
              <a:xfrm>
                <a:off x="5230711" y="3633236"/>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=1</m:t>
                      </m:r>
                    </m:oMath>
                  </m:oMathPara>
                </a14:m>
                <a:endParaRPr lang="en-US" sz="1600" dirty="0"/>
              </a:p>
            </p:txBody>
          </p:sp>
        </mc:Choice>
        <mc:Fallback xmlns="">
          <p:sp>
            <p:nvSpPr>
              <p:cNvPr id="39" name="TextBox 38">
                <a:extLst>
                  <a:ext uri="{FF2B5EF4-FFF2-40B4-BE49-F238E27FC236}">
                    <a16:creationId xmlns:a16="http://schemas.microsoft.com/office/drawing/2014/main" id="{1F2CCFBB-56CE-475D-82EC-B467CF2FFA88}"/>
                  </a:ext>
                </a:extLst>
              </p:cNvPr>
              <p:cNvSpPr txBox="1">
                <a:spLocks noRot="1" noChangeAspect="1" noMove="1" noResize="1" noEditPoints="1" noAdjustHandles="1" noChangeArrowheads="1" noChangeShapeType="1" noTextEdit="1"/>
              </p:cNvSpPr>
              <p:nvPr/>
            </p:nvSpPr>
            <p:spPr>
              <a:xfrm>
                <a:off x="5230711" y="3633236"/>
                <a:ext cx="730585" cy="33855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A9E8ED0-00BF-44FC-9FA6-ACF1C126DBE5}"/>
                  </a:ext>
                </a:extLst>
              </p:cNvPr>
              <p:cNvSpPr txBox="1"/>
              <p:nvPr/>
            </p:nvSpPr>
            <p:spPr>
              <a:xfrm>
                <a:off x="5881324" y="4387632"/>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=2</m:t>
                      </m:r>
                    </m:oMath>
                  </m:oMathPara>
                </a14:m>
                <a:endParaRPr lang="en-US" sz="1600" dirty="0"/>
              </a:p>
            </p:txBody>
          </p:sp>
        </mc:Choice>
        <mc:Fallback xmlns="">
          <p:sp>
            <p:nvSpPr>
              <p:cNvPr id="40" name="TextBox 39">
                <a:extLst>
                  <a:ext uri="{FF2B5EF4-FFF2-40B4-BE49-F238E27FC236}">
                    <a16:creationId xmlns:a16="http://schemas.microsoft.com/office/drawing/2014/main" id="{CA9E8ED0-00BF-44FC-9FA6-ACF1C126DBE5}"/>
                  </a:ext>
                </a:extLst>
              </p:cNvPr>
              <p:cNvSpPr txBox="1">
                <a:spLocks noRot="1" noChangeAspect="1" noMove="1" noResize="1" noEditPoints="1" noAdjustHandles="1" noChangeArrowheads="1" noChangeShapeType="1" noTextEdit="1"/>
              </p:cNvSpPr>
              <p:nvPr/>
            </p:nvSpPr>
            <p:spPr>
              <a:xfrm>
                <a:off x="5881324" y="4387632"/>
                <a:ext cx="730585" cy="338554"/>
              </a:xfrm>
              <a:prstGeom prst="rect">
                <a:avLst/>
              </a:prstGeom>
              <a:blipFill>
                <a:blip r:embed="rId8"/>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D33D108-4E1F-48B5-8FDE-3942A74EF0C9}"/>
                  </a:ext>
                </a:extLst>
              </p:cNvPr>
              <p:cNvSpPr txBox="1"/>
              <p:nvPr/>
            </p:nvSpPr>
            <p:spPr>
              <a:xfrm>
                <a:off x="9445053" y="4386259"/>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=1</m:t>
                      </m:r>
                    </m:oMath>
                  </m:oMathPara>
                </a14:m>
                <a:endParaRPr lang="en-US" sz="1600" dirty="0"/>
              </a:p>
            </p:txBody>
          </p:sp>
        </mc:Choice>
        <mc:Fallback xmlns="">
          <p:sp>
            <p:nvSpPr>
              <p:cNvPr id="41" name="TextBox 40">
                <a:extLst>
                  <a:ext uri="{FF2B5EF4-FFF2-40B4-BE49-F238E27FC236}">
                    <a16:creationId xmlns:a16="http://schemas.microsoft.com/office/drawing/2014/main" id="{4D33D108-4E1F-48B5-8FDE-3942A74EF0C9}"/>
                  </a:ext>
                </a:extLst>
              </p:cNvPr>
              <p:cNvSpPr txBox="1">
                <a:spLocks noRot="1" noChangeAspect="1" noMove="1" noResize="1" noEditPoints="1" noAdjustHandles="1" noChangeArrowheads="1" noChangeShapeType="1" noTextEdit="1"/>
              </p:cNvSpPr>
              <p:nvPr/>
            </p:nvSpPr>
            <p:spPr>
              <a:xfrm>
                <a:off x="9445053" y="4386259"/>
                <a:ext cx="730585" cy="338554"/>
              </a:xfrm>
              <a:prstGeom prst="rect">
                <a:avLst/>
              </a:prstGeom>
              <a:blipFill>
                <a:blip r:embed="rId9"/>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4511F80-AD5D-4F88-B961-DB51B223060E}"/>
                  </a:ext>
                </a:extLst>
              </p:cNvPr>
              <p:cNvSpPr txBox="1"/>
              <p:nvPr/>
            </p:nvSpPr>
            <p:spPr>
              <a:xfrm>
                <a:off x="9324551" y="5128807"/>
                <a:ext cx="73058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𝜇</m:t>
                      </m:r>
                      <m:r>
                        <a:rPr lang="en-US" sz="1600" b="0" i="1" smtClean="0">
                          <a:latin typeface="Cambria Math" panose="02040503050406030204" pitchFamily="18" charset="0"/>
                        </a:rPr>
                        <m:t>=1</m:t>
                      </m:r>
                    </m:oMath>
                  </m:oMathPara>
                </a14:m>
                <a:endParaRPr lang="en-US" sz="1600" dirty="0"/>
              </a:p>
            </p:txBody>
          </p:sp>
        </mc:Choice>
        <mc:Fallback xmlns="">
          <p:sp>
            <p:nvSpPr>
              <p:cNvPr id="42" name="TextBox 41">
                <a:extLst>
                  <a:ext uri="{FF2B5EF4-FFF2-40B4-BE49-F238E27FC236}">
                    <a16:creationId xmlns:a16="http://schemas.microsoft.com/office/drawing/2014/main" id="{04511F80-AD5D-4F88-B961-DB51B223060E}"/>
                  </a:ext>
                </a:extLst>
              </p:cNvPr>
              <p:cNvSpPr txBox="1">
                <a:spLocks noRot="1" noChangeAspect="1" noMove="1" noResize="1" noEditPoints="1" noAdjustHandles="1" noChangeArrowheads="1" noChangeShapeType="1" noTextEdit="1"/>
              </p:cNvSpPr>
              <p:nvPr/>
            </p:nvSpPr>
            <p:spPr>
              <a:xfrm>
                <a:off x="9324551" y="5128807"/>
                <a:ext cx="730585" cy="338554"/>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5670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4F31FE-0AB2-4E59-B3A3-4EBB34AF7A33}"/>
              </a:ext>
            </a:extLst>
          </p:cNvPr>
          <p:cNvGrpSpPr/>
          <p:nvPr/>
        </p:nvGrpSpPr>
        <p:grpSpPr>
          <a:xfrm>
            <a:off x="1480453" y="2657669"/>
            <a:ext cx="2127380" cy="3079102"/>
            <a:chOff x="1564432" y="2657669"/>
            <a:chExt cx="2127380" cy="3079102"/>
          </a:xfrm>
        </p:grpSpPr>
        <p:sp>
          <p:nvSpPr>
            <p:cNvPr id="4" name="Oval 3">
              <a:extLst>
                <a:ext uri="{FF2B5EF4-FFF2-40B4-BE49-F238E27FC236}">
                  <a16:creationId xmlns:a16="http://schemas.microsoft.com/office/drawing/2014/main" id="{1002B062-2121-48A4-8AF3-53D3221B6BB0}"/>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73DD234C-D8CC-4DE9-80F8-8531017B6780}"/>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07EBEB-7506-46A6-B2CF-4B34510BE93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D8B6C9-60EE-4A63-9A65-68B477BABF80}"/>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2F012A-C25A-4758-BE8F-679E11714043}"/>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464F50-863B-4A13-BB5E-5D43E4FF5A2F}"/>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D6A104-963C-4037-B42C-824E3C0F59F2}"/>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23D35-4A4E-4181-AE0A-7B26488F4DC8}"/>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BFEFAC-8C9A-4035-BCA3-07CCAA7396BF}"/>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0DBE89-37C6-4F18-8982-B2F20C1DA4FC}"/>
              </a:ext>
            </a:extLst>
          </p:cNvPr>
          <p:cNvGrpSpPr/>
          <p:nvPr/>
        </p:nvGrpSpPr>
        <p:grpSpPr>
          <a:xfrm>
            <a:off x="5032310" y="2657669"/>
            <a:ext cx="2127380" cy="3079102"/>
            <a:chOff x="1564432" y="2657669"/>
            <a:chExt cx="2127380" cy="3079102"/>
          </a:xfrm>
        </p:grpSpPr>
        <p:sp>
          <p:nvSpPr>
            <p:cNvPr id="15" name="Oval 14">
              <a:extLst>
                <a:ext uri="{FF2B5EF4-FFF2-40B4-BE49-F238E27FC236}">
                  <a16:creationId xmlns:a16="http://schemas.microsoft.com/office/drawing/2014/main" id="{4D37F9F3-43CD-4C93-B60A-73C2E29A2538}"/>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7A83A5E-8CA0-4142-A5A5-1B943DA4D757}"/>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35DABEC-9E48-4829-B632-DC763DECEEDB}"/>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669D2-5806-42E8-80CA-995F1D655DBE}"/>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97362-A20D-4F77-AB88-8FAA9E03E0F0}"/>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484266-A32E-4E1A-97B3-347FE677236C}"/>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8C7B8B-3E61-41B5-8FB7-532C7D555A15}"/>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891DF9-5F3C-4D10-9B63-EA1D151F7BAE}"/>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1F8F01-8140-431F-ABC5-B29FD6C90896}"/>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955D46B-BF6D-4B81-90E3-4A5097A227A5}"/>
              </a:ext>
            </a:extLst>
          </p:cNvPr>
          <p:cNvGrpSpPr/>
          <p:nvPr/>
        </p:nvGrpSpPr>
        <p:grpSpPr>
          <a:xfrm>
            <a:off x="8584167" y="2657669"/>
            <a:ext cx="2127380" cy="3079102"/>
            <a:chOff x="1564432" y="2657669"/>
            <a:chExt cx="2127380" cy="3079102"/>
          </a:xfrm>
        </p:grpSpPr>
        <p:sp>
          <p:nvSpPr>
            <p:cNvPr id="25" name="Oval 24">
              <a:extLst>
                <a:ext uri="{FF2B5EF4-FFF2-40B4-BE49-F238E27FC236}">
                  <a16:creationId xmlns:a16="http://schemas.microsoft.com/office/drawing/2014/main" id="{5B66B345-8E90-4369-AEFE-CC2C9B199823}"/>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A3DD01E2-B6B7-433D-992C-111DABF3C411}"/>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429EFE-73FE-4FBA-BFD5-8C3A5A6F408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66C752-3AB8-45AF-B05D-3306D761ED2F}"/>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BF787-19E7-4F21-BBCB-FE875426920B}"/>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DFE790-1A46-4687-9E45-57EDF18E2AF0}"/>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1072AD-0C19-40B2-8415-61E0FC73302D}"/>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4CDA3-7819-4B73-922E-E0A4DA83179A}"/>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CC90AC-893D-42CB-B680-732B3C6FE99A}"/>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2B1027-BCE9-41C2-8ED5-DD1BEAB1F8A0}"/>
                  </a:ext>
                </a:extLst>
              </p:cNvPr>
              <p:cNvSpPr txBox="1"/>
              <p:nvPr/>
            </p:nvSpPr>
            <p:spPr>
              <a:xfrm>
                <a:off x="6660501" y="5756394"/>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EF2B1027-BCE9-41C2-8ED5-DD1BEAB1F8A0}"/>
                  </a:ext>
                </a:extLst>
              </p:cNvPr>
              <p:cNvSpPr txBox="1">
                <a:spLocks noRot="1" noChangeAspect="1" noMove="1" noResize="1" noEditPoints="1" noAdjustHandles="1" noChangeArrowheads="1" noChangeShapeType="1" noTextEdit="1"/>
              </p:cNvSpPr>
              <p:nvPr/>
            </p:nvSpPr>
            <p:spPr>
              <a:xfrm>
                <a:off x="6660501" y="5756394"/>
                <a:ext cx="33457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48161A-38F3-4FD7-9184-46CE4223278A}"/>
                  </a:ext>
                </a:extLst>
              </p:cNvPr>
              <p:cNvSpPr txBox="1"/>
              <p:nvPr/>
            </p:nvSpPr>
            <p:spPr>
              <a:xfrm>
                <a:off x="10168815" y="5733796"/>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5" name="TextBox 34">
                <a:extLst>
                  <a:ext uri="{FF2B5EF4-FFF2-40B4-BE49-F238E27FC236}">
                    <a16:creationId xmlns:a16="http://schemas.microsoft.com/office/drawing/2014/main" id="{7F48161A-38F3-4FD7-9184-46CE4223278A}"/>
                  </a:ext>
                </a:extLst>
              </p:cNvPr>
              <p:cNvSpPr txBox="1">
                <a:spLocks noRot="1" noChangeAspect="1" noMove="1" noResize="1" noEditPoints="1" noAdjustHandles="1" noChangeArrowheads="1" noChangeShapeType="1" noTextEdit="1"/>
              </p:cNvSpPr>
              <p:nvPr/>
            </p:nvSpPr>
            <p:spPr>
              <a:xfrm>
                <a:off x="10168815" y="5733796"/>
                <a:ext cx="84516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2D89C2-2C0E-4D68-89B8-46FEBA2275EC}"/>
                  </a:ext>
                </a:extLst>
              </p:cNvPr>
              <p:cNvSpPr txBox="1"/>
              <p:nvPr/>
            </p:nvSpPr>
            <p:spPr>
              <a:xfrm>
                <a:off x="3108644" y="5756394"/>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6" name="TextBox 35">
                <a:extLst>
                  <a:ext uri="{FF2B5EF4-FFF2-40B4-BE49-F238E27FC236}">
                    <a16:creationId xmlns:a16="http://schemas.microsoft.com/office/drawing/2014/main" id="{412D89C2-2C0E-4D68-89B8-46FEBA2275EC}"/>
                  </a:ext>
                </a:extLst>
              </p:cNvPr>
              <p:cNvSpPr txBox="1">
                <a:spLocks noRot="1" noChangeAspect="1" noMove="1" noResize="1" noEditPoints="1" noAdjustHandles="1" noChangeArrowheads="1" noChangeShapeType="1" noTextEdit="1"/>
              </p:cNvSpPr>
              <p:nvPr/>
            </p:nvSpPr>
            <p:spPr>
              <a:xfrm>
                <a:off x="3108644" y="5756394"/>
                <a:ext cx="845168" cy="369332"/>
              </a:xfrm>
              <a:prstGeom prst="rect">
                <a:avLst/>
              </a:prstGeom>
              <a:blipFill>
                <a:blip r:embed="rId4"/>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A1DA4DCE-43BE-424F-A60E-C550B4B8767B}"/>
              </a:ext>
            </a:extLst>
          </p:cNvPr>
          <p:cNvSpPr txBox="1"/>
          <p:nvPr/>
        </p:nvSpPr>
        <p:spPr>
          <a:xfrm>
            <a:off x="395183" y="328320"/>
            <a:ext cx="9662902" cy="584775"/>
          </a:xfrm>
          <a:prstGeom prst="rect">
            <a:avLst/>
          </a:prstGeom>
          <a:noFill/>
        </p:spPr>
        <p:txBody>
          <a:bodyPr wrap="none" rtlCol="0">
            <a:spAutoFit/>
          </a:bodyPr>
          <a:lstStyle/>
          <a:p>
            <a:r>
              <a:rPr lang="en-US" sz="3200" dirty="0"/>
              <a:t>In a det/rev process, evolutions can never merge nor split</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F3AC8E2-1311-44FC-B6CE-B620860802A0}"/>
                  </a:ext>
                </a:extLst>
              </p:cNvPr>
              <p:cNvSpPr txBox="1"/>
              <p:nvPr/>
            </p:nvSpPr>
            <p:spPr>
              <a:xfrm>
                <a:off x="4364007" y="1569060"/>
                <a:ext cx="5021037" cy="439736"/>
              </a:xfrm>
              <a:prstGeom prst="rect">
                <a:avLst/>
              </a:prstGeom>
              <a:noFill/>
            </p:spPr>
            <p:txBody>
              <a:bodyPr wrap="square" rtlCol="0">
                <a:spAutoFit/>
              </a:bodyPr>
              <a:lstStyle/>
              <a:p>
                <a:r>
                  <a:rPr lang="en-US" sz="2000" dirty="0"/>
                  <a:t>That is, </a:t>
                </a:r>
                <a14:m>
                  <m:oMath xmlns:m="http://schemas.openxmlformats.org/officeDocument/2006/math">
                    <m:r>
                      <a:rPr lang="en-US" sz="2000" b="0" i="1" smtClean="0">
                        <a:latin typeface="Cambria Math" panose="02040503050406030204" pitchFamily="18" charset="0"/>
                      </a:rPr>
                      <m:t>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Δ</m:t>
                            </m:r>
                            <m:r>
                              <a:rPr lang="en-US" sz="2000" b="0" i="1" smtClean="0">
                                <a:latin typeface="Cambria Math" panose="02040503050406030204" pitchFamily="18" charset="0"/>
                              </a:rPr>
                              <m:t>𝑡</m:t>
                            </m:r>
                          </m:e>
                        </m:d>
                      </m:e>
                    </m:d>
                    <m:r>
                      <a:rPr lang="en-US" sz="2000" b="0" i="1" smtClean="0">
                        <a:latin typeface="Cambria Math" panose="02040503050406030204" pitchFamily="18" charset="0"/>
                      </a:rPr>
                      <m:t>=</m:t>
                    </m:r>
                    <m:r>
                      <a:rPr lang="en-US" sz="2000" b="0" i="1" smtClean="0">
                        <a:latin typeface="Cambria Math" panose="02040503050406030204" pitchFamily="18" charset="0"/>
                      </a:rPr>
                      <m:t>𝜇</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e>
                        </m:d>
                      </m:e>
                    </m:d>
                  </m:oMath>
                </a14:m>
                <a:endParaRPr lang="en-US" sz="2000" dirty="0"/>
              </a:p>
            </p:txBody>
          </p:sp>
        </mc:Choice>
        <mc:Fallback xmlns="">
          <p:sp>
            <p:nvSpPr>
              <p:cNvPr id="51" name="TextBox 50">
                <a:extLst>
                  <a:ext uri="{FF2B5EF4-FFF2-40B4-BE49-F238E27FC236}">
                    <a16:creationId xmlns:a16="http://schemas.microsoft.com/office/drawing/2014/main" id="{1F3AC8E2-1311-44FC-B6CE-B620860802A0}"/>
                  </a:ext>
                </a:extLst>
              </p:cNvPr>
              <p:cNvSpPr txBox="1">
                <a:spLocks noRot="1" noChangeAspect="1" noMove="1" noResize="1" noEditPoints="1" noAdjustHandles="1" noChangeArrowheads="1" noChangeShapeType="1" noTextEdit="1"/>
              </p:cNvSpPr>
              <p:nvPr/>
            </p:nvSpPr>
            <p:spPr>
              <a:xfrm>
                <a:off x="4364007" y="1569060"/>
                <a:ext cx="5021037" cy="439736"/>
              </a:xfrm>
              <a:prstGeom prst="rect">
                <a:avLst/>
              </a:prstGeom>
              <a:blipFill>
                <a:blip r:embed="rId5"/>
                <a:stretch>
                  <a:fillRect l="-1335" t="-1370" b="-19178"/>
                </a:stretch>
              </a:blipFill>
            </p:spPr>
            <p:txBody>
              <a:bodyPr/>
              <a:lstStyle/>
              <a:p>
                <a:r>
                  <a:rPr lang="en-US">
                    <a:noFill/>
                  </a:rPr>
                  <a:t> </a:t>
                </a:r>
              </a:p>
            </p:txBody>
          </p:sp>
        </mc:Fallback>
      </mc:AlternateContent>
      <p:sp>
        <p:nvSpPr>
          <p:cNvPr id="63" name="Freeform: Shape 62">
            <a:extLst>
              <a:ext uri="{FF2B5EF4-FFF2-40B4-BE49-F238E27FC236}">
                <a16:creationId xmlns:a16="http://schemas.microsoft.com/office/drawing/2014/main" id="{23209D62-0FAC-4E94-8BD3-96BE197EC029}"/>
              </a:ext>
            </a:extLst>
          </p:cNvPr>
          <p:cNvSpPr/>
          <p:nvPr/>
        </p:nvSpPr>
        <p:spPr>
          <a:xfrm>
            <a:off x="1556426" y="3086911"/>
            <a:ext cx="9448800" cy="570689"/>
          </a:xfrm>
          <a:custGeom>
            <a:avLst/>
            <a:gdLst>
              <a:gd name="connsiteX0" fmla="*/ 0 w 9448800"/>
              <a:gd name="connsiteY0" fmla="*/ 0 h 570689"/>
              <a:gd name="connsiteX1" fmla="*/ 1504544 w 9448800"/>
              <a:gd name="connsiteY1" fmla="*/ 421532 h 570689"/>
              <a:gd name="connsiteX2" fmla="*/ 4636851 w 9448800"/>
              <a:gd name="connsiteY2" fmla="*/ 90791 h 570689"/>
              <a:gd name="connsiteX3" fmla="*/ 8625191 w 9448800"/>
              <a:gd name="connsiteY3" fmla="*/ 434502 h 570689"/>
              <a:gd name="connsiteX4" fmla="*/ 9448800 w 9448800"/>
              <a:gd name="connsiteY4" fmla="*/ 570689 h 570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8800" h="570689">
                <a:moveTo>
                  <a:pt x="0" y="0"/>
                </a:moveTo>
                <a:cubicBezTo>
                  <a:pt x="365868" y="203200"/>
                  <a:pt x="731736" y="406400"/>
                  <a:pt x="1504544" y="421532"/>
                </a:cubicBezTo>
                <a:cubicBezTo>
                  <a:pt x="2277352" y="436664"/>
                  <a:pt x="3450077" y="88629"/>
                  <a:pt x="4636851" y="90791"/>
                </a:cubicBezTo>
                <a:cubicBezTo>
                  <a:pt x="5823626" y="92953"/>
                  <a:pt x="7823199" y="354519"/>
                  <a:pt x="8625191" y="434502"/>
                </a:cubicBezTo>
                <a:cubicBezTo>
                  <a:pt x="9427183" y="514485"/>
                  <a:pt x="9437991" y="542587"/>
                  <a:pt x="9448800" y="5706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930637BC-C3BF-4318-97A0-E569C67B88B1}"/>
              </a:ext>
            </a:extLst>
          </p:cNvPr>
          <p:cNvSpPr/>
          <p:nvPr/>
        </p:nvSpPr>
        <p:spPr>
          <a:xfrm>
            <a:off x="1219200" y="3041515"/>
            <a:ext cx="9520136" cy="545150"/>
          </a:xfrm>
          <a:custGeom>
            <a:avLst/>
            <a:gdLst>
              <a:gd name="connsiteX0" fmla="*/ 0 w 9520136"/>
              <a:gd name="connsiteY0" fmla="*/ 486383 h 545150"/>
              <a:gd name="connsiteX1" fmla="*/ 1063557 w 9520136"/>
              <a:gd name="connsiteY1" fmla="*/ 544749 h 545150"/>
              <a:gd name="connsiteX2" fmla="*/ 5395609 w 9520136"/>
              <a:gd name="connsiteY2" fmla="*/ 460442 h 545150"/>
              <a:gd name="connsiteX3" fmla="*/ 8514945 w 9520136"/>
              <a:gd name="connsiteY3" fmla="*/ 155642 h 545150"/>
              <a:gd name="connsiteX4" fmla="*/ 9520136 w 9520136"/>
              <a:gd name="connsiteY4" fmla="*/ 0 h 545150"/>
              <a:gd name="connsiteX0" fmla="*/ 0 w 9520136"/>
              <a:gd name="connsiteY0" fmla="*/ 486383 h 545150"/>
              <a:gd name="connsiteX1" fmla="*/ 1063557 w 9520136"/>
              <a:gd name="connsiteY1" fmla="*/ 544749 h 545150"/>
              <a:gd name="connsiteX2" fmla="*/ 5395609 w 9520136"/>
              <a:gd name="connsiteY2" fmla="*/ 460442 h 545150"/>
              <a:gd name="connsiteX3" fmla="*/ 8514945 w 9520136"/>
              <a:gd name="connsiteY3" fmla="*/ 155642 h 545150"/>
              <a:gd name="connsiteX4" fmla="*/ 9520136 w 9520136"/>
              <a:gd name="connsiteY4" fmla="*/ 0 h 545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0136" h="545150">
                <a:moveTo>
                  <a:pt x="0" y="486383"/>
                </a:moveTo>
                <a:cubicBezTo>
                  <a:pt x="82144" y="517727"/>
                  <a:pt x="164289" y="549072"/>
                  <a:pt x="1063557" y="544749"/>
                </a:cubicBezTo>
                <a:cubicBezTo>
                  <a:pt x="1962825" y="540426"/>
                  <a:pt x="4153711" y="469310"/>
                  <a:pt x="5395609" y="460442"/>
                </a:cubicBezTo>
                <a:cubicBezTo>
                  <a:pt x="6637507" y="451574"/>
                  <a:pt x="7827524" y="232382"/>
                  <a:pt x="8514945" y="155642"/>
                </a:cubicBezTo>
                <a:cubicBezTo>
                  <a:pt x="9202366" y="78902"/>
                  <a:pt x="9361251" y="39451"/>
                  <a:pt x="952013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Shape 64">
            <a:extLst>
              <a:ext uri="{FF2B5EF4-FFF2-40B4-BE49-F238E27FC236}">
                <a16:creationId xmlns:a16="http://schemas.microsoft.com/office/drawing/2014/main" id="{B2C70F19-E676-468D-8F82-4152E2F250C5}"/>
              </a:ext>
            </a:extLst>
          </p:cNvPr>
          <p:cNvSpPr/>
          <p:nvPr/>
        </p:nvSpPr>
        <p:spPr>
          <a:xfrm>
            <a:off x="1063557" y="3569101"/>
            <a:ext cx="9831422" cy="743495"/>
          </a:xfrm>
          <a:custGeom>
            <a:avLst/>
            <a:gdLst>
              <a:gd name="connsiteX0" fmla="*/ 0 w 9831422"/>
              <a:gd name="connsiteY0" fmla="*/ 764406 h 764406"/>
              <a:gd name="connsiteX1" fmla="*/ 979252 w 9831422"/>
              <a:gd name="connsiteY1" fmla="*/ 472576 h 764406"/>
              <a:gd name="connsiteX2" fmla="*/ 4760069 w 9831422"/>
              <a:gd name="connsiteY2" fmla="*/ 44559 h 764406"/>
              <a:gd name="connsiteX3" fmla="*/ 8320392 w 9831422"/>
              <a:gd name="connsiteY3" fmla="*/ 31589 h 764406"/>
              <a:gd name="connsiteX4" fmla="*/ 9831422 w 9831422"/>
              <a:gd name="connsiteY4" fmla="*/ 206687 h 764406"/>
              <a:gd name="connsiteX0" fmla="*/ 0 w 9831422"/>
              <a:gd name="connsiteY0" fmla="*/ 743495 h 743495"/>
              <a:gd name="connsiteX1" fmla="*/ 979252 w 9831422"/>
              <a:gd name="connsiteY1" fmla="*/ 451665 h 743495"/>
              <a:gd name="connsiteX2" fmla="*/ 4760069 w 9831422"/>
              <a:gd name="connsiteY2" fmla="*/ 23648 h 743495"/>
              <a:gd name="connsiteX3" fmla="*/ 8320392 w 9831422"/>
              <a:gd name="connsiteY3" fmla="*/ 10678 h 743495"/>
              <a:gd name="connsiteX4" fmla="*/ 9831422 w 9831422"/>
              <a:gd name="connsiteY4" fmla="*/ 185776 h 7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1422" h="743495">
                <a:moveTo>
                  <a:pt x="0" y="743495"/>
                </a:moveTo>
                <a:cubicBezTo>
                  <a:pt x="92953" y="657567"/>
                  <a:pt x="185907" y="571639"/>
                  <a:pt x="979252" y="451665"/>
                </a:cubicBezTo>
                <a:cubicBezTo>
                  <a:pt x="1772597" y="331691"/>
                  <a:pt x="3536546" y="31831"/>
                  <a:pt x="4760069" y="23648"/>
                </a:cubicBezTo>
                <a:cubicBezTo>
                  <a:pt x="5983592" y="15465"/>
                  <a:pt x="7475167" y="-16343"/>
                  <a:pt x="8320392" y="10678"/>
                </a:cubicBezTo>
                <a:cubicBezTo>
                  <a:pt x="9165617" y="37699"/>
                  <a:pt x="9498519" y="111737"/>
                  <a:pt x="9831422" y="1857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CA7A90E2-C603-4297-8F79-0AC0B695B146}"/>
              </a:ext>
            </a:extLst>
          </p:cNvPr>
          <p:cNvSpPr/>
          <p:nvPr/>
        </p:nvSpPr>
        <p:spPr>
          <a:xfrm>
            <a:off x="1173804" y="3967716"/>
            <a:ext cx="9727660" cy="513493"/>
          </a:xfrm>
          <a:custGeom>
            <a:avLst/>
            <a:gdLst>
              <a:gd name="connsiteX0" fmla="*/ 0 w 9727660"/>
              <a:gd name="connsiteY0" fmla="*/ 513493 h 513493"/>
              <a:gd name="connsiteX1" fmla="*/ 1536970 w 9727660"/>
              <a:gd name="connsiteY1" fmla="*/ 370820 h 513493"/>
              <a:gd name="connsiteX2" fmla="*/ 4448783 w 9727660"/>
              <a:gd name="connsiteY2" fmla="*/ 46565 h 513493"/>
              <a:gd name="connsiteX3" fmla="*/ 7970196 w 9727660"/>
              <a:gd name="connsiteY3" fmla="*/ 14139 h 513493"/>
              <a:gd name="connsiteX4" fmla="*/ 9727660 w 9727660"/>
              <a:gd name="connsiteY4" fmla="*/ 163297 h 513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7660" h="513493">
                <a:moveTo>
                  <a:pt x="0" y="513493"/>
                </a:moveTo>
                <a:lnTo>
                  <a:pt x="1536970" y="370820"/>
                </a:lnTo>
                <a:cubicBezTo>
                  <a:pt x="2278434" y="292999"/>
                  <a:pt x="3376579" y="106012"/>
                  <a:pt x="4448783" y="46565"/>
                </a:cubicBezTo>
                <a:cubicBezTo>
                  <a:pt x="5520987" y="-12882"/>
                  <a:pt x="7090383" y="-5316"/>
                  <a:pt x="7970196" y="14139"/>
                </a:cubicBezTo>
                <a:cubicBezTo>
                  <a:pt x="8850009" y="33594"/>
                  <a:pt x="9288834" y="98445"/>
                  <a:pt x="9727660" y="16329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B68D68EB-D8CD-4128-8303-9F60FCA245B1}"/>
              </a:ext>
            </a:extLst>
          </p:cNvPr>
          <p:cNvSpPr/>
          <p:nvPr/>
        </p:nvSpPr>
        <p:spPr>
          <a:xfrm>
            <a:off x="1296457" y="4589491"/>
            <a:ext cx="9573222" cy="512497"/>
          </a:xfrm>
          <a:custGeom>
            <a:avLst/>
            <a:gdLst>
              <a:gd name="connsiteX0" fmla="*/ 7049 w 9573222"/>
              <a:gd name="connsiteY0" fmla="*/ 1964 h 482541"/>
              <a:gd name="connsiteX1" fmla="*/ 649075 w 9573222"/>
              <a:gd name="connsiteY1" fmla="*/ 53845 h 482541"/>
              <a:gd name="connsiteX2" fmla="*/ 4890334 w 9573222"/>
              <a:gd name="connsiteY2" fmla="*/ 481862 h 482541"/>
              <a:gd name="connsiteX3" fmla="*/ 8800854 w 9573222"/>
              <a:gd name="connsiteY3" fmla="*/ 151122 h 482541"/>
              <a:gd name="connsiteX4" fmla="*/ 9572581 w 9573222"/>
              <a:gd name="connsiteY4" fmla="*/ 73300 h 482541"/>
              <a:gd name="connsiteX0" fmla="*/ 7049 w 9573222"/>
              <a:gd name="connsiteY0" fmla="*/ 1964 h 512497"/>
              <a:gd name="connsiteX1" fmla="*/ 649075 w 9573222"/>
              <a:gd name="connsiteY1" fmla="*/ 53845 h 512497"/>
              <a:gd name="connsiteX2" fmla="*/ 4890334 w 9573222"/>
              <a:gd name="connsiteY2" fmla="*/ 481862 h 512497"/>
              <a:gd name="connsiteX3" fmla="*/ 8800854 w 9573222"/>
              <a:gd name="connsiteY3" fmla="*/ 151122 h 512497"/>
              <a:gd name="connsiteX4" fmla="*/ 9572581 w 9573222"/>
              <a:gd name="connsiteY4" fmla="*/ 73300 h 51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3222" h="512497">
                <a:moveTo>
                  <a:pt x="7049" y="1964"/>
                </a:moveTo>
                <a:cubicBezTo>
                  <a:pt x="-78879" y="-12087"/>
                  <a:pt x="649075" y="53845"/>
                  <a:pt x="649075" y="53845"/>
                </a:cubicBezTo>
                <a:cubicBezTo>
                  <a:pt x="1462956" y="133828"/>
                  <a:pt x="3518734" y="640747"/>
                  <a:pt x="4890334" y="481862"/>
                </a:cubicBezTo>
                <a:cubicBezTo>
                  <a:pt x="6261934" y="322977"/>
                  <a:pt x="8020480" y="219216"/>
                  <a:pt x="8800854" y="151122"/>
                </a:cubicBezTo>
                <a:cubicBezTo>
                  <a:pt x="9581228" y="83028"/>
                  <a:pt x="9576904" y="78164"/>
                  <a:pt x="9572581" y="73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1ACCECF6-644B-41A7-A049-D05153929670}"/>
              </a:ext>
            </a:extLst>
          </p:cNvPr>
          <p:cNvSpPr/>
          <p:nvPr/>
        </p:nvSpPr>
        <p:spPr>
          <a:xfrm>
            <a:off x="1465634" y="4318752"/>
            <a:ext cx="9429345" cy="940669"/>
          </a:xfrm>
          <a:custGeom>
            <a:avLst/>
            <a:gdLst>
              <a:gd name="connsiteX0" fmla="*/ 0 w 9429345"/>
              <a:gd name="connsiteY0" fmla="*/ 941016 h 941016"/>
              <a:gd name="connsiteX1" fmla="*/ 1530485 w 9429345"/>
              <a:gd name="connsiteY1" fmla="*/ 435178 h 941016"/>
              <a:gd name="connsiteX2" fmla="*/ 4837889 w 9429345"/>
              <a:gd name="connsiteY2" fmla="*/ 676 h 941016"/>
              <a:gd name="connsiteX3" fmla="*/ 7574604 w 9429345"/>
              <a:gd name="connsiteY3" fmla="*/ 331416 h 941016"/>
              <a:gd name="connsiteX4" fmla="*/ 9429345 w 9429345"/>
              <a:gd name="connsiteY4" fmla="*/ 169289 h 941016"/>
              <a:gd name="connsiteX0" fmla="*/ 0 w 9429345"/>
              <a:gd name="connsiteY0" fmla="*/ 940669 h 940669"/>
              <a:gd name="connsiteX1" fmla="*/ 1504545 w 9429345"/>
              <a:gd name="connsiteY1" fmla="*/ 402405 h 940669"/>
              <a:gd name="connsiteX2" fmla="*/ 4837889 w 9429345"/>
              <a:gd name="connsiteY2" fmla="*/ 329 h 940669"/>
              <a:gd name="connsiteX3" fmla="*/ 7574604 w 9429345"/>
              <a:gd name="connsiteY3" fmla="*/ 331069 h 940669"/>
              <a:gd name="connsiteX4" fmla="*/ 9429345 w 9429345"/>
              <a:gd name="connsiteY4" fmla="*/ 168942 h 94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345" h="940669">
                <a:moveTo>
                  <a:pt x="0" y="940669"/>
                </a:moveTo>
                <a:cubicBezTo>
                  <a:pt x="362085" y="766111"/>
                  <a:pt x="698230" y="559128"/>
                  <a:pt x="1504545" y="402405"/>
                </a:cubicBezTo>
                <a:cubicBezTo>
                  <a:pt x="2310860" y="245682"/>
                  <a:pt x="3826213" y="12218"/>
                  <a:pt x="4837889" y="329"/>
                </a:cubicBezTo>
                <a:cubicBezTo>
                  <a:pt x="5849565" y="-11560"/>
                  <a:pt x="6809361" y="302967"/>
                  <a:pt x="7574604" y="331069"/>
                </a:cubicBezTo>
                <a:cubicBezTo>
                  <a:pt x="8339847" y="359171"/>
                  <a:pt x="8884596" y="264056"/>
                  <a:pt x="9429345" y="1689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F9EDBFF3-1113-472E-AD8F-4C45DC080828}"/>
              </a:ext>
            </a:extLst>
          </p:cNvPr>
          <p:cNvSpPr/>
          <p:nvPr/>
        </p:nvSpPr>
        <p:spPr>
          <a:xfrm>
            <a:off x="1264595" y="4339234"/>
            <a:ext cx="9429345" cy="940669"/>
          </a:xfrm>
          <a:custGeom>
            <a:avLst/>
            <a:gdLst>
              <a:gd name="connsiteX0" fmla="*/ 0 w 9429345"/>
              <a:gd name="connsiteY0" fmla="*/ 941016 h 941016"/>
              <a:gd name="connsiteX1" fmla="*/ 1530485 w 9429345"/>
              <a:gd name="connsiteY1" fmla="*/ 435178 h 941016"/>
              <a:gd name="connsiteX2" fmla="*/ 4837889 w 9429345"/>
              <a:gd name="connsiteY2" fmla="*/ 676 h 941016"/>
              <a:gd name="connsiteX3" fmla="*/ 7574604 w 9429345"/>
              <a:gd name="connsiteY3" fmla="*/ 331416 h 941016"/>
              <a:gd name="connsiteX4" fmla="*/ 9429345 w 9429345"/>
              <a:gd name="connsiteY4" fmla="*/ 169289 h 941016"/>
              <a:gd name="connsiteX0" fmla="*/ 0 w 9429345"/>
              <a:gd name="connsiteY0" fmla="*/ 940669 h 940669"/>
              <a:gd name="connsiteX1" fmla="*/ 1504545 w 9429345"/>
              <a:gd name="connsiteY1" fmla="*/ 402405 h 940669"/>
              <a:gd name="connsiteX2" fmla="*/ 4837889 w 9429345"/>
              <a:gd name="connsiteY2" fmla="*/ 329 h 940669"/>
              <a:gd name="connsiteX3" fmla="*/ 7574604 w 9429345"/>
              <a:gd name="connsiteY3" fmla="*/ 331069 h 940669"/>
              <a:gd name="connsiteX4" fmla="*/ 9429345 w 9429345"/>
              <a:gd name="connsiteY4" fmla="*/ 168942 h 94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345" h="940669">
                <a:moveTo>
                  <a:pt x="0" y="940669"/>
                </a:moveTo>
                <a:cubicBezTo>
                  <a:pt x="362085" y="766111"/>
                  <a:pt x="698230" y="559128"/>
                  <a:pt x="1504545" y="402405"/>
                </a:cubicBezTo>
                <a:cubicBezTo>
                  <a:pt x="2310860" y="245682"/>
                  <a:pt x="3826213" y="12218"/>
                  <a:pt x="4837889" y="329"/>
                </a:cubicBezTo>
                <a:cubicBezTo>
                  <a:pt x="5849565" y="-11560"/>
                  <a:pt x="6809361" y="302967"/>
                  <a:pt x="7574604" y="331069"/>
                </a:cubicBezTo>
                <a:cubicBezTo>
                  <a:pt x="8339847" y="359171"/>
                  <a:pt x="8884596" y="264056"/>
                  <a:pt x="9429345" y="1689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747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9B6C-59C6-4B44-BB88-4C1AD96B78E0}"/>
              </a:ext>
            </a:extLst>
          </p:cNvPr>
          <p:cNvSpPr>
            <a:spLocks noGrp="1"/>
          </p:cNvSpPr>
          <p:nvPr>
            <p:ph type="title"/>
          </p:nvPr>
        </p:nvSpPr>
        <p:spPr/>
        <p:txBody>
          <a:bodyPr/>
          <a:lstStyle/>
          <a:p>
            <a:r>
              <a:rPr lang="en-US" dirty="0"/>
              <a:t>Assumptions of Physics</a:t>
            </a:r>
          </a:p>
        </p:txBody>
      </p:sp>
      <p:sp>
        <p:nvSpPr>
          <p:cNvPr id="3" name="Content Placeholder 2">
            <a:extLst>
              <a:ext uri="{FF2B5EF4-FFF2-40B4-BE49-F238E27FC236}">
                <a16:creationId xmlns:a16="http://schemas.microsoft.com/office/drawing/2014/main" id="{9BFF8BDF-C17E-4671-AB2C-048262D6CF31}"/>
              </a:ext>
            </a:extLst>
          </p:cNvPr>
          <p:cNvSpPr>
            <a:spLocks noGrp="1"/>
          </p:cNvSpPr>
          <p:nvPr>
            <p:ph idx="1"/>
          </p:nvPr>
        </p:nvSpPr>
        <p:spPr/>
        <p:txBody>
          <a:bodyPr>
            <a:normAutofit/>
          </a:bodyPr>
          <a:lstStyle/>
          <a:p>
            <a:r>
              <a:rPr lang="en-US" dirty="0"/>
              <a:t>Objectives:</a:t>
            </a:r>
          </a:p>
          <a:p>
            <a:pPr lvl="1"/>
            <a:r>
              <a:rPr lang="en-US" dirty="0"/>
              <a:t>Develop a mathematical framework that can serve as the foundation for all scientific theories (e.g. a mathematical theory about scientific theories)</a:t>
            </a:r>
          </a:p>
          <a:p>
            <a:pPr lvl="1"/>
            <a:r>
              <a:rPr lang="en-US" dirty="0"/>
              <a:t>Start from physical principles and assumptions and derive the math (not start from the math and add the physics later through an “interpretation”)</a:t>
            </a:r>
          </a:p>
          <a:p>
            <a:pPr lvl="1"/>
            <a:r>
              <a:rPr lang="en-US" dirty="0"/>
              <a:t>Each mathematical object must have a clear physical meaning (no object is unphysical, can read math proofs as logical arguments on the physics)</a:t>
            </a:r>
          </a:p>
          <a:p>
            <a:pPr lvl="1"/>
            <a:r>
              <a:rPr lang="en-US" dirty="0"/>
              <a:t>Construct concepts and tools that span different disciplines (nature does not care about divisions in fields of knowledge)</a:t>
            </a:r>
          </a:p>
          <a:p>
            <a:pPr lvl="1"/>
            <a:r>
              <a:rPr lang="en-US" dirty="0"/>
              <a:t>Explore what happens when the assumptions fail, possibly leading to new physics ideas</a:t>
            </a:r>
          </a:p>
        </p:txBody>
      </p:sp>
      <p:sp>
        <p:nvSpPr>
          <p:cNvPr id="6" name="Footer Placeholder 5">
            <a:extLst>
              <a:ext uri="{FF2B5EF4-FFF2-40B4-BE49-F238E27FC236}">
                <a16:creationId xmlns:a16="http://schemas.microsoft.com/office/drawing/2014/main" id="{ADD2683B-6824-4F28-86E9-0964494D4D4D}"/>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0D296857-6659-406C-95B7-7AF41A5EC281}"/>
              </a:ext>
            </a:extLst>
          </p:cNvPr>
          <p:cNvSpPr>
            <a:spLocks noGrp="1"/>
          </p:cNvSpPr>
          <p:nvPr>
            <p:ph type="sldNum" sz="quarter" idx="13"/>
          </p:nvPr>
        </p:nvSpPr>
        <p:spPr/>
        <p:txBody>
          <a:bodyPr/>
          <a:lstStyle/>
          <a:p>
            <a:fld id="{F47845EA-7733-40EE-B074-20032348B727}" type="slidenum">
              <a:rPr lang="en-US" smtClean="0"/>
              <a:t>6</a:t>
            </a:fld>
            <a:endParaRPr lang="en-US"/>
          </a:p>
        </p:txBody>
      </p:sp>
    </p:spTree>
    <p:extLst>
      <p:ext uri="{BB962C8B-B14F-4D97-AF65-F5344CB8AC3E}">
        <p14:creationId xmlns:p14="http://schemas.microsoft.com/office/powerpoint/2010/main" val="40357663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4B36ACD-9299-476A-8C95-3712FBE63DA6}"/>
                  </a:ext>
                </a:extLst>
              </p:cNvPr>
              <p:cNvSpPr txBox="1"/>
              <p:nvPr/>
            </p:nvSpPr>
            <p:spPr>
              <a:xfrm>
                <a:off x="2922792" y="1419998"/>
                <a:ext cx="6346417" cy="3565015"/>
              </a:xfrm>
              <a:prstGeom prst="rect">
                <a:avLst/>
              </a:prstGeom>
              <a:noFill/>
            </p:spPr>
            <p:txBody>
              <a:bodyPr wrap="none" rtlCol="0">
                <a:spAutoFit/>
              </a:bodyPr>
              <a:lstStyle/>
              <a:p>
                <a:pPr algn="ctr"/>
                <a:r>
                  <a:rPr lang="en-US" sz="4400" dirty="0"/>
                  <a:t>For a deterministic process</a:t>
                </a:r>
              </a:p>
              <a:p>
                <a:pPr algn="ctr"/>
                <a:br>
                  <a:rPr lang="en-US" sz="4400" dirty="0"/>
                </a:b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𝜇</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𝑡</m:t>
                              </m:r>
                              <m:r>
                                <a:rPr lang="en-US" sz="4400" b="0" i="1" smtClean="0">
                                  <a:latin typeface="Cambria Math" panose="02040503050406030204" pitchFamily="18" charset="0"/>
                                </a:rPr>
                                <m:t>+</m:t>
                              </m:r>
                              <m:r>
                                <m:rPr>
                                  <m:sty m:val="p"/>
                                </m:rPr>
                                <a:rPr lang="en-US" sz="4400" b="0" i="0" smtClean="0">
                                  <a:latin typeface="Cambria Math" panose="02040503050406030204" pitchFamily="18" charset="0"/>
                                </a:rPr>
                                <m:t>Δ</m:t>
                              </m:r>
                              <m:r>
                                <a:rPr lang="en-US" sz="4400" b="0" i="1" smtClean="0">
                                  <a:latin typeface="Cambria Math" panose="02040503050406030204" pitchFamily="18" charset="0"/>
                                </a:rPr>
                                <m:t>𝑡</m:t>
                              </m:r>
                            </m:e>
                          </m:d>
                        </m:e>
                      </m:d>
                      <m:r>
                        <a:rPr lang="en-US" sz="4400" b="0" i="1" smtClean="0">
                          <a:latin typeface="Cambria Math" panose="02040503050406030204" pitchFamily="18" charset="0"/>
                        </a:rPr>
                        <m:t>≥</m:t>
                      </m:r>
                      <m:r>
                        <a:rPr lang="en-US" sz="4400" b="0" i="1" smtClean="0">
                          <a:latin typeface="Cambria Math" panose="02040503050406030204" pitchFamily="18" charset="0"/>
                        </a:rPr>
                        <m:t>𝜇</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𝑡</m:t>
                              </m:r>
                            </m:e>
                          </m:d>
                        </m:e>
                      </m:d>
                    </m:oMath>
                  </m:oMathPara>
                </a14:m>
                <a:endParaRPr lang="en-US" sz="4400" dirty="0"/>
              </a:p>
              <a:p>
                <a:pPr algn="ctr"/>
                <a:endParaRPr lang="en-US" sz="4400" dirty="0"/>
              </a:p>
              <a:p>
                <a:pPr algn="ctr"/>
                <a:r>
                  <a:rPr lang="en-US" sz="4400" dirty="0"/>
                  <a:t>(equal if reversible)</a:t>
                </a:r>
              </a:p>
            </p:txBody>
          </p:sp>
        </mc:Choice>
        <mc:Fallback xmlns="">
          <p:sp>
            <p:nvSpPr>
              <p:cNvPr id="3" name="TextBox 2">
                <a:extLst>
                  <a:ext uri="{FF2B5EF4-FFF2-40B4-BE49-F238E27FC236}">
                    <a16:creationId xmlns:a16="http://schemas.microsoft.com/office/drawing/2014/main" id="{94B36ACD-9299-476A-8C95-3712FBE63DA6}"/>
                  </a:ext>
                </a:extLst>
              </p:cNvPr>
              <p:cNvSpPr txBox="1">
                <a:spLocks noRot="1" noChangeAspect="1" noMove="1" noResize="1" noEditPoints="1" noAdjustHandles="1" noChangeArrowheads="1" noChangeShapeType="1" noTextEdit="1"/>
              </p:cNvSpPr>
              <p:nvPr/>
            </p:nvSpPr>
            <p:spPr>
              <a:xfrm>
                <a:off x="2922792" y="1419998"/>
                <a:ext cx="6346417" cy="3565015"/>
              </a:xfrm>
              <a:prstGeom prst="rect">
                <a:avLst/>
              </a:prstGeom>
              <a:blipFill>
                <a:blip r:embed="rId2"/>
                <a:stretch>
                  <a:fillRect l="-3455" t="-3590" r="-3455" b="-7179"/>
                </a:stretch>
              </a:blipFill>
            </p:spPr>
            <p:txBody>
              <a:bodyPr/>
              <a:lstStyle/>
              <a:p>
                <a:r>
                  <a:rPr lang="en-US">
                    <a:noFill/>
                  </a:rPr>
                  <a:t> </a:t>
                </a:r>
              </a:p>
            </p:txBody>
          </p:sp>
        </mc:Fallback>
      </mc:AlternateContent>
    </p:spTree>
    <p:extLst>
      <p:ext uri="{BB962C8B-B14F-4D97-AF65-F5344CB8AC3E}">
        <p14:creationId xmlns:p14="http://schemas.microsoft.com/office/powerpoint/2010/main" val="3712406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14F31FE-0AB2-4E59-B3A3-4EBB34AF7A33}"/>
              </a:ext>
            </a:extLst>
          </p:cNvPr>
          <p:cNvGrpSpPr/>
          <p:nvPr/>
        </p:nvGrpSpPr>
        <p:grpSpPr>
          <a:xfrm>
            <a:off x="1480453" y="2657669"/>
            <a:ext cx="2127380" cy="3079102"/>
            <a:chOff x="1564432" y="2657669"/>
            <a:chExt cx="2127380" cy="3079102"/>
          </a:xfrm>
        </p:grpSpPr>
        <p:sp>
          <p:nvSpPr>
            <p:cNvPr id="4" name="Oval 3">
              <a:extLst>
                <a:ext uri="{FF2B5EF4-FFF2-40B4-BE49-F238E27FC236}">
                  <a16:creationId xmlns:a16="http://schemas.microsoft.com/office/drawing/2014/main" id="{1002B062-2121-48A4-8AF3-53D3221B6BB0}"/>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73DD234C-D8CC-4DE9-80F8-8531017B6780}"/>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807EBEB-7506-46A6-B2CF-4B34510BE93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7D8B6C9-60EE-4A63-9A65-68B477BABF80}"/>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2F012A-C25A-4758-BE8F-679E11714043}"/>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464F50-863B-4A13-BB5E-5D43E4FF5A2F}"/>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D6A104-963C-4037-B42C-824E3C0F59F2}"/>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2E23D35-4A4E-4181-AE0A-7B26488F4DC8}"/>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BFEFAC-8C9A-4035-BCA3-07CCAA7396BF}"/>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D0DBE89-37C6-4F18-8982-B2F20C1DA4FC}"/>
              </a:ext>
            </a:extLst>
          </p:cNvPr>
          <p:cNvGrpSpPr/>
          <p:nvPr/>
        </p:nvGrpSpPr>
        <p:grpSpPr>
          <a:xfrm>
            <a:off x="5032310" y="2657669"/>
            <a:ext cx="2127380" cy="3079102"/>
            <a:chOff x="1564432" y="2657669"/>
            <a:chExt cx="2127380" cy="3079102"/>
          </a:xfrm>
        </p:grpSpPr>
        <p:sp>
          <p:nvSpPr>
            <p:cNvPr id="15" name="Oval 14">
              <a:extLst>
                <a:ext uri="{FF2B5EF4-FFF2-40B4-BE49-F238E27FC236}">
                  <a16:creationId xmlns:a16="http://schemas.microsoft.com/office/drawing/2014/main" id="{4D37F9F3-43CD-4C93-B60A-73C2E29A2538}"/>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7A83A5E-8CA0-4142-A5A5-1B943DA4D757}"/>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35DABEC-9E48-4829-B632-DC763DECEEDB}"/>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669D2-5806-42E8-80CA-995F1D655DBE}"/>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8897362-A20D-4F77-AB88-8FAA9E03E0F0}"/>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484266-A32E-4E1A-97B3-347FE677236C}"/>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88C7B8B-3E61-41B5-8FB7-532C7D555A15}"/>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F891DF9-5F3C-4D10-9B63-EA1D151F7BAE}"/>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71F8F01-8140-431F-ABC5-B29FD6C90896}"/>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955D46B-BF6D-4B81-90E3-4A5097A227A5}"/>
              </a:ext>
            </a:extLst>
          </p:cNvPr>
          <p:cNvGrpSpPr/>
          <p:nvPr/>
        </p:nvGrpSpPr>
        <p:grpSpPr>
          <a:xfrm>
            <a:off x="8584167" y="2657669"/>
            <a:ext cx="2127380" cy="3079102"/>
            <a:chOff x="1564432" y="2657669"/>
            <a:chExt cx="2127380" cy="3079102"/>
          </a:xfrm>
        </p:grpSpPr>
        <p:sp>
          <p:nvSpPr>
            <p:cNvPr id="25" name="Oval 24">
              <a:extLst>
                <a:ext uri="{FF2B5EF4-FFF2-40B4-BE49-F238E27FC236}">
                  <a16:creationId xmlns:a16="http://schemas.microsoft.com/office/drawing/2014/main" id="{5B66B345-8E90-4369-AEFE-CC2C9B199823}"/>
                </a:ext>
              </a:extLst>
            </p:cNvPr>
            <p:cNvSpPr/>
            <p:nvPr/>
          </p:nvSpPr>
          <p:spPr>
            <a:xfrm>
              <a:off x="1564432" y="2657669"/>
              <a:ext cx="2127380" cy="3079102"/>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A3DD01E2-B6B7-433D-992C-111DABF3C411}"/>
                </a:ext>
              </a:extLst>
            </p:cNvPr>
            <p:cNvSpPr/>
            <p:nvPr/>
          </p:nvSpPr>
          <p:spPr>
            <a:xfrm>
              <a:off x="2323322" y="35456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2429EFE-73FE-4FBA-BFD5-8C3A5A6F408F}"/>
                </a:ext>
              </a:extLst>
            </p:cNvPr>
            <p:cNvSpPr/>
            <p:nvPr/>
          </p:nvSpPr>
          <p:spPr>
            <a:xfrm>
              <a:off x="2082279" y="3959306"/>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66C752-3AB8-45AF-B05D-3306D761ED2F}"/>
                </a:ext>
              </a:extLst>
            </p:cNvPr>
            <p:cNvSpPr/>
            <p:nvPr/>
          </p:nvSpPr>
          <p:spPr>
            <a:xfrm>
              <a:off x="2662332" y="315063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12BF787-19E7-4F21-BBCB-FE875426920B}"/>
                </a:ext>
              </a:extLst>
            </p:cNvPr>
            <p:cNvSpPr/>
            <p:nvPr/>
          </p:nvSpPr>
          <p:spPr>
            <a:xfrm>
              <a:off x="3108648" y="347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DFE790-1A46-4687-9E45-57EDF18E2AF0}"/>
                </a:ext>
              </a:extLst>
            </p:cNvPr>
            <p:cNvSpPr/>
            <p:nvPr/>
          </p:nvSpPr>
          <p:spPr>
            <a:xfrm>
              <a:off x="2754084" y="428275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81072AD-0C19-40B2-8415-61E0FC73302D}"/>
                </a:ext>
              </a:extLst>
            </p:cNvPr>
            <p:cNvSpPr/>
            <p:nvPr/>
          </p:nvSpPr>
          <p:spPr>
            <a:xfrm>
              <a:off x="3016897" y="4688632"/>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6E4CDA3-7819-4B73-922E-E0A4DA83179A}"/>
                </a:ext>
              </a:extLst>
            </p:cNvPr>
            <p:cNvSpPr/>
            <p:nvPr/>
          </p:nvSpPr>
          <p:spPr>
            <a:xfrm>
              <a:off x="2670109" y="5019870"/>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ACC90AC-893D-42CB-B680-732B3C6FE99A}"/>
                </a:ext>
              </a:extLst>
            </p:cNvPr>
            <p:cNvSpPr/>
            <p:nvPr/>
          </p:nvSpPr>
          <p:spPr>
            <a:xfrm>
              <a:off x="1981199" y="4612433"/>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2B1027-BCE9-41C2-8ED5-DD1BEAB1F8A0}"/>
                  </a:ext>
                </a:extLst>
              </p:cNvPr>
              <p:cNvSpPr txBox="1"/>
              <p:nvPr/>
            </p:nvSpPr>
            <p:spPr>
              <a:xfrm>
                <a:off x="6660501" y="5756394"/>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34" name="TextBox 33">
                <a:extLst>
                  <a:ext uri="{FF2B5EF4-FFF2-40B4-BE49-F238E27FC236}">
                    <a16:creationId xmlns:a16="http://schemas.microsoft.com/office/drawing/2014/main" id="{EF2B1027-BCE9-41C2-8ED5-DD1BEAB1F8A0}"/>
                  </a:ext>
                </a:extLst>
              </p:cNvPr>
              <p:cNvSpPr txBox="1">
                <a:spLocks noRot="1" noChangeAspect="1" noMove="1" noResize="1" noEditPoints="1" noAdjustHandles="1" noChangeArrowheads="1" noChangeShapeType="1" noTextEdit="1"/>
              </p:cNvSpPr>
              <p:nvPr/>
            </p:nvSpPr>
            <p:spPr>
              <a:xfrm>
                <a:off x="6660501" y="5756394"/>
                <a:ext cx="334579"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F48161A-38F3-4FD7-9184-46CE4223278A}"/>
                  </a:ext>
                </a:extLst>
              </p:cNvPr>
              <p:cNvSpPr txBox="1"/>
              <p:nvPr/>
            </p:nvSpPr>
            <p:spPr>
              <a:xfrm>
                <a:off x="10168815" y="5733796"/>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5" name="TextBox 34">
                <a:extLst>
                  <a:ext uri="{FF2B5EF4-FFF2-40B4-BE49-F238E27FC236}">
                    <a16:creationId xmlns:a16="http://schemas.microsoft.com/office/drawing/2014/main" id="{7F48161A-38F3-4FD7-9184-46CE4223278A}"/>
                  </a:ext>
                </a:extLst>
              </p:cNvPr>
              <p:cNvSpPr txBox="1">
                <a:spLocks noRot="1" noChangeAspect="1" noMove="1" noResize="1" noEditPoints="1" noAdjustHandles="1" noChangeArrowheads="1" noChangeShapeType="1" noTextEdit="1"/>
              </p:cNvSpPr>
              <p:nvPr/>
            </p:nvSpPr>
            <p:spPr>
              <a:xfrm>
                <a:off x="10168815" y="5733796"/>
                <a:ext cx="84516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12D89C2-2C0E-4D68-89B8-46FEBA2275EC}"/>
                  </a:ext>
                </a:extLst>
              </p:cNvPr>
              <p:cNvSpPr txBox="1"/>
              <p:nvPr/>
            </p:nvSpPr>
            <p:spPr>
              <a:xfrm>
                <a:off x="3108644" y="5756394"/>
                <a:ext cx="84516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0"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dirty="0"/>
              </a:p>
            </p:txBody>
          </p:sp>
        </mc:Choice>
        <mc:Fallback xmlns="">
          <p:sp>
            <p:nvSpPr>
              <p:cNvPr id="36" name="TextBox 35">
                <a:extLst>
                  <a:ext uri="{FF2B5EF4-FFF2-40B4-BE49-F238E27FC236}">
                    <a16:creationId xmlns:a16="http://schemas.microsoft.com/office/drawing/2014/main" id="{412D89C2-2C0E-4D68-89B8-46FEBA2275EC}"/>
                  </a:ext>
                </a:extLst>
              </p:cNvPr>
              <p:cNvSpPr txBox="1">
                <a:spLocks noRot="1" noChangeAspect="1" noMove="1" noResize="1" noEditPoints="1" noAdjustHandles="1" noChangeArrowheads="1" noChangeShapeType="1" noTextEdit="1"/>
              </p:cNvSpPr>
              <p:nvPr/>
            </p:nvSpPr>
            <p:spPr>
              <a:xfrm>
                <a:off x="3108644" y="5756394"/>
                <a:ext cx="845168" cy="369332"/>
              </a:xfrm>
              <a:prstGeom prst="rect">
                <a:avLst/>
              </a:prstGeom>
              <a:blipFill>
                <a:blip r:embed="rId4"/>
                <a:stretch>
                  <a:fillRect/>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9A907FA2-0E49-4B30-AF31-6E1050BC1B39}"/>
              </a:ext>
            </a:extLst>
          </p:cNvPr>
          <p:cNvSpPr txBox="1"/>
          <p:nvPr/>
        </p:nvSpPr>
        <p:spPr>
          <a:xfrm>
            <a:off x="395183" y="328320"/>
            <a:ext cx="10590592" cy="1077218"/>
          </a:xfrm>
          <a:prstGeom prst="rect">
            <a:avLst/>
          </a:prstGeom>
          <a:noFill/>
        </p:spPr>
        <p:txBody>
          <a:bodyPr wrap="none" rtlCol="0">
            <a:spAutoFit/>
          </a:bodyPr>
          <a:lstStyle/>
          <a:p>
            <a:r>
              <a:rPr lang="en-US" sz="3200" dirty="0"/>
              <a:t>Consider a process where a system reaches a final equilibrium</a:t>
            </a:r>
            <a:br>
              <a:rPr lang="en-US" sz="3200" dirty="0"/>
            </a:br>
            <a:r>
              <a:rPr lang="en-US" sz="3200" dirty="0"/>
              <a:t>that can be predicted from the initial state</a:t>
            </a:r>
          </a:p>
        </p:txBody>
      </p:sp>
      <p:sp>
        <p:nvSpPr>
          <p:cNvPr id="54" name="TextBox 53">
            <a:extLst>
              <a:ext uri="{FF2B5EF4-FFF2-40B4-BE49-F238E27FC236}">
                <a16:creationId xmlns:a16="http://schemas.microsoft.com/office/drawing/2014/main" id="{C22677FC-A046-4573-BAC4-8E09DC32210E}"/>
              </a:ext>
            </a:extLst>
          </p:cNvPr>
          <p:cNvSpPr txBox="1"/>
          <p:nvPr/>
        </p:nvSpPr>
        <p:spPr>
          <a:xfrm>
            <a:off x="2932918" y="1598139"/>
            <a:ext cx="8625823" cy="584775"/>
          </a:xfrm>
          <a:prstGeom prst="rect">
            <a:avLst/>
          </a:prstGeom>
          <a:noFill/>
        </p:spPr>
        <p:txBody>
          <a:bodyPr wrap="none" rtlCol="0">
            <a:spAutoFit/>
          </a:bodyPr>
          <a:lstStyle/>
          <a:p>
            <a:r>
              <a:rPr lang="en-US" sz="3200" dirty="0"/>
              <a:t>At equilibrium, evolutions cannot merge anymore</a:t>
            </a:r>
          </a:p>
        </p:txBody>
      </p:sp>
      <p:sp>
        <p:nvSpPr>
          <p:cNvPr id="45" name="Freeform: Shape 44">
            <a:extLst>
              <a:ext uri="{FF2B5EF4-FFF2-40B4-BE49-F238E27FC236}">
                <a16:creationId xmlns:a16="http://schemas.microsoft.com/office/drawing/2014/main" id="{B02FFDF8-E5BD-4CBA-8258-8C4E5EE1C958}"/>
              </a:ext>
            </a:extLst>
          </p:cNvPr>
          <p:cNvSpPr/>
          <p:nvPr/>
        </p:nvSpPr>
        <p:spPr>
          <a:xfrm>
            <a:off x="1530220" y="2705878"/>
            <a:ext cx="9433249" cy="52440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3249" h="524408">
                <a:moveTo>
                  <a:pt x="0" y="0"/>
                </a:moveTo>
                <a:cubicBezTo>
                  <a:pt x="163286" y="201385"/>
                  <a:pt x="326572" y="402771"/>
                  <a:pt x="1101013" y="485191"/>
                </a:cubicBezTo>
                <a:cubicBezTo>
                  <a:pt x="1875454" y="567611"/>
                  <a:pt x="4646645" y="494522"/>
                  <a:pt x="4646645" y="494522"/>
                </a:cubicBezTo>
                <a:lnTo>
                  <a:pt x="8192278" y="494522"/>
                </a:lnTo>
                <a:lnTo>
                  <a:pt x="9433249" y="49452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BDEB828-F2AD-4AED-B318-3E2DAC1419DA}"/>
              </a:ext>
            </a:extLst>
          </p:cNvPr>
          <p:cNvSpPr/>
          <p:nvPr/>
        </p:nvSpPr>
        <p:spPr>
          <a:xfrm>
            <a:off x="1138335" y="3168738"/>
            <a:ext cx="9825134" cy="843425"/>
          </a:xfrm>
          <a:custGeom>
            <a:avLst/>
            <a:gdLst>
              <a:gd name="connsiteX0" fmla="*/ 0 w 9825134"/>
              <a:gd name="connsiteY0" fmla="*/ 843425 h 843425"/>
              <a:gd name="connsiteX1" fmla="*/ 1147665 w 9825134"/>
              <a:gd name="connsiteY1" fmla="*/ 414217 h 843425"/>
              <a:gd name="connsiteX2" fmla="*/ 5038530 w 9825134"/>
              <a:gd name="connsiteY2" fmla="*/ 31662 h 843425"/>
              <a:gd name="connsiteX3" fmla="*/ 8602824 w 9825134"/>
              <a:gd name="connsiteY3" fmla="*/ 22331 h 843425"/>
              <a:gd name="connsiteX4" fmla="*/ 9825134 w 9825134"/>
              <a:gd name="connsiteY4" fmla="*/ 22331 h 84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5134" h="843425">
                <a:moveTo>
                  <a:pt x="0" y="843425"/>
                </a:moveTo>
                <a:cubicBezTo>
                  <a:pt x="153955" y="696468"/>
                  <a:pt x="307910" y="549511"/>
                  <a:pt x="1147665" y="414217"/>
                </a:cubicBezTo>
                <a:cubicBezTo>
                  <a:pt x="1987420" y="278923"/>
                  <a:pt x="3796004" y="96976"/>
                  <a:pt x="5038530" y="31662"/>
                </a:cubicBezTo>
                <a:cubicBezTo>
                  <a:pt x="6281056" y="-33652"/>
                  <a:pt x="8602824" y="22331"/>
                  <a:pt x="8602824" y="22331"/>
                </a:cubicBezTo>
                <a:lnTo>
                  <a:pt x="9825134" y="2233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CEF0F3AC-F733-4311-942F-0DA06CE0BF05}"/>
              </a:ext>
            </a:extLst>
          </p:cNvPr>
          <p:cNvSpPr/>
          <p:nvPr/>
        </p:nvSpPr>
        <p:spPr>
          <a:xfrm>
            <a:off x="1408922" y="3177592"/>
            <a:ext cx="9563878" cy="330829"/>
          </a:xfrm>
          <a:custGeom>
            <a:avLst/>
            <a:gdLst>
              <a:gd name="connsiteX0" fmla="*/ 0 w 9563878"/>
              <a:gd name="connsiteY0" fmla="*/ 50800 h 330829"/>
              <a:gd name="connsiteX1" fmla="*/ 1651519 w 9563878"/>
              <a:gd name="connsiteY1" fmla="*/ 330718 h 330829"/>
              <a:gd name="connsiteX2" fmla="*/ 4777274 w 9563878"/>
              <a:gd name="connsiteY2" fmla="*/ 22808 h 330829"/>
              <a:gd name="connsiteX3" fmla="*/ 8332237 w 9563878"/>
              <a:gd name="connsiteY3" fmla="*/ 22808 h 330829"/>
              <a:gd name="connsiteX4" fmla="*/ 9563878 w 9563878"/>
              <a:gd name="connsiteY4" fmla="*/ 13477 h 330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3878" h="330829">
                <a:moveTo>
                  <a:pt x="0" y="50800"/>
                </a:moveTo>
                <a:cubicBezTo>
                  <a:pt x="427653" y="193091"/>
                  <a:pt x="855307" y="335383"/>
                  <a:pt x="1651519" y="330718"/>
                </a:cubicBezTo>
                <a:cubicBezTo>
                  <a:pt x="2447731" y="326053"/>
                  <a:pt x="3663821" y="74126"/>
                  <a:pt x="4777274" y="22808"/>
                </a:cubicBezTo>
                <a:cubicBezTo>
                  <a:pt x="5890727" y="-28510"/>
                  <a:pt x="8332237" y="22808"/>
                  <a:pt x="8332237" y="22808"/>
                </a:cubicBezTo>
                <a:lnTo>
                  <a:pt x="9563878" y="1347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F392189-F4BD-4A0A-B75F-1E89EC19188F}"/>
              </a:ext>
            </a:extLst>
          </p:cNvPr>
          <p:cNvSpPr/>
          <p:nvPr/>
        </p:nvSpPr>
        <p:spPr>
          <a:xfrm>
            <a:off x="1268964" y="3130248"/>
            <a:ext cx="9685176" cy="1115181"/>
          </a:xfrm>
          <a:custGeom>
            <a:avLst/>
            <a:gdLst>
              <a:gd name="connsiteX0" fmla="*/ 7011 w 9692187"/>
              <a:gd name="connsiteY0" fmla="*/ 1115181 h 1115181"/>
              <a:gd name="connsiteX1" fmla="*/ 781452 w 9692187"/>
              <a:gd name="connsiteY1" fmla="*/ 881915 h 1115181"/>
              <a:gd name="connsiteX2" fmla="*/ 4914913 w 9692187"/>
              <a:gd name="connsiteY2" fmla="*/ 60821 h 1115181"/>
              <a:gd name="connsiteX3" fmla="*/ 8469877 w 9692187"/>
              <a:gd name="connsiteY3" fmla="*/ 60821 h 1115181"/>
              <a:gd name="connsiteX4" fmla="*/ 9692187 w 9692187"/>
              <a:gd name="connsiteY4" fmla="*/ 60821 h 1115181"/>
              <a:gd name="connsiteX0" fmla="*/ 0 w 9685176"/>
              <a:gd name="connsiteY0" fmla="*/ 1115181 h 1115181"/>
              <a:gd name="connsiteX1" fmla="*/ 774441 w 9685176"/>
              <a:gd name="connsiteY1" fmla="*/ 881915 h 1115181"/>
              <a:gd name="connsiteX2" fmla="*/ 4907902 w 9685176"/>
              <a:gd name="connsiteY2" fmla="*/ 60821 h 1115181"/>
              <a:gd name="connsiteX3" fmla="*/ 8462866 w 9685176"/>
              <a:gd name="connsiteY3" fmla="*/ 60821 h 1115181"/>
              <a:gd name="connsiteX4" fmla="*/ 9685176 w 9685176"/>
              <a:gd name="connsiteY4" fmla="*/ 60821 h 1115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5176" h="1115181">
                <a:moveTo>
                  <a:pt x="0" y="1115181"/>
                </a:moveTo>
                <a:cubicBezTo>
                  <a:pt x="314130" y="965113"/>
                  <a:pt x="-43543" y="1057642"/>
                  <a:pt x="774441" y="881915"/>
                </a:cubicBezTo>
                <a:cubicBezTo>
                  <a:pt x="1592425" y="706188"/>
                  <a:pt x="3626498" y="197670"/>
                  <a:pt x="4907902" y="60821"/>
                </a:cubicBezTo>
                <a:cubicBezTo>
                  <a:pt x="6189306" y="-76028"/>
                  <a:pt x="8462866" y="60821"/>
                  <a:pt x="8462866" y="60821"/>
                </a:cubicBezTo>
                <a:lnTo>
                  <a:pt x="9685176" y="6082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D977F24B-1479-4084-8F11-EF7D70F30ECC}"/>
              </a:ext>
            </a:extLst>
          </p:cNvPr>
          <p:cNvSpPr/>
          <p:nvPr/>
        </p:nvSpPr>
        <p:spPr>
          <a:xfrm>
            <a:off x="1352939" y="4271585"/>
            <a:ext cx="9657183" cy="1364105"/>
          </a:xfrm>
          <a:custGeom>
            <a:avLst/>
            <a:gdLst>
              <a:gd name="connsiteX0" fmla="*/ 0 w 9657183"/>
              <a:gd name="connsiteY0" fmla="*/ 1364105 h 1364105"/>
              <a:gd name="connsiteX1" fmla="*/ 1268963 w 9657183"/>
              <a:gd name="connsiteY1" fmla="*/ 794937 h 1364105"/>
              <a:gd name="connsiteX2" fmla="*/ 4917232 w 9657183"/>
              <a:gd name="connsiteY2" fmla="*/ 57819 h 1364105"/>
              <a:gd name="connsiteX3" fmla="*/ 8481526 w 9657183"/>
              <a:gd name="connsiteY3" fmla="*/ 48488 h 1364105"/>
              <a:gd name="connsiteX4" fmla="*/ 9657183 w 9657183"/>
              <a:gd name="connsiteY4" fmla="*/ 48488 h 1364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7183" h="1364105">
                <a:moveTo>
                  <a:pt x="0" y="1364105"/>
                </a:moveTo>
                <a:cubicBezTo>
                  <a:pt x="224712" y="1188378"/>
                  <a:pt x="449424" y="1012651"/>
                  <a:pt x="1268963" y="794937"/>
                </a:cubicBezTo>
                <a:cubicBezTo>
                  <a:pt x="2088502" y="577223"/>
                  <a:pt x="3715138" y="182227"/>
                  <a:pt x="4917232" y="57819"/>
                </a:cubicBezTo>
                <a:cubicBezTo>
                  <a:pt x="6119326" y="-66589"/>
                  <a:pt x="8481526" y="48488"/>
                  <a:pt x="8481526" y="48488"/>
                </a:cubicBezTo>
                <a:lnTo>
                  <a:pt x="9657183" y="4848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6ACA965-E590-40E7-BA29-C16B164998CE}"/>
              </a:ext>
            </a:extLst>
          </p:cNvPr>
          <p:cNvSpPr/>
          <p:nvPr/>
        </p:nvSpPr>
        <p:spPr>
          <a:xfrm>
            <a:off x="1483567" y="4292600"/>
            <a:ext cx="9517225" cy="932543"/>
          </a:xfrm>
          <a:custGeom>
            <a:avLst/>
            <a:gdLst>
              <a:gd name="connsiteX0" fmla="*/ 0 w 9517225"/>
              <a:gd name="connsiteY0" fmla="*/ 932543 h 932543"/>
              <a:gd name="connsiteX1" fmla="*/ 1492898 w 9517225"/>
              <a:gd name="connsiteY1" fmla="*/ 438020 h 932543"/>
              <a:gd name="connsiteX2" fmla="*/ 4786604 w 9517225"/>
              <a:gd name="connsiteY2" fmla="*/ 36804 h 932543"/>
              <a:gd name="connsiteX3" fmla="*/ 8332237 w 9517225"/>
              <a:gd name="connsiteY3" fmla="*/ 18143 h 932543"/>
              <a:gd name="connsiteX4" fmla="*/ 9517225 w 9517225"/>
              <a:gd name="connsiteY4" fmla="*/ 27473 h 932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7225" h="932543">
                <a:moveTo>
                  <a:pt x="0" y="932543"/>
                </a:moveTo>
                <a:cubicBezTo>
                  <a:pt x="347565" y="759926"/>
                  <a:pt x="695131" y="587310"/>
                  <a:pt x="1492898" y="438020"/>
                </a:cubicBezTo>
                <a:cubicBezTo>
                  <a:pt x="2290665" y="288730"/>
                  <a:pt x="3646714" y="106784"/>
                  <a:pt x="4786604" y="36804"/>
                </a:cubicBezTo>
                <a:cubicBezTo>
                  <a:pt x="5926494" y="-33176"/>
                  <a:pt x="8332237" y="18143"/>
                  <a:pt x="8332237" y="18143"/>
                </a:cubicBezTo>
                <a:lnTo>
                  <a:pt x="9517225" y="27473"/>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A1E059D7-496B-49E7-9E7D-37081A817370}"/>
              </a:ext>
            </a:extLst>
          </p:cNvPr>
          <p:cNvSpPr/>
          <p:nvPr/>
        </p:nvSpPr>
        <p:spPr>
          <a:xfrm>
            <a:off x="1250302" y="4294500"/>
            <a:ext cx="9797143" cy="370811"/>
          </a:xfrm>
          <a:custGeom>
            <a:avLst/>
            <a:gdLst>
              <a:gd name="connsiteX0" fmla="*/ 45347 w 9842490"/>
              <a:gd name="connsiteY0" fmla="*/ 352144 h 398468"/>
              <a:gd name="connsiteX1" fmla="*/ 726482 w 9842490"/>
              <a:gd name="connsiteY1" fmla="*/ 370805 h 398468"/>
              <a:gd name="connsiteX2" fmla="*/ 5065216 w 9842490"/>
              <a:gd name="connsiteY2" fmla="*/ 25572 h 398468"/>
              <a:gd name="connsiteX3" fmla="*/ 8620180 w 9842490"/>
              <a:gd name="connsiteY3" fmla="*/ 25572 h 398468"/>
              <a:gd name="connsiteX4" fmla="*/ 9842490 w 9842490"/>
              <a:gd name="connsiteY4" fmla="*/ 16242 h 398468"/>
              <a:gd name="connsiteX0" fmla="*/ 743 w 9797886"/>
              <a:gd name="connsiteY0" fmla="*/ 352144 h 420143"/>
              <a:gd name="connsiteX1" fmla="*/ 681878 w 9797886"/>
              <a:gd name="connsiteY1" fmla="*/ 370805 h 420143"/>
              <a:gd name="connsiteX2" fmla="*/ 5020612 w 9797886"/>
              <a:gd name="connsiteY2" fmla="*/ 25572 h 420143"/>
              <a:gd name="connsiteX3" fmla="*/ 8575576 w 9797886"/>
              <a:gd name="connsiteY3" fmla="*/ 25572 h 420143"/>
              <a:gd name="connsiteX4" fmla="*/ 9797886 w 9797886"/>
              <a:gd name="connsiteY4" fmla="*/ 16242 h 420143"/>
              <a:gd name="connsiteX0" fmla="*/ 0 w 9797143"/>
              <a:gd name="connsiteY0" fmla="*/ 352144 h 394198"/>
              <a:gd name="connsiteX1" fmla="*/ 681135 w 9797143"/>
              <a:gd name="connsiteY1" fmla="*/ 370805 h 394198"/>
              <a:gd name="connsiteX2" fmla="*/ 5019869 w 9797143"/>
              <a:gd name="connsiteY2" fmla="*/ 25572 h 394198"/>
              <a:gd name="connsiteX3" fmla="*/ 8574833 w 9797143"/>
              <a:gd name="connsiteY3" fmla="*/ 25572 h 394198"/>
              <a:gd name="connsiteX4" fmla="*/ 9797143 w 9797143"/>
              <a:gd name="connsiteY4" fmla="*/ 16242 h 394198"/>
              <a:gd name="connsiteX0" fmla="*/ 0 w 9797143"/>
              <a:gd name="connsiteY0" fmla="*/ 352144 h 370811"/>
              <a:gd name="connsiteX1" fmla="*/ 681135 w 9797143"/>
              <a:gd name="connsiteY1" fmla="*/ 370805 h 370811"/>
              <a:gd name="connsiteX2" fmla="*/ 5019869 w 9797143"/>
              <a:gd name="connsiteY2" fmla="*/ 25572 h 370811"/>
              <a:gd name="connsiteX3" fmla="*/ 8574833 w 9797143"/>
              <a:gd name="connsiteY3" fmla="*/ 25572 h 370811"/>
              <a:gd name="connsiteX4" fmla="*/ 9797143 w 9797143"/>
              <a:gd name="connsiteY4" fmla="*/ 16242 h 370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7143" h="370811">
                <a:moveTo>
                  <a:pt x="0" y="352144"/>
                </a:moveTo>
                <a:cubicBezTo>
                  <a:pt x="211494" y="370028"/>
                  <a:pt x="236376" y="369250"/>
                  <a:pt x="681135" y="370805"/>
                </a:cubicBezTo>
                <a:cubicBezTo>
                  <a:pt x="1125894" y="372360"/>
                  <a:pt x="3704253" y="83111"/>
                  <a:pt x="5019869" y="25572"/>
                </a:cubicBezTo>
                <a:cubicBezTo>
                  <a:pt x="6335485" y="-31967"/>
                  <a:pt x="8574833" y="25572"/>
                  <a:pt x="8574833" y="25572"/>
                </a:cubicBezTo>
                <a:lnTo>
                  <a:pt x="9797143" y="1624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107F6B3-2582-43EB-B1CD-24D266703585}"/>
              </a:ext>
            </a:extLst>
          </p:cNvPr>
          <p:cNvSpPr/>
          <p:nvPr/>
        </p:nvSpPr>
        <p:spPr>
          <a:xfrm>
            <a:off x="1408922" y="4279858"/>
            <a:ext cx="9619862" cy="674697"/>
          </a:xfrm>
          <a:custGeom>
            <a:avLst/>
            <a:gdLst>
              <a:gd name="connsiteX0" fmla="*/ 0 w 9619862"/>
              <a:gd name="connsiteY0" fmla="*/ 674697 h 674697"/>
              <a:gd name="connsiteX1" fmla="*/ 1296956 w 9619862"/>
              <a:gd name="connsiteY1" fmla="*/ 49546 h 674697"/>
              <a:gd name="connsiteX2" fmla="*/ 4870580 w 9619862"/>
              <a:gd name="connsiteY2" fmla="*/ 40215 h 674697"/>
              <a:gd name="connsiteX3" fmla="*/ 8416213 w 9619862"/>
              <a:gd name="connsiteY3" fmla="*/ 40215 h 674697"/>
              <a:gd name="connsiteX4" fmla="*/ 9619862 w 9619862"/>
              <a:gd name="connsiteY4" fmla="*/ 49546 h 67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9862" h="674697">
                <a:moveTo>
                  <a:pt x="0" y="674697"/>
                </a:moveTo>
                <a:cubicBezTo>
                  <a:pt x="242596" y="414995"/>
                  <a:pt x="485193" y="155293"/>
                  <a:pt x="1296956" y="49546"/>
                </a:cubicBezTo>
                <a:cubicBezTo>
                  <a:pt x="2108719" y="-56201"/>
                  <a:pt x="4870580" y="40215"/>
                  <a:pt x="4870580" y="40215"/>
                </a:cubicBezTo>
                <a:lnTo>
                  <a:pt x="8416213" y="40215"/>
                </a:lnTo>
                <a:lnTo>
                  <a:pt x="9619862" y="4954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921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4B36ACD-9299-476A-8C95-3712FBE63DA6}"/>
                  </a:ext>
                </a:extLst>
              </p:cNvPr>
              <p:cNvSpPr txBox="1"/>
              <p:nvPr/>
            </p:nvSpPr>
            <p:spPr>
              <a:xfrm>
                <a:off x="2922796" y="1419998"/>
                <a:ext cx="6346417" cy="4242123"/>
              </a:xfrm>
              <a:prstGeom prst="rect">
                <a:avLst/>
              </a:prstGeom>
              <a:noFill/>
            </p:spPr>
            <p:txBody>
              <a:bodyPr wrap="none" rtlCol="0">
                <a:spAutoFit/>
              </a:bodyPr>
              <a:lstStyle/>
              <a:p>
                <a:pPr algn="ctr"/>
                <a:r>
                  <a:rPr lang="en-US" sz="4400" dirty="0"/>
                  <a:t>For a deterministic process</a:t>
                </a:r>
              </a:p>
              <a:p>
                <a:pPr algn="ctr"/>
                <a:br>
                  <a:rPr lang="en-US" sz="4400" dirty="0"/>
                </a:b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𝜇</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𝑡</m:t>
                              </m:r>
                              <m:r>
                                <a:rPr lang="en-US" sz="4400" b="0" i="1" smtClean="0">
                                  <a:latin typeface="Cambria Math" panose="02040503050406030204" pitchFamily="18" charset="0"/>
                                </a:rPr>
                                <m:t>+</m:t>
                              </m:r>
                              <m:r>
                                <m:rPr>
                                  <m:sty m:val="p"/>
                                </m:rPr>
                                <a:rPr lang="en-US" sz="4400" b="0" i="0" smtClean="0">
                                  <a:latin typeface="Cambria Math" panose="02040503050406030204" pitchFamily="18" charset="0"/>
                                </a:rPr>
                                <m:t>Δ</m:t>
                              </m:r>
                              <m:r>
                                <a:rPr lang="en-US" sz="4400" b="0" i="1" smtClean="0">
                                  <a:latin typeface="Cambria Math" panose="02040503050406030204" pitchFamily="18" charset="0"/>
                                </a:rPr>
                                <m:t>𝑡</m:t>
                              </m:r>
                            </m:e>
                          </m:d>
                        </m:e>
                      </m:d>
                      <m:r>
                        <a:rPr lang="en-US" sz="4400" b="0" i="1" smtClean="0">
                          <a:latin typeface="Cambria Math" panose="02040503050406030204" pitchFamily="18" charset="0"/>
                        </a:rPr>
                        <m:t>≥</m:t>
                      </m:r>
                      <m:r>
                        <a:rPr lang="en-US" sz="4400" b="0" i="1" smtClean="0">
                          <a:latin typeface="Cambria Math" panose="02040503050406030204" pitchFamily="18" charset="0"/>
                        </a:rPr>
                        <m:t>𝜇</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𝑠</m:t>
                          </m:r>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𝑡</m:t>
                              </m:r>
                            </m:e>
                          </m:d>
                        </m:e>
                      </m:d>
                    </m:oMath>
                  </m:oMathPara>
                </a14:m>
                <a:endParaRPr lang="en-US" sz="4400" dirty="0"/>
              </a:p>
              <a:p>
                <a:pPr algn="ctr"/>
                <a:endParaRPr lang="en-US" sz="4400" dirty="0"/>
              </a:p>
              <a:p>
                <a:pPr algn="ctr"/>
                <a:r>
                  <a:rPr lang="en-US" sz="4400" dirty="0"/>
                  <a:t>(equal if reversible)</a:t>
                </a:r>
              </a:p>
              <a:p>
                <a:pPr algn="ctr"/>
                <a:r>
                  <a:rPr lang="en-US" sz="4400" dirty="0"/>
                  <a:t>(maximum at equilibrium)</a:t>
                </a:r>
              </a:p>
            </p:txBody>
          </p:sp>
        </mc:Choice>
        <mc:Fallback xmlns="">
          <p:sp>
            <p:nvSpPr>
              <p:cNvPr id="3" name="TextBox 2">
                <a:extLst>
                  <a:ext uri="{FF2B5EF4-FFF2-40B4-BE49-F238E27FC236}">
                    <a16:creationId xmlns:a16="http://schemas.microsoft.com/office/drawing/2014/main" id="{94B36ACD-9299-476A-8C95-3712FBE63DA6}"/>
                  </a:ext>
                </a:extLst>
              </p:cNvPr>
              <p:cNvSpPr txBox="1">
                <a:spLocks noRot="1" noChangeAspect="1" noMove="1" noResize="1" noEditPoints="1" noAdjustHandles="1" noChangeArrowheads="1" noChangeShapeType="1" noTextEdit="1"/>
              </p:cNvSpPr>
              <p:nvPr/>
            </p:nvSpPr>
            <p:spPr>
              <a:xfrm>
                <a:off x="2922796" y="1419998"/>
                <a:ext cx="6346417" cy="4242123"/>
              </a:xfrm>
              <a:prstGeom prst="rect">
                <a:avLst/>
              </a:prstGeom>
              <a:blipFill>
                <a:blip r:embed="rId2"/>
                <a:stretch>
                  <a:fillRect l="-3455" t="-3017" r="-3455" b="-5891"/>
                </a:stretch>
              </a:blipFill>
            </p:spPr>
            <p:txBody>
              <a:bodyPr/>
              <a:lstStyle/>
              <a:p>
                <a:r>
                  <a:rPr lang="en-US">
                    <a:noFill/>
                  </a:rPr>
                  <a:t> </a:t>
                </a:r>
              </a:p>
            </p:txBody>
          </p:sp>
        </mc:Fallback>
      </mc:AlternateContent>
    </p:spTree>
    <p:extLst>
      <p:ext uri="{BB962C8B-B14F-4D97-AF65-F5344CB8AC3E}">
        <p14:creationId xmlns:p14="http://schemas.microsoft.com/office/powerpoint/2010/main" val="2212183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4258C6-BFA9-4CAC-9ACE-CB9B7A6749D7}"/>
              </a:ext>
            </a:extLst>
          </p:cNvPr>
          <p:cNvSpPr txBox="1"/>
          <p:nvPr/>
        </p:nvSpPr>
        <p:spPr>
          <a:xfrm>
            <a:off x="214604" y="305187"/>
            <a:ext cx="11765902" cy="584775"/>
          </a:xfrm>
          <a:prstGeom prst="rect">
            <a:avLst/>
          </a:prstGeom>
          <a:noFill/>
        </p:spPr>
        <p:txBody>
          <a:bodyPr wrap="square">
            <a:spAutoFit/>
          </a:bodyPr>
          <a:lstStyle/>
          <a:p>
            <a:pPr algn="ctr"/>
            <a:r>
              <a:rPr lang="en-US" sz="3200" dirty="0"/>
              <a:t>Suppose we have a composite of two systems</a:t>
            </a:r>
          </a:p>
        </p:txBody>
      </p:sp>
      <p:grpSp>
        <p:nvGrpSpPr>
          <p:cNvPr id="39" name="Group 38">
            <a:extLst>
              <a:ext uri="{FF2B5EF4-FFF2-40B4-BE49-F238E27FC236}">
                <a16:creationId xmlns:a16="http://schemas.microsoft.com/office/drawing/2014/main" id="{C6319DB8-34D5-4808-8E3F-9672091E8F82}"/>
              </a:ext>
            </a:extLst>
          </p:cNvPr>
          <p:cNvGrpSpPr/>
          <p:nvPr/>
        </p:nvGrpSpPr>
        <p:grpSpPr>
          <a:xfrm>
            <a:off x="349698" y="1389724"/>
            <a:ext cx="885379" cy="1482267"/>
            <a:chOff x="1408384" y="1385535"/>
            <a:chExt cx="885379" cy="1482267"/>
          </a:xfrm>
        </p:grpSpPr>
        <p:grpSp>
          <p:nvGrpSpPr>
            <p:cNvPr id="32" name="Group 31">
              <a:extLst>
                <a:ext uri="{FF2B5EF4-FFF2-40B4-BE49-F238E27FC236}">
                  <a16:creationId xmlns:a16="http://schemas.microsoft.com/office/drawing/2014/main" id="{9E7D4F8C-FA42-48B1-9D4D-B327BC537696}"/>
                </a:ext>
              </a:extLst>
            </p:cNvPr>
            <p:cNvGrpSpPr/>
            <p:nvPr/>
          </p:nvGrpSpPr>
          <p:grpSpPr>
            <a:xfrm>
              <a:off x="1705935" y="1624923"/>
              <a:ext cx="587828" cy="1242879"/>
              <a:chOff x="1705935" y="1624923"/>
              <a:chExt cx="587828" cy="1242879"/>
            </a:xfrm>
          </p:grpSpPr>
          <p:sp>
            <p:nvSpPr>
              <p:cNvPr id="7" name="Oval 6">
                <a:extLst>
                  <a:ext uri="{FF2B5EF4-FFF2-40B4-BE49-F238E27FC236}">
                    <a16:creationId xmlns:a16="http://schemas.microsoft.com/office/drawing/2014/main" id="{5B1DE010-656C-41BD-B5EB-FACC52D987A0}"/>
                  </a:ext>
                </a:extLst>
              </p:cNvPr>
              <p:cNvSpPr/>
              <p:nvPr/>
            </p:nvSpPr>
            <p:spPr>
              <a:xfrm>
                <a:off x="1705935" y="1624923"/>
                <a:ext cx="587828" cy="1242879"/>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38739CA2-0D59-4428-889A-3F8259C29F93}"/>
                  </a:ext>
                </a:extLst>
              </p:cNvPr>
              <p:cNvSpPr/>
              <p:nvPr/>
            </p:nvSpPr>
            <p:spPr>
              <a:xfrm>
                <a:off x="1946978" y="2162388"/>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D14BF25-27C9-439A-B75F-05F3A2AFE8EC}"/>
                  </a:ext>
                </a:extLst>
              </p:cNvPr>
              <p:cNvSpPr/>
              <p:nvPr/>
            </p:nvSpPr>
            <p:spPr>
              <a:xfrm>
                <a:off x="1957862" y="246570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4FCEE20-C430-4B3C-83CB-09243373B513}"/>
                  </a:ext>
                </a:extLst>
              </p:cNvPr>
              <p:cNvSpPr/>
              <p:nvPr/>
            </p:nvSpPr>
            <p:spPr>
              <a:xfrm>
                <a:off x="1942318" y="1855281"/>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32B1BC2-852C-45DA-ACEE-E4DCD19AE5A7}"/>
                    </a:ext>
                  </a:extLst>
                </p:cNvPr>
                <p:cNvSpPr txBox="1"/>
                <p:nvPr/>
              </p:nvSpPr>
              <p:spPr>
                <a:xfrm>
                  <a:off x="1408384" y="1385535"/>
                  <a:ext cx="4613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1</m:t>
                            </m:r>
                          </m:sub>
                        </m:sSub>
                      </m:oMath>
                    </m:oMathPara>
                  </a14:m>
                  <a:endParaRPr lang="en-US" dirty="0"/>
                </a:p>
              </p:txBody>
            </p:sp>
          </mc:Choice>
          <mc:Fallback xmlns="">
            <p:sp>
              <p:nvSpPr>
                <p:cNvPr id="36" name="TextBox 35">
                  <a:extLst>
                    <a:ext uri="{FF2B5EF4-FFF2-40B4-BE49-F238E27FC236}">
                      <a16:creationId xmlns:a16="http://schemas.microsoft.com/office/drawing/2014/main" id="{032B1BC2-852C-45DA-ACEE-E4DCD19AE5A7}"/>
                    </a:ext>
                  </a:extLst>
                </p:cNvPr>
                <p:cNvSpPr txBox="1">
                  <a:spLocks noRot="1" noChangeAspect="1" noMove="1" noResize="1" noEditPoints="1" noAdjustHandles="1" noChangeArrowheads="1" noChangeShapeType="1" noTextEdit="1"/>
                </p:cNvSpPr>
                <p:nvPr/>
              </p:nvSpPr>
              <p:spPr>
                <a:xfrm>
                  <a:off x="1408384" y="1385535"/>
                  <a:ext cx="461345" cy="369332"/>
                </a:xfrm>
                <a:prstGeom prst="rect">
                  <a:avLst/>
                </a:prstGeom>
                <a:blipFill>
                  <a:blip r:embed="rId3"/>
                  <a:stretch>
                    <a:fillRect/>
                  </a:stretch>
                </a:blipFill>
              </p:spPr>
              <p:txBody>
                <a:bodyPr/>
                <a:lstStyle/>
                <a:p>
                  <a:r>
                    <a:rPr lang="en-US">
                      <a:noFill/>
                    </a:rPr>
                    <a:t> </a:t>
                  </a:r>
                </a:p>
              </p:txBody>
            </p:sp>
          </mc:Fallback>
        </mc:AlternateContent>
      </p:grpSp>
      <p:grpSp>
        <p:nvGrpSpPr>
          <p:cNvPr id="40" name="Group 39">
            <a:extLst>
              <a:ext uri="{FF2B5EF4-FFF2-40B4-BE49-F238E27FC236}">
                <a16:creationId xmlns:a16="http://schemas.microsoft.com/office/drawing/2014/main" id="{3D5B7240-5800-4A08-945E-D60470FDBD73}"/>
              </a:ext>
            </a:extLst>
          </p:cNvPr>
          <p:cNvGrpSpPr/>
          <p:nvPr/>
        </p:nvGrpSpPr>
        <p:grpSpPr>
          <a:xfrm>
            <a:off x="289261" y="3394649"/>
            <a:ext cx="973489" cy="789798"/>
            <a:chOff x="3495081" y="2867802"/>
            <a:chExt cx="973489" cy="789798"/>
          </a:xfrm>
        </p:grpSpPr>
        <p:grpSp>
          <p:nvGrpSpPr>
            <p:cNvPr id="33" name="Group 32">
              <a:extLst>
                <a:ext uri="{FF2B5EF4-FFF2-40B4-BE49-F238E27FC236}">
                  <a16:creationId xmlns:a16="http://schemas.microsoft.com/office/drawing/2014/main" id="{B5FE5C54-A400-400B-9E7E-4D630AB6C742}"/>
                </a:ext>
              </a:extLst>
            </p:cNvPr>
            <p:cNvGrpSpPr/>
            <p:nvPr/>
          </p:nvGrpSpPr>
          <p:grpSpPr>
            <a:xfrm>
              <a:off x="3880742" y="3200400"/>
              <a:ext cx="587828" cy="457200"/>
              <a:chOff x="3880742" y="3200400"/>
              <a:chExt cx="587828" cy="457200"/>
            </a:xfrm>
          </p:grpSpPr>
          <p:sp>
            <p:nvSpPr>
              <p:cNvPr id="16" name="Oval 15">
                <a:extLst>
                  <a:ext uri="{FF2B5EF4-FFF2-40B4-BE49-F238E27FC236}">
                    <a16:creationId xmlns:a16="http://schemas.microsoft.com/office/drawing/2014/main" id="{7100316F-4DB4-460A-8D63-638770073E47}"/>
                  </a:ext>
                </a:extLst>
              </p:cNvPr>
              <p:cNvSpPr/>
              <p:nvPr/>
            </p:nvSpPr>
            <p:spPr>
              <a:xfrm>
                <a:off x="3880742" y="3200400"/>
                <a:ext cx="587828" cy="457200"/>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Oval 26">
                <a:extLst>
                  <a:ext uri="{FF2B5EF4-FFF2-40B4-BE49-F238E27FC236}">
                    <a16:creationId xmlns:a16="http://schemas.microsoft.com/office/drawing/2014/main" id="{8CB59B23-6502-4754-88E5-9463BC6AD21A}"/>
                  </a:ext>
                </a:extLst>
              </p:cNvPr>
              <p:cNvSpPr/>
              <p:nvPr/>
            </p:nvSpPr>
            <p:spPr>
              <a:xfrm>
                <a:off x="3998157" y="339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BDC1937-AC7B-482C-8828-1E523F43963F}"/>
                  </a:ext>
                </a:extLst>
              </p:cNvPr>
              <p:cNvSpPr/>
              <p:nvPr/>
            </p:nvSpPr>
            <p:spPr>
              <a:xfrm>
                <a:off x="4281183" y="338942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369845D8-0F11-48D9-84A7-FC663A40B252}"/>
                    </a:ext>
                  </a:extLst>
                </p:cNvPr>
                <p:cNvSpPr txBox="1"/>
                <p:nvPr/>
              </p:nvSpPr>
              <p:spPr>
                <a:xfrm>
                  <a:off x="3495081" y="2867802"/>
                  <a:ext cx="4666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2</m:t>
                            </m:r>
                          </m:sub>
                        </m:sSub>
                      </m:oMath>
                    </m:oMathPara>
                  </a14:m>
                  <a:endParaRPr lang="en-US" dirty="0"/>
                </a:p>
              </p:txBody>
            </p:sp>
          </mc:Choice>
          <mc:Fallback xmlns="">
            <p:sp>
              <p:nvSpPr>
                <p:cNvPr id="37" name="TextBox 36">
                  <a:extLst>
                    <a:ext uri="{FF2B5EF4-FFF2-40B4-BE49-F238E27FC236}">
                      <a16:creationId xmlns:a16="http://schemas.microsoft.com/office/drawing/2014/main" id="{369845D8-0F11-48D9-84A7-FC663A40B252}"/>
                    </a:ext>
                  </a:extLst>
                </p:cNvPr>
                <p:cNvSpPr txBox="1">
                  <a:spLocks noRot="1" noChangeAspect="1" noMove="1" noResize="1" noEditPoints="1" noAdjustHandles="1" noChangeArrowheads="1" noChangeShapeType="1" noTextEdit="1"/>
                </p:cNvSpPr>
                <p:nvPr/>
              </p:nvSpPr>
              <p:spPr>
                <a:xfrm>
                  <a:off x="3495081" y="2867802"/>
                  <a:ext cx="466666" cy="369332"/>
                </a:xfrm>
                <a:prstGeom prst="rect">
                  <a:avLst/>
                </a:prstGeom>
                <a:blipFill>
                  <a:blip r:embed="rId4"/>
                  <a:stretch>
                    <a:fillRect/>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0097BFF6-9190-429D-859A-0F6A50101EEB}"/>
              </a:ext>
            </a:extLst>
          </p:cNvPr>
          <p:cNvGrpSpPr/>
          <p:nvPr/>
        </p:nvGrpSpPr>
        <p:grpSpPr>
          <a:xfrm>
            <a:off x="3452977" y="2063479"/>
            <a:ext cx="1401602" cy="1664055"/>
            <a:chOff x="4940330" y="961957"/>
            <a:chExt cx="1401602" cy="1664055"/>
          </a:xfrm>
        </p:grpSpPr>
        <p:grpSp>
          <p:nvGrpSpPr>
            <p:cNvPr id="34" name="Group 33">
              <a:extLst>
                <a:ext uri="{FF2B5EF4-FFF2-40B4-BE49-F238E27FC236}">
                  <a16:creationId xmlns:a16="http://schemas.microsoft.com/office/drawing/2014/main" id="{0816F2A5-4C16-45FE-85AB-D24C94C744A9}"/>
                </a:ext>
              </a:extLst>
            </p:cNvPr>
            <p:cNvGrpSpPr/>
            <p:nvPr/>
          </p:nvGrpSpPr>
          <p:grpSpPr>
            <a:xfrm>
              <a:off x="5292009" y="1383133"/>
              <a:ext cx="698244" cy="1242879"/>
              <a:chOff x="1942319" y="3651215"/>
              <a:chExt cx="698244" cy="1242879"/>
            </a:xfrm>
          </p:grpSpPr>
          <p:sp>
            <p:nvSpPr>
              <p:cNvPr id="31" name="Oval 30">
                <a:extLst>
                  <a:ext uri="{FF2B5EF4-FFF2-40B4-BE49-F238E27FC236}">
                    <a16:creationId xmlns:a16="http://schemas.microsoft.com/office/drawing/2014/main" id="{5F162A2F-E245-4A61-AEEF-64CB5752D75B}"/>
                  </a:ext>
                </a:extLst>
              </p:cNvPr>
              <p:cNvSpPr/>
              <p:nvPr/>
            </p:nvSpPr>
            <p:spPr>
              <a:xfrm>
                <a:off x="1942319" y="3651215"/>
                <a:ext cx="698244" cy="1242879"/>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Oval 16">
                <a:extLst>
                  <a:ext uri="{FF2B5EF4-FFF2-40B4-BE49-F238E27FC236}">
                    <a16:creationId xmlns:a16="http://schemas.microsoft.com/office/drawing/2014/main" id="{074F6A71-2E69-4F16-A5A9-899549E4E9AD}"/>
                  </a:ext>
                </a:extLst>
              </p:cNvPr>
              <p:cNvSpPr/>
              <p:nvPr/>
            </p:nvSpPr>
            <p:spPr>
              <a:xfrm>
                <a:off x="2099378" y="4236895"/>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7AA4383-86D2-4BA6-9140-A3E3363AD492}"/>
                  </a:ext>
                </a:extLst>
              </p:cNvPr>
              <p:cNvSpPr/>
              <p:nvPr/>
            </p:nvSpPr>
            <p:spPr>
              <a:xfrm>
                <a:off x="2110262" y="4540211"/>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CD89A90-8479-401E-95B5-2D251D1EED32}"/>
                  </a:ext>
                </a:extLst>
              </p:cNvPr>
              <p:cNvSpPr/>
              <p:nvPr/>
            </p:nvSpPr>
            <p:spPr>
              <a:xfrm>
                <a:off x="2094718" y="3929788"/>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A97C706-8759-4A0D-8090-80182E7ECC6C}"/>
                  </a:ext>
                </a:extLst>
              </p:cNvPr>
              <p:cNvSpPr/>
              <p:nvPr/>
            </p:nvSpPr>
            <p:spPr>
              <a:xfrm>
                <a:off x="2382404" y="4230668"/>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A0C3E7A-6366-47A9-8B01-E3A03A1DD750}"/>
                  </a:ext>
                </a:extLst>
              </p:cNvPr>
              <p:cNvSpPr/>
              <p:nvPr/>
            </p:nvSpPr>
            <p:spPr>
              <a:xfrm>
                <a:off x="2393288" y="453398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2277A97-3A50-4C34-9208-E6EACDD59269}"/>
                  </a:ext>
                </a:extLst>
              </p:cNvPr>
              <p:cNvSpPr/>
              <p:nvPr/>
            </p:nvSpPr>
            <p:spPr>
              <a:xfrm>
                <a:off x="2377744" y="3923561"/>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F0477BB-8464-4A18-A1D8-4A0AFE08C4D9}"/>
                    </a:ext>
                  </a:extLst>
                </p:cNvPr>
                <p:cNvSpPr txBox="1"/>
                <p:nvPr/>
              </p:nvSpPr>
              <p:spPr>
                <a:xfrm>
                  <a:off x="4940330" y="961957"/>
                  <a:ext cx="14016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𝒮</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2</m:t>
                            </m:r>
                          </m:sub>
                        </m:sSub>
                      </m:oMath>
                    </m:oMathPara>
                  </a14:m>
                  <a:endParaRPr lang="en-US" dirty="0"/>
                </a:p>
              </p:txBody>
            </p:sp>
          </mc:Choice>
          <mc:Fallback xmlns="">
            <p:sp>
              <p:nvSpPr>
                <p:cNvPr id="38" name="TextBox 37">
                  <a:extLst>
                    <a:ext uri="{FF2B5EF4-FFF2-40B4-BE49-F238E27FC236}">
                      <a16:creationId xmlns:a16="http://schemas.microsoft.com/office/drawing/2014/main" id="{2F0477BB-8464-4A18-A1D8-4A0AFE08C4D9}"/>
                    </a:ext>
                  </a:extLst>
                </p:cNvPr>
                <p:cNvSpPr txBox="1">
                  <a:spLocks noRot="1" noChangeAspect="1" noMove="1" noResize="1" noEditPoints="1" noAdjustHandles="1" noChangeArrowheads="1" noChangeShapeType="1" noTextEdit="1"/>
                </p:cNvSpPr>
                <p:nvPr/>
              </p:nvSpPr>
              <p:spPr>
                <a:xfrm>
                  <a:off x="4940330" y="961957"/>
                  <a:ext cx="1401602" cy="369332"/>
                </a:xfrm>
                <a:prstGeom prst="rect">
                  <a:avLst/>
                </a:prstGeom>
                <a:blipFill>
                  <a:blip r:embed="rId5"/>
                  <a:stretch>
                    <a:fillRect/>
                  </a:stretch>
                </a:blipFill>
              </p:spPr>
              <p:txBody>
                <a:bodyPr/>
                <a:lstStyle/>
                <a:p>
                  <a:r>
                    <a:rPr lang="en-US">
                      <a:noFill/>
                    </a:rPr>
                    <a:t> </a:t>
                  </a:r>
                </a:p>
              </p:txBody>
            </p:sp>
          </mc:Fallback>
        </mc:AlternateContent>
      </p:grpSp>
      <p:sp>
        <p:nvSpPr>
          <p:cNvPr id="45" name="TextBox 44">
            <a:extLst>
              <a:ext uri="{FF2B5EF4-FFF2-40B4-BE49-F238E27FC236}">
                <a16:creationId xmlns:a16="http://schemas.microsoft.com/office/drawing/2014/main" id="{B7A95184-EB95-4FEE-939C-EB675087770B}"/>
              </a:ext>
            </a:extLst>
          </p:cNvPr>
          <p:cNvSpPr txBox="1"/>
          <p:nvPr/>
        </p:nvSpPr>
        <p:spPr>
          <a:xfrm>
            <a:off x="473817" y="4539830"/>
            <a:ext cx="4878777" cy="584775"/>
          </a:xfrm>
          <a:prstGeom prst="rect">
            <a:avLst/>
          </a:prstGeom>
          <a:noFill/>
        </p:spPr>
        <p:txBody>
          <a:bodyPr wrap="square">
            <a:spAutoFit/>
          </a:bodyPr>
          <a:lstStyle/>
          <a:p>
            <a:r>
              <a:rPr lang="en-US" sz="3200" dirty="0"/>
              <a:t>State space is the product</a:t>
            </a:r>
          </a:p>
        </p:txBody>
      </p:sp>
      <p:sp>
        <p:nvSpPr>
          <p:cNvPr id="47" name="TextBox 46">
            <a:extLst>
              <a:ext uri="{FF2B5EF4-FFF2-40B4-BE49-F238E27FC236}">
                <a16:creationId xmlns:a16="http://schemas.microsoft.com/office/drawing/2014/main" id="{7F7552F3-FC56-4DD9-AA65-0393A46734F2}"/>
              </a:ext>
            </a:extLst>
          </p:cNvPr>
          <p:cNvSpPr txBox="1"/>
          <p:nvPr/>
        </p:nvSpPr>
        <p:spPr>
          <a:xfrm>
            <a:off x="5605479" y="5036401"/>
            <a:ext cx="6318545" cy="1569660"/>
          </a:xfrm>
          <a:prstGeom prst="rect">
            <a:avLst/>
          </a:prstGeom>
          <a:noFill/>
        </p:spPr>
        <p:txBody>
          <a:bodyPr wrap="square">
            <a:spAutoFit/>
          </a:bodyPr>
          <a:lstStyle/>
          <a:p>
            <a:pPr algn="ctr"/>
            <a:r>
              <a:rPr lang="en-US" sz="3200" dirty="0"/>
              <a:t>Evolutions, in general, are not the product: there may be correlations between the evolutions</a:t>
            </a:r>
          </a:p>
        </p:txBody>
      </p:sp>
      <p:grpSp>
        <p:nvGrpSpPr>
          <p:cNvPr id="30" name="Group 29">
            <a:extLst>
              <a:ext uri="{FF2B5EF4-FFF2-40B4-BE49-F238E27FC236}">
                <a16:creationId xmlns:a16="http://schemas.microsoft.com/office/drawing/2014/main" id="{EA13266A-7F47-4B5A-B6EB-F1B4A31FF392}"/>
              </a:ext>
            </a:extLst>
          </p:cNvPr>
          <p:cNvGrpSpPr/>
          <p:nvPr/>
        </p:nvGrpSpPr>
        <p:grpSpPr>
          <a:xfrm>
            <a:off x="5962020" y="1413349"/>
            <a:ext cx="6236859" cy="3279535"/>
            <a:chOff x="1679454" y="101107"/>
            <a:chExt cx="6236859" cy="3279535"/>
          </a:xfrm>
        </p:grpSpPr>
        <p:sp>
          <p:nvSpPr>
            <p:cNvPr id="35" name="Freeform: Shape 34">
              <a:extLst>
                <a:ext uri="{FF2B5EF4-FFF2-40B4-BE49-F238E27FC236}">
                  <a16:creationId xmlns:a16="http://schemas.microsoft.com/office/drawing/2014/main" id="{0EEB3B19-893B-42FA-95C9-78F41A756342}"/>
                </a:ext>
              </a:extLst>
            </p:cNvPr>
            <p:cNvSpPr/>
            <p:nvPr/>
          </p:nvSpPr>
          <p:spPr>
            <a:xfrm>
              <a:off x="1833188" y="1071197"/>
              <a:ext cx="1109356" cy="61384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Freeform: Shape 41">
              <a:extLst>
                <a:ext uri="{FF2B5EF4-FFF2-40B4-BE49-F238E27FC236}">
                  <a16:creationId xmlns:a16="http://schemas.microsoft.com/office/drawing/2014/main" id="{79C25C18-4270-4DAE-8FCD-7E89F24A65D9}"/>
                </a:ext>
              </a:extLst>
            </p:cNvPr>
            <p:cNvSpPr/>
            <p:nvPr/>
          </p:nvSpPr>
          <p:spPr>
            <a:xfrm>
              <a:off x="1819999" y="464532"/>
              <a:ext cx="1122545" cy="74130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Lst>
              <a:ahLst/>
              <a:cxnLst>
                <a:cxn ang="0">
                  <a:pos x="connsiteX0" y="connsiteY0"/>
                </a:cxn>
                <a:cxn ang="0">
                  <a:pos x="connsiteX1" y="connsiteY1"/>
                </a:cxn>
                <a:cxn ang="0">
                  <a:pos x="connsiteX2" y="connsiteY2"/>
                </a:cxn>
              </a:cxnLst>
              <a:rect l="l" t="t" r="r" b="b"/>
              <a:pathLst>
                <a:path w="1496727" h="988409">
                  <a:moveTo>
                    <a:pt x="0" y="988409"/>
                  </a:moveTo>
                  <a:cubicBezTo>
                    <a:pt x="28472" y="486410"/>
                    <a:pt x="452975" y="151468"/>
                    <a:pt x="702429" y="43388"/>
                  </a:cubicBezTo>
                  <a:cubicBezTo>
                    <a:pt x="951883" y="-64692"/>
                    <a:pt x="1355184" y="27328"/>
                    <a:pt x="1496727" y="3399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Freeform: Shape 43">
              <a:extLst>
                <a:ext uri="{FF2B5EF4-FFF2-40B4-BE49-F238E27FC236}">
                  <a16:creationId xmlns:a16="http://schemas.microsoft.com/office/drawing/2014/main" id="{4504FA46-15B8-4FE2-A597-1BAFBD9118BF}"/>
                </a:ext>
              </a:extLst>
            </p:cNvPr>
            <p:cNvSpPr/>
            <p:nvPr/>
          </p:nvSpPr>
          <p:spPr>
            <a:xfrm>
              <a:off x="1833188" y="1557505"/>
              <a:ext cx="1122545" cy="765400"/>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700797 h 1042301"/>
                <a:gd name="connsiteX1" fmla="*/ 784491 w 1496727"/>
                <a:gd name="connsiteY1" fmla="*/ 1033590 h 1042301"/>
                <a:gd name="connsiteX2" fmla="*/ 1496727 w 1496727"/>
                <a:gd name="connsiteY2" fmla="*/ 52319 h 1042301"/>
                <a:gd name="connsiteX0" fmla="*/ 0 w 1496727"/>
                <a:gd name="connsiteY0" fmla="*/ 700797 h 1072850"/>
                <a:gd name="connsiteX1" fmla="*/ 784491 w 1496727"/>
                <a:gd name="connsiteY1" fmla="*/ 1033590 h 1072850"/>
                <a:gd name="connsiteX2" fmla="*/ 1496727 w 1496727"/>
                <a:gd name="connsiteY2" fmla="*/ 52319 h 1072850"/>
                <a:gd name="connsiteX0" fmla="*/ 0 w 1496727"/>
                <a:gd name="connsiteY0" fmla="*/ 648478 h 1020531"/>
                <a:gd name="connsiteX1" fmla="*/ 784491 w 1496727"/>
                <a:gd name="connsiteY1" fmla="*/ 981271 h 1020531"/>
                <a:gd name="connsiteX2" fmla="*/ 1496727 w 1496727"/>
                <a:gd name="connsiteY2" fmla="*/ 0 h 1020531"/>
              </a:gdLst>
              <a:ahLst/>
              <a:cxnLst>
                <a:cxn ang="0">
                  <a:pos x="connsiteX0" y="connsiteY0"/>
                </a:cxn>
                <a:cxn ang="0">
                  <a:pos x="connsiteX1" y="connsiteY1"/>
                </a:cxn>
                <a:cxn ang="0">
                  <a:pos x="connsiteX2" y="connsiteY2"/>
                </a:cxn>
              </a:cxnLst>
              <a:rect l="l" t="t" r="r" b="b"/>
              <a:pathLst>
                <a:path w="1496727" h="1020531">
                  <a:moveTo>
                    <a:pt x="0" y="648478"/>
                  </a:moveTo>
                  <a:cubicBezTo>
                    <a:pt x="104672" y="972955"/>
                    <a:pt x="535037" y="1089351"/>
                    <a:pt x="784491" y="981271"/>
                  </a:cubicBezTo>
                  <a:cubicBezTo>
                    <a:pt x="1033945" y="873191"/>
                    <a:pt x="1378631" y="431812"/>
                    <a:pt x="149672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65CDB8F-009A-4FFF-8E41-F9869ED3A801}"/>
                    </a:ext>
                  </a:extLst>
                </p:cNvPr>
                <p:cNvSpPr txBox="1"/>
                <p:nvPr/>
              </p:nvSpPr>
              <p:spPr>
                <a:xfrm>
                  <a:off x="2006214" y="2662238"/>
                  <a:ext cx="5487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i="1">
                            <a:latin typeface="Cambria Math" panose="02040503050406030204" pitchFamily="18" charset="0"/>
                          </a:rPr>
                          <m:t>𝑡</m:t>
                        </m:r>
                        <m:r>
                          <a:rPr lang="en-US" sz="1400" b="0" i="1" smtClean="0">
                            <a:latin typeface="Cambria Math" panose="02040503050406030204" pitchFamily="18" charset="0"/>
                          </a:rPr>
                          <m:t>)</m:t>
                        </m:r>
                      </m:oMath>
                    </m:oMathPara>
                  </a14:m>
                  <a:endParaRPr lang="en-US" sz="1400" dirty="0"/>
                </a:p>
              </p:txBody>
            </p:sp>
          </mc:Choice>
          <mc:Fallback xmlns="">
            <p:sp>
              <p:nvSpPr>
                <p:cNvPr id="46" name="TextBox 45">
                  <a:extLst>
                    <a:ext uri="{FF2B5EF4-FFF2-40B4-BE49-F238E27FC236}">
                      <a16:creationId xmlns:a16="http://schemas.microsoft.com/office/drawing/2014/main" id="{B65CDB8F-009A-4FFF-8E41-F9869ED3A801}"/>
                    </a:ext>
                  </a:extLst>
                </p:cNvPr>
                <p:cNvSpPr txBox="1">
                  <a:spLocks noRot="1" noChangeAspect="1" noMove="1" noResize="1" noEditPoints="1" noAdjustHandles="1" noChangeArrowheads="1" noChangeShapeType="1" noTextEdit="1"/>
                </p:cNvSpPr>
                <p:nvPr/>
              </p:nvSpPr>
              <p:spPr>
                <a:xfrm>
                  <a:off x="2006214" y="2662238"/>
                  <a:ext cx="548740" cy="307777"/>
                </a:xfrm>
                <a:prstGeom prst="rect">
                  <a:avLst/>
                </a:prstGeom>
                <a:blipFill>
                  <a:blip r:embed="rId6"/>
                  <a:stretch>
                    <a:fillRect b="-8000"/>
                  </a:stretch>
                </a:blipFill>
              </p:spPr>
              <p:txBody>
                <a:bodyPr/>
                <a:lstStyle/>
                <a:p>
                  <a:r>
                    <a:rPr lang="en-US">
                      <a:noFill/>
                    </a:rPr>
                    <a:t> </a:t>
                  </a:r>
                </a:p>
              </p:txBody>
            </p:sp>
          </mc:Fallback>
        </mc:AlternateContent>
        <p:sp>
          <p:nvSpPr>
            <p:cNvPr id="48" name="Freeform: Shape 47">
              <a:extLst>
                <a:ext uri="{FF2B5EF4-FFF2-40B4-BE49-F238E27FC236}">
                  <a16:creationId xmlns:a16="http://schemas.microsoft.com/office/drawing/2014/main" id="{2BBB5DAD-7ACB-44C7-A99E-476E56113900}"/>
                </a:ext>
              </a:extLst>
            </p:cNvPr>
            <p:cNvSpPr/>
            <p:nvPr/>
          </p:nvSpPr>
          <p:spPr>
            <a:xfrm>
              <a:off x="3913984" y="2712426"/>
              <a:ext cx="548740" cy="572961"/>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Freeform: Shape 48">
              <a:extLst>
                <a:ext uri="{FF2B5EF4-FFF2-40B4-BE49-F238E27FC236}">
                  <a16:creationId xmlns:a16="http://schemas.microsoft.com/office/drawing/2014/main" id="{E419F6D7-30A0-44AD-A470-8A89FF9A3C8B}"/>
                </a:ext>
              </a:extLst>
            </p:cNvPr>
            <p:cNvSpPr/>
            <p:nvPr/>
          </p:nvSpPr>
          <p:spPr>
            <a:xfrm>
              <a:off x="4939703" y="2712425"/>
              <a:ext cx="252155" cy="572961"/>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Freeform: Shape 49">
              <a:extLst>
                <a:ext uri="{FF2B5EF4-FFF2-40B4-BE49-F238E27FC236}">
                  <a16:creationId xmlns:a16="http://schemas.microsoft.com/office/drawing/2014/main" id="{3D640351-FF7A-4ECE-83ED-900343E4C7CE}"/>
                </a:ext>
              </a:extLst>
            </p:cNvPr>
            <p:cNvSpPr/>
            <p:nvPr/>
          </p:nvSpPr>
          <p:spPr>
            <a:xfrm flipH="1">
              <a:off x="5713266" y="2712424"/>
              <a:ext cx="330819" cy="572961"/>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CFF628F-C890-450A-A991-84E0C1E21994}"/>
                    </a:ext>
                  </a:extLst>
                </p:cNvPr>
                <p:cNvSpPr txBox="1"/>
                <p:nvPr/>
              </p:nvSpPr>
              <p:spPr>
                <a:xfrm>
                  <a:off x="6396085" y="2895625"/>
                  <a:ext cx="5487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r>
                          <a:rPr lang="en-US" sz="1400" i="1">
                            <a:latin typeface="Cambria Math" panose="02040503050406030204" pitchFamily="18" charset="0"/>
                          </a:rPr>
                          <m:t>𝑡</m:t>
                        </m:r>
                        <m:r>
                          <a:rPr lang="en-US" sz="1400" b="0" i="1" smtClean="0">
                            <a:latin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CFF628F-C890-450A-A991-84E0C1E21994}"/>
                    </a:ext>
                  </a:extLst>
                </p:cNvPr>
                <p:cNvSpPr txBox="1">
                  <a:spLocks noRot="1" noChangeAspect="1" noMove="1" noResize="1" noEditPoints="1" noAdjustHandles="1" noChangeArrowheads="1" noChangeShapeType="1" noTextEdit="1"/>
                </p:cNvSpPr>
                <p:nvPr/>
              </p:nvSpPr>
              <p:spPr>
                <a:xfrm>
                  <a:off x="6396085" y="2895625"/>
                  <a:ext cx="548740" cy="307777"/>
                </a:xfrm>
                <a:prstGeom prst="rect">
                  <a:avLst/>
                </a:prstGeom>
                <a:blipFill>
                  <a:blip r:embed="rId7"/>
                  <a:stretch>
                    <a:fillRect b="-5882"/>
                  </a:stretch>
                </a:blipFill>
              </p:spPr>
              <p:txBody>
                <a:bodyPr/>
                <a:lstStyle/>
                <a:p>
                  <a:r>
                    <a:rPr lang="en-US">
                      <a:noFill/>
                    </a:rPr>
                    <a:t> </a:t>
                  </a:r>
                </a:p>
              </p:txBody>
            </p:sp>
          </mc:Fallback>
        </mc:AlternateContent>
        <p:sp>
          <p:nvSpPr>
            <p:cNvPr id="53" name="Freeform: Shape 52">
              <a:extLst>
                <a:ext uri="{FF2B5EF4-FFF2-40B4-BE49-F238E27FC236}">
                  <a16:creationId xmlns:a16="http://schemas.microsoft.com/office/drawing/2014/main" id="{6E04961C-C97A-49EF-88E3-39CCE3E9C4FC}"/>
                </a:ext>
              </a:extLst>
            </p:cNvPr>
            <p:cNvSpPr/>
            <p:nvPr/>
          </p:nvSpPr>
          <p:spPr>
            <a:xfrm>
              <a:off x="3894858" y="464532"/>
              <a:ext cx="587328" cy="74130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Lst>
              <a:ahLst/>
              <a:cxnLst>
                <a:cxn ang="0">
                  <a:pos x="connsiteX0" y="connsiteY0"/>
                </a:cxn>
                <a:cxn ang="0">
                  <a:pos x="connsiteX1" y="connsiteY1"/>
                </a:cxn>
                <a:cxn ang="0">
                  <a:pos x="connsiteX2" y="connsiteY2"/>
                </a:cxn>
              </a:cxnLst>
              <a:rect l="l" t="t" r="r" b="b"/>
              <a:pathLst>
                <a:path w="1496727" h="988409">
                  <a:moveTo>
                    <a:pt x="0" y="988409"/>
                  </a:moveTo>
                  <a:cubicBezTo>
                    <a:pt x="28472" y="486410"/>
                    <a:pt x="452975" y="151468"/>
                    <a:pt x="702429" y="43388"/>
                  </a:cubicBezTo>
                  <a:cubicBezTo>
                    <a:pt x="951883" y="-64692"/>
                    <a:pt x="1355184" y="27328"/>
                    <a:pt x="1496727" y="3399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Freeform: Shape 54">
              <a:extLst>
                <a:ext uri="{FF2B5EF4-FFF2-40B4-BE49-F238E27FC236}">
                  <a16:creationId xmlns:a16="http://schemas.microsoft.com/office/drawing/2014/main" id="{81F1E263-1CD0-4791-84B4-E770F9D5884B}"/>
                </a:ext>
              </a:extLst>
            </p:cNvPr>
            <p:cNvSpPr/>
            <p:nvPr/>
          </p:nvSpPr>
          <p:spPr>
            <a:xfrm>
              <a:off x="4939703" y="1071197"/>
              <a:ext cx="252155" cy="61384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Freeform: Shape 59">
              <a:extLst>
                <a:ext uri="{FF2B5EF4-FFF2-40B4-BE49-F238E27FC236}">
                  <a16:creationId xmlns:a16="http://schemas.microsoft.com/office/drawing/2014/main" id="{29A1EC85-B483-4339-8AF0-7379B6F254B5}"/>
                </a:ext>
              </a:extLst>
            </p:cNvPr>
            <p:cNvSpPr/>
            <p:nvPr/>
          </p:nvSpPr>
          <p:spPr>
            <a:xfrm flipH="1">
              <a:off x="5709109" y="1639567"/>
              <a:ext cx="353962" cy="765400"/>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700797 h 1042301"/>
                <a:gd name="connsiteX1" fmla="*/ 784491 w 1496727"/>
                <a:gd name="connsiteY1" fmla="*/ 1033590 h 1042301"/>
                <a:gd name="connsiteX2" fmla="*/ 1496727 w 1496727"/>
                <a:gd name="connsiteY2" fmla="*/ 52319 h 1042301"/>
                <a:gd name="connsiteX0" fmla="*/ 0 w 1496727"/>
                <a:gd name="connsiteY0" fmla="*/ 700797 h 1072850"/>
                <a:gd name="connsiteX1" fmla="*/ 784491 w 1496727"/>
                <a:gd name="connsiteY1" fmla="*/ 1033590 h 1072850"/>
                <a:gd name="connsiteX2" fmla="*/ 1496727 w 1496727"/>
                <a:gd name="connsiteY2" fmla="*/ 52319 h 1072850"/>
                <a:gd name="connsiteX0" fmla="*/ 0 w 1496727"/>
                <a:gd name="connsiteY0" fmla="*/ 648478 h 1020531"/>
                <a:gd name="connsiteX1" fmla="*/ 784491 w 1496727"/>
                <a:gd name="connsiteY1" fmla="*/ 981271 h 1020531"/>
                <a:gd name="connsiteX2" fmla="*/ 1496727 w 1496727"/>
                <a:gd name="connsiteY2" fmla="*/ 0 h 1020531"/>
              </a:gdLst>
              <a:ahLst/>
              <a:cxnLst>
                <a:cxn ang="0">
                  <a:pos x="connsiteX0" y="connsiteY0"/>
                </a:cxn>
                <a:cxn ang="0">
                  <a:pos x="connsiteX1" y="connsiteY1"/>
                </a:cxn>
                <a:cxn ang="0">
                  <a:pos x="connsiteX2" y="connsiteY2"/>
                </a:cxn>
              </a:cxnLst>
              <a:rect l="l" t="t" r="r" b="b"/>
              <a:pathLst>
                <a:path w="1496727" h="1020531">
                  <a:moveTo>
                    <a:pt x="0" y="648478"/>
                  </a:moveTo>
                  <a:cubicBezTo>
                    <a:pt x="104672" y="972955"/>
                    <a:pt x="535037" y="1089351"/>
                    <a:pt x="784491" y="981271"/>
                  </a:cubicBezTo>
                  <a:cubicBezTo>
                    <a:pt x="1033945" y="873191"/>
                    <a:pt x="1378631" y="431812"/>
                    <a:pt x="149672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780F15B-34E8-4DFE-8E03-5BE42403BE7B}"/>
                    </a:ext>
                  </a:extLst>
                </p:cNvPr>
                <p:cNvSpPr txBox="1"/>
                <p:nvPr/>
              </p:nvSpPr>
              <p:spPr>
                <a:xfrm>
                  <a:off x="6833388" y="1134013"/>
                  <a:ext cx="108292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𝑦</m:t>
                            </m:r>
                            <m:d>
                              <m:dPr>
                                <m:ctrlPr>
                                  <a:rPr lang="en-US" sz="1400" b="0" i="1" smtClean="0">
                                    <a:latin typeface="Cambria Math" panose="02040503050406030204" pitchFamily="18" charset="0"/>
                                  </a:rPr>
                                </m:ctrlPr>
                              </m:dPr>
                              <m:e>
                                <m:r>
                                  <a:rPr lang="en-US" sz="1400" i="1">
                                    <a:latin typeface="Cambria Math" panose="02040503050406030204" pitchFamily="18" charset="0"/>
                                  </a:rPr>
                                  <m:t>𝑡</m:t>
                                </m:r>
                              </m:e>
                            </m:d>
                          </m:e>
                        </m:d>
                      </m:oMath>
                    </m:oMathPara>
                  </a14:m>
                  <a:endParaRPr lang="en-US" sz="1400" dirty="0"/>
                </a:p>
              </p:txBody>
            </p:sp>
          </mc:Choice>
          <mc:Fallback xmlns="">
            <p:sp>
              <p:nvSpPr>
                <p:cNvPr id="61" name="TextBox 60">
                  <a:extLst>
                    <a:ext uri="{FF2B5EF4-FFF2-40B4-BE49-F238E27FC236}">
                      <a16:creationId xmlns:a16="http://schemas.microsoft.com/office/drawing/2014/main" id="{F780F15B-34E8-4DFE-8E03-5BE42403BE7B}"/>
                    </a:ext>
                  </a:extLst>
                </p:cNvPr>
                <p:cNvSpPr txBox="1">
                  <a:spLocks noRot="1" noChangeAspect="1" noMove="1" noResize="1" noEditPoints="1" noAdjustHandles="1" noChangeArrowheads="1" noChangeShapeType="1" noTextEdit="1"/>
                </p:cNvSpPr>
                <p:nvPr/>
              </p:nvSpPr>
              <p:spPr>
                <a:xfrm>
                  <a:off x="6833388" y="1134013"/>
                  <a:ext cx="1082925" cy="307777"/>
                </a:xfrm>
                <a:prstGeom prst="rect">
                  <a:avLst/>
                </a:prstGeom>
                <a:blipFill>
                  <a:blip r:embed="rId8"/>
                  <a:stretch>
                    <a:fillRect/>
                  </a:stretch>
                </a:blipFill>
              </p:spPr>
              <p:txBody>
                <a:bodyPr/>
                <a:lstStyle/>
                <a:p>
                  <a:r>
                    <a:rPr lang="en-US">
                      <a:noFill/>
                    </a:rPr>
                    <a:t> </a:t>
                  </a:r>
                </a:p>
              </p:txBody>
            </p:sp>
          </mc:Fallback>
        </mc:AlternateContent>
        <p:sp>
          <p:nvSpPr>
            <p:cNvPr id="62" name="Trapezoid 61">
              <a:extLst>
                <a:ext uri="{FF2B5EF4-FFF2-40B4-BE49-F238E27FC236}">
                  <a16:creationId xmlns:a16="http://schemas.microsoft.com/office/drawing/2014/main" id="{977218C1-A6C2-4E18-B478-B33610FE9E54}"/>
                </a:ext>
              </a:extLst>
            </p:cNvPr>
            <p:cNvSpPr/>
            <p:nvPr/>
          </p:nvSpPr>
          <p:spPr>
            <a:xfrm>
              <a:off x="3349870" y="2576146"/>
              <a:ext cx="3239966" cy="804496"/>
            </a:xfrm>
            <a:prstGeom prst="trapezoid">
              <a:avLst>
                <a:gd name="adj" fmla="val 59973"/>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apezoid 62">
              <a:extLst>
                <a:ext uri="{FF2B5EF4-FFF2-40B4-BE49-F238E27FC236}">
                  <a16:creationId xmlns:a16="http://schemas.microsoft.com/office/drawing/2014/main" id="{4179DEC5-FF87-46F0-A0AF-2865A417D576}"/>
                </a:ext>
              </a:extLst>
            </p:cNvPr>
            <p:cNvSpPr/>
            <p:nvPr/>
          </p:nvSpPr>
          <p:spPr>
            <a:xfrm rot="5400000">
              <a:off x="1084992" y="695569"/>
              <a:ext cx="2611317" cy="1422394"/>
            </a:xfrm>
            <a:prstGeom prst="trapezoid">
              <a:avLst>
                <a:gd name="adj" fmla="val 24581"/>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CF95BE56-DB04-476A-A6CF-109C6145ACA9}"/>
                </a:ext>
              </a:extLst>
            </p:cNvPr>
            <p:cNvGrpSpPr/>
            <p:nvPr/>
          </p:nvGrpSpPr>
          <p:grpSpPr>
            <a:xfrm>
              <a:off x="3343049" y="101108"/>
              <a:ext cx="3246786" cy="2614247"/>
              <a:chOff x="3343049" y="101108"/>
              <a:chExt cx="3246786" cy="2614247"/>
            </a:xfrm>
          </p:grpSpPr>
          <p:sp>
            <p:nvSpPr>
              <p:cNvPr id="65" name="Trapezoid 64">
                <a:extLst>
                  <a:ext uri="{FF2B5EF4-FFF2-40B4-BE49-F238E27FC236}">
                    <a16:creationId xmlns:a16="http://schemas.microsoft.com/office/drawing/2014/main" id="{ADA47AF3-7C0E-474A-98DF-A8ED5DA84437}"/>
                  </a:ext>
                </a:extLst>
              </p:cNvPr>
              <p:cNvSpPr/>
              <p:nvPr/>
            </p:nvSpPr>
            <p:spPr>
              <a:xfrm rot="5400000" flipV="1">
                <a:off x="5041386" y="1163976"/>
                <a:ext cx="2611317" cy="485581"/>
              </a:xfrm>
              <a:prstGeom prst="trapezoid">
                <a:avLst>
                  <a:gd name="adj" fmla="val 68942"/>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apezoid 65">
                <a:extLst>
                  <a:ext uri="{FF2B5EF4-FFF2-40B4-BE49-F238E27FC236}">
                    <a16:creationId xmlns:a16="http://schemas.microsoft.com/office/drawing/2014/main" id="{770A740F-1989-494E-ADF3-E0DA8710A38C}"/>
                  </a:ext>
                </a:extLst>
              </p:cNvPr>
              <p:cNvSpPr/>
              <p:nvPr/>
            </p:nvSpPr>
            <p:spPr>
              <a:xfrm rot="5400000">
                <a:off x="2278753" y="1172225"/>
                <a:ext cx="2611317" cy="469084"/>
              </a:xfrm>
              <a:prstGeom prst="trapezoid">
                <a:avLst>
                  <a:gd name="adj" fmla="val 71440"/>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AB75D0A6-1821-4EC1-95CA-07BEB4268339}"/>
                  </a:ext>
                </a:extLst>
              </p:cNvPr>
              <p:cNvCxnSpPr>
                <a:cxnSpLocks/>
              </p:cNvCxnSpPr>
              <p:nvPr/>
            </p:nvCxnSpPr>
            <p:spPr>
              <a:xfrm>
                <a:off x="3818954" y="441091"/>
                <a:ext cx="228530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2DA99644-9022-411E-978E-A2E5DA14EF39}"/>
                  </a:ext>
                </a:extLst>
              </p:cNvPr>
              <p:cNvCxnSpPr>
                <a:cxnSpLocks/>
              </p:cNvCxnSpPr>
              <p:nvPr/>
            </p:nvCxnSpPr>
            <p:spPr>
              <a:xfrm>
                <a:off x="3835073" y="2373934"/>
                <a:ext cx="228530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a:extLst>
                  <a:ext uri="{FF2B5EF4-FFF2-40B4-BE49-F238E27FC236}">
                    <a16:creationId xmlns:a16="http://schemas.microsoft.com/office/drawing/2014/main" id="{56EA21D5-00A7-4A59-B7EE-D3BDDEFB198D}"/>
                  </a:ext>
                </a:extLst>
              </p:cNvPr>
              <p:cNvCxnSpPr>
                <a:cxnSpLocks/>
              </p:cNvCxnSpPr>
              <p:nvPr/>
            </p:nvCxnSpPr>
            <p:spPr>
              <a:xfrm>
                <a:off x="3352725" y="101117"/>
                <a:ext cx="323711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a:extLst>
                  <a:ext uri="{FF2B5EF4-FFF2-40B4-BE49-F238E27FC236}">
                    <a16:creationId xmlns:a16="http://schemas.microsoft.com/office/drawing/2014/main" id="{7805CF4B-48F2-4DCC-9DDF-86CC2F57FE49}"/>
                  </a:ext>
                </a:extLst>
              </p:cNvPr>
              <p:cNvCxnSpPr>
                <a:cxnSpLocks/>
              </p:cNvCxnSpPr>
              <p:nvPr/>
            </p:nvCxnSpPr>
            <p:spPr>
              <a:xfrm>
                <a:off x="3343049" y="2715355"/>
                <a:ext cx="323711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Arrow: Right 1">
            <a:extLst>
              <a:ext uri="{FF2B5EF4-FFF2-40B4-BE49-F238E27FC236}">
                <a16:creationId xmlns:a16="http://schemas.microsoft.com/office/drawing/2014/main" id="{764E0532-F2F5-43A9-93CD-853DCC62F167}"/>
              </a:ext>
            </a:extLst>
          </p:cNvPr>
          <p:cNvSpPr/>
          <p:nvPr/>
        </p:nvSpPr>
        <p:spPr>
          <a:xfrm>
            <a:off x="1972180" y="2771539"/>
            <a:ext cx="1084245" cy="584775"/>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6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B829DED-4665-421B-9C21-341E61C0DBE2}"/>
                  </a:ext>
                </a:extLst>
              </p:cNvPr>
              <p:cNvSpPr txBox="1"/>
              <p:nvPr/>
            </p:nvSpPr>
            <p:spPr>
              <a:xfrm>
                <a:off x="501109" y="4157179"/>
                <a:ext cx="5566932" cy="707886"/>
              </a:xfrm>
              <a:prstGeom prst="rect">
                <a:avLst/>
              </a:prstGeom>
              <a:noFill/>
            </p:spPr>
            <p:txBody>
              <a:bodyPr wrap="square" rtlCol="0">
                <a:spAutoFit/>
              </a:bodyPr>
              <a:lstStyle/>
              <a:p>
                <a:r>
                  <a:rPr lang="en-US" sz="2000" dirty="0"/>
                  <a:t>For each pair of evolutions there is an evolution of the composite: </a:t>
                </a:r>
                <a14:m>
                  <m:oMath xmlns:m="http://schemas.openxmlformats.org/officeDocument/2006/math">
                    <m:r>
                      <a:rPr lang="en-US" sz="2000" b="0" i="1" smtClean="0">
                        <a:latin typeface="Cambria Math" panose="02040503050406030204" pitchFamily="18" charset="0"/>
                      </a:rPr>
                      <m:t>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1</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endParaRPr lang="en-US" sz="2000" dirty="0"/>
              </a:p>
            </p:txBody>
          </p:sp>
        </mc:Choice>
        <mc:Fallback xmlns="">
          <p:sp>
            <p:nvSpPr>
              <p:cNvPr id="5" name="TextBox 4">
                <a:extLst>
                  <a:ext uri="{FF2B5EF4-FFF2-40B4-BE49-F238E27FC236}">
                    <a16:creationId xmlns:a16="http://schemas.microsoft.com/office/drawing/2014/main" id="{6B829DED-4665-421B-9C21-341E61C0DBE2}"/>
                  </a:ext>
                </a:extLst>
              </p:cNvPr>
              <p:cNvSpPr txBox="1">
                <a:spLocks noRot="1" noChangeAspect="1" noMove="1" noResize="1" noEditPoints="1" noAdjustHandles="1" noChangeArrowheads="1" noChangeShapeType="1" noTextEdit="1"/>
              </p:cNvSpPr>
              <p:nvPr/>
            </p:nvSpPr>
            <p:spPr>
              <a:xfrm>
                <a:off x="501109" y="4157179"/>
                <a:ext cx="5566932" cy="707886"/>
              </a:xfrm>
              <a:prstGeom prst="rect">
                <a:avLst/>
              </a:prstGeom>
              <a:blipFill>
                <a:blip r:embed="rId2"/>
                <a:stretch>
                  <a:fillRect l="-1095" t="-5172"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92F740-5B5E-428B-84ED-62E709B19BE9}"/>
                  </a:ext>
                </a:extLst>
              </p:cNvPr>
              <p:cNvSpPr txBox="1"/>
              <p:nvPr/>
            </p:nvSpPr>
            <p:spPr>
              <a:xfrm>
                <a:off x="505341" y="3394964"/>
                <a:ext cx="5021037" cy="707886"/>
              </a:xfrm>
              <a:prstGeom prst="rect">
                <a:avLst/>
              </a:prstGeom>
              <a:noFill/>
            </p:spPr>
            <p:txBody>
              <a:bodyPr wrap="square" rtlCol="0">
                <a:spAutoFit/>
              </a:bodyPr>
              <a:lstStyle/>
              <a:p>
                <a:r>
                  <a:rPr lang="en-US" sz="2000" dirty="0"/>
                  <a:t>For each pair of states there is a state for the composite system: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𝒮</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𝒮</m:t>
                        </m:r>
                      </m:e>
                      <m:sub>
                        <m:r>
                          <a:rPr lang="en-US" sz="2000" b="0" i="1" smtClean="0">
                            <a:latin typeface="Cambria Math" panose="02040503050406030204" pitchFamily="18" charset="0"/>
                          </a:rPr>
                          <m:t>1</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𝒮</m:t>
                        </m:r>
                      </m:e>
                      <m:sub>
                        <m:r>
                          <a:rPr lang="en-US" sz="2000" b="0" i="1" smtClean="0">
                            <a:latin typeface="Cambria Math" panose="02040503050406030204" pitchFamily="18" charset="0"/>
                          </a:rPr>
                          <m:t>2</m:t>
                        </m:r>
                      </m:sub>
                    </m:sSub>
                    <m:r>
                      <a:rPr lang="en-US" sz="2000" i="1">
                        <a:latin typeface="Cambria Math" panose="02040503050406030204" pitchFamily="18" charset="0"/>
                      </a:rPr>
                      <m:t>)</m:t>
                    </m:r>
                  </m:oMath>
                </a14:m>
                <a:endParaRPr lang="en-US" sz="2000" dirty="0"/>
              </a:p>
            </p:txBody>
          </p:sp>
        </mc:Choice>
        <mc:Fallback xmlns="">
          <p:sp>
            <p:nvSpPr>
              <p:cNvPr id="43" name="TextBox 42">
                <a:extLst>
                  <a:ext uri="{FF2B5EF4-FFF2-40B4-BE49-F238E27FC236}">
                    <a16:creationId xmlns:a16="http://schemas.microsoft.com/office/drawing/2014/main" id="{B292F740-5B5E-428B-84ED-62E709B19BE9}"/>
                  </a:ext>
                </a:extLst>
              </p:cNvPr>
              <p:cNvSpPr txBox="1">
                <a:spLocks noRot="1" noChangeAspect="1" noMove="1" noResize="1" noEditPoints="1" noAdjustHandles="1" noChangeArrowheads="1" noChangeShapeType="1" noTextEdit="1"/>
              </p:cNvSpPr>
              <p:nvPr/>
            </p:nvSpPr>
            <p:spPr>
              <a:xfrm>
                <a:off x="505341" y="3394964"/>
                <a:ext cx="5021037" cy="707886"/>
              </a:xfrm>
              <a:prstGeom prst="rect">
                <a:avLst/>
              </a:prstGeom>
              <a:blipFill>
                <a:blip r:embed="rId3"/>
                <a:stretch>
                  <a:fillRect l="-1335" t="-5172" b="-14655"/>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B7A95184-EB95-4FEE-939C-EB675087770B}"/>
              </a:ext>
            </a:extLst>
          </p:cNvPr>
          <p:cNvSpPr txBox="1"/>
          <p:nvPr/>
        </p:nvSpPr>
        <p:spPr>
          <a:xfrm>
            <a:off x="296283" y="1152193"/>
            <a:ext cx="6024896" cy="2062103"/>
          </a:xfrm>
          <a:prstGeom prst="rect">
            <a:avLst/>
          </a:prstGeom>
          <a:noFill/>
        </p:spPr>
        <p:txBody>
          <a:bodyPr wrap="square">
            <a:spAutoFit/>
          </a:bodyPr>
          <a:lstStyle/>
          <a:p>
            <a:r>
              <a:rPr lang="en-US" sz="3200" dirty="0"/>
              <a:t>If the systems are independent, the evolution of one does not constrain the evolution of the other: all pairs are possible</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F7552F3-FC56-4DD9-AA65-0393A46734F2}"/>
                  </a:ext>
                </a:extLst>
              </p:cNvPr>
              <p:cNvSpPr txBox="1"/>
              <p:nvPr/>
            </p:nvSpPr>
            <p:spPr>
              <a:xfrm>
                <a:off x="214604" y="5386941"/>
                <a:ext cx="11700588" cy="1077218"/>
              </a:xfrm>
              <a:prstGeom prst="rect">
                <a:avLst/>
              </a:prstGeom>
              <a:noFill/>
            </p:spPr>
            <p:txBody>
              <a:bodyPr wrap="square">
                <a:spAutoFit/>
              </a:bodyPr>
              <a:lstStyle/>
              <a:p>
                <a:pPr algn="ctr"/>
                <a:r>
                  <a:rPr lang="en-US" sz="3200" dirty="0"/>
                  <a:t>Note: </a:t>
                </a:r>
                <a14:m>
                  <m:oMath xmlns:m="http://schemas.openxmlformats.org/officeDocument/2006/math">
                    <m:r>
                      <m:rPr>
                        <m:sty m:val="p"/>
                      </m:rPr>
                      <a:rPr lang="en-US" sz="3200" b="0" i="0" smtClean="0">
                        <a:latin typeface="Cambria Math" panose="02040503050406030204" pitchFamily="18" charset="0"/>
                      </a:rPr>
                      <m:t>log</m:t>
                    </m:r>
                    <m:r>
                      <a:rPr lang="en-US" sz="3200" b="0" i="0" smtClean="0">
                        <a:latin typeface="Cambria Math" panose="02040503050406030204" pitchFamily="18" charset="0"/>
                      </a:rPr>
                      <m:t> </m:t>
                    </m:r>
                    <m:r>
                      <a:rPr lang="en-US" sz="3200" b="0" i="1" smtClean="0">
                        <a:latin typeface="Cambria Math" panose="02040503050406030204" pitchFamily="18" charset="0"/>
                      </a:rPr>
                      <m:t>𝜇</m:t>
                    </m:r>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1</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2</m:t>
                            </m:r>
                          </m:sub>
                        </m:sSub>
                      </m:e>
                    </m:func>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1</m:t>
                            </m:r>
                          </m:sub>
                        </m:sSub>
                      </m:e>
                    </m:func>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𝜇</m:t>
                            </m:r>
                          </m:e>
                          <m:sub>
                            <m:r>
                              <a:rPr lang="en-US" sz="3200" b="0" i="1" smtClean="0">
                                <a:latin typeface="Cambria Math" panose="02040503050406030204" pitchFamily="18" charset="0"/>
                              </a:rPr>
                              <m:t>2</m:t>
                            </m:r>
                          </m:sub>
                        </m:sSub>
                      </m:e>
                    </m:func>
                  </m:oMath>
                </a14:m>
                <a:endParaRPr lang="en-US" sz="3200" dirty="0"/>
              </a:p>
              <a:p>
                <a:pPr algn="ctr"/>
                <a14:m>
                  <m:oMath xmlns:m="http://schemas.openxmlformats.org/officeDocument/2006/math">
                    <m:r>
                      <m:rPr>
                        <m:sty m:val="p"/>
                      </m:rPr>
                      <a:rPr lang="en-US" sz="3200" b="0" i="0" smtClean="0">
                        <a:latin typeface="Cambria Math" panose="02040503050406030204" pitchFamily="18" charset="0"/>
                      </a:rPr>
                      <m:t>log</m:t>
                    </m:r>
                    <m:r>
                      <a:rPr lang="en-US" sz="3200" b="0" i="0" smtClean="0">
                        <a:latin typeface="Cambria Math" panose="02040503050406030204" pitchFamily="18" charset="0"/>
                      </a:rPr>
                      <m:t> </m:t>
                    </m:r>
                    <m:r>
                      <a:rPr lang="en-US" sz="3200" b="0" i="1" smtClean="0">
                        <a:latin typeface="Cambria Math" panose="02040503050406030204" pitchFamily="18" charset="0"/>
                      </a:rPr>
                      <m:t>𝜇</m:t>
                    </m:r>
                  </m:oMath>
                </a14:m>
                <a:r>
                  <a:rPr lang="en-US" sz="3200" dirty="0"/>
                  <a:t> is additive for independent systems</a:t>
                </a:r>
              </a:p>
            </p:txBody>
          </p:sp>
        </mc:Choice>
        <mc:Fallback xmlns="">
          <p:sp>
            <p:nvSpPr>
              <p:cNvPr id="47" name="TextBox 46">
                <a:extLst>
                  <a:ext uri="{FF2B5EF4-FFF2-40B4-BE49-F238E27FC236}">
                    <a16:creationId xmlns:a16="http://schemas.microsoft.com/office/drawing/2014/main" id="{7F7552F3-FC56-4DD9-AA65-0393A46734F2}"/>
                  </a:ext>
                </a:extLst>
              </p:cNvPr>
              <p:cNvSpPr txBox="1">
                <a:spLocks noRot="1" noChangeAspect="1" noMove="1" noResize="1" noEditPoints="1" noAdjustHandles="1" noChangeArrowheads="1" noChangeShapeType="1" noTextEdit="1"/>
              </p:cNvSpPr>
              <p:nvPr/>
            </p:nvSpPr>
            <p:spPr>
              <a:xfrm>
                <a:off x="214604" y="5386941"/>
                <a:ext cx="11700588" cy="1077218"/>
              </a:xfrm>
              <a:prstGeom prst="rect">
                <a:avLst/>
              </a:prstGeom>
              <a:blipFill>
                <a:blip r:embed="rId7"/>
                <a:stretch>
                  <a:fillRect t="-6818" b="-18750"/>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EA13266A-7F47-4B5A-B6EB-F1B4A31FF392}"/>
              </a:ext>
            </a:extLst>
          </p:cNvPr>
          <p:cNvGrpSpPr/>
          <p:nvPr/>
        </p:nvGrpSpPr>
        <p:grpSpPr>
          <a:xfrm>
            <a:off x="6702042" y="1051126"/>
            <a:ext cx="5265371" cy="3841734"/>
            <a:chOff x="1679454" y="-461092"/>
            <a:chExt cx="5265371" cy="3841734"/>
          </a:xfrm>
        </p:grpSpPr>
        <p:sp>
          <p:nvSpPr>
            <p:cNvPr id="35" name="Freeform: Shape 34">
              <a:extLst>
                <a:ext uri="{FF2B5EF4-FFF2-40B4-BE49-F238E27FC236}">
                  <a16:creationId xmlns:a16="http://schemas.microsoft.com/office/drawing/2014/main" id="{0EEB3B19-893B-42FA-95C9-78F41A756342}"/>
                </a:ext>
              </a:extLst>
            </p:cNvPr>
            <p:cNvSpPr/>
            <p:nvPr/>
          </p:nvSpPr>
          <p:spPr>
            <a:xfrm>
              <a:off x="1833188" y="1071197"/>
              <a:ext cx="1109356" cy="61384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Freeform: Shape 41">
              <a:extLst>
                <a:ext uri="{FF2B5EF4-FFF2-40B4-BE49-F238E27FC236}">
                  <a16:creationId xmlns:a16="http://schemas.microsoft.com/office/drawing/2014/main" id="{79C25C18-4270-4DAE-8FCD-7E89F24A65D9}"/>
                </a:ext>
              </a:extLst>
            </p:cNvPr>
            <p:cNvSpPr/>
            <p:nvPr/>
          </p:nvSpPr>
          <p:spPr>
            <a:xfrm>
              <a:off x="1819999" y="464532"/>
              <a:ext cx="1122545" cy="74130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Lst>
              <a:ahLst/>
              <a:cxnLst>
                <a:cxn ang="0">
                  <a:pos x="connsiteX0" y="connsiteY0"/>
                </a:cxn>
                <a:cxn ang="0">
                  <a:pos x="connsiteX1" y="connsiteY1"/>
                </a:cxn>
                <a:cxn ang="0">
                  <a:pos x="connsiteX2" y="connsiteY2"/>
                </a:cxn>
              </a:cxnLst>
              <a:rect l="l" t="t" r="r" b="b"/>
              <a:pathLst>
                <a:path w="1496727" h="988409">
                  <a:moveTo>
                    <a:pt x="0" y="988409"/>
                  </a:moveTo>
                  <a:cubicBezTo>
                    <a:pt x="28472" y="486410"/>
                    <a:pt x="452975" y="151468"/>
                    <a:pt x="702429" y="43388"/>
                  </a:cubicBezTo>
                  <a:cubicBezTo>
                    <a:pt x="951883" y="-64692"/>
                    <a:pt x="1355184" y="27328"/>
                    <a:pt x="1496727" y="3399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Freeform: Shape 43">
              <a:extLst>
                <a:ext uri="{FF2B5EF4-FFF2-40B4-BE49-F238E27FC236}">
                  <a16:creationId xmlns:a16="http://schemas.microsoft.com/office/drawing/2014/main" id="{4504FA46-15B8-4FE2-A597-1BAFBD9118BF}"/>
                </a:ext>
              </a:extLst>
            </p:cNvPr>
            <p:cNvSpPr/>
            <p:nvPr/>
          </p:nvSpPr>
          <p:spPr>
            <a:xfrm>
              <a:off x="1833188" y="1557505"/>
              <a:ext cx="1122545" cy="765400"/>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700797 h 1042301"/>
                <a:gd name="connsiteX1" fmla="*/ 784491 w 1496727"/>
                <a:gd name="connsiteY1" fmla="*/ 1033590 h 1042301"/>
                <a:gd name="connsiteX2" fmla="*/ 1496727 w 1496727"/>
                <a:gd name="connsiteY2" fmla="*/ 52319 h 1042301"/>
                <a:gd name="connsiteX0" fmla="*/ 0 w 1496727"/>
                <a:gd name="connsiteY0" fmla="*/ 700797 h 1072850"/>
                <a:gd name="connsiteX1" fmla="*/ 784491 w 1496727"/>
                <a:gd name="connsiteY1" fmla="*/ 1033590 h 1072850"/>
                <a:gd name="connsiteX2" fmla="*/ 1496727 w 1496727"/>
                <a:gd name="connsiteY2" fmla="*/ 52319 h 1072850"/>
                <a:gd name="connsiteX0" fmla="*/ 0 w 1496727"/>
                <a:gd name="connsiteY0" fmla="*/ 648478 h 1020531"/>
                <a:gd name="connsiteX1" fmla="*/ 784491 w 1496727"/>
                <a:gd name="connsiteY1" fmla="*/ 981271 h 1020531"/>
                <a:gd name="connsiteX2" fmla="*/ 1496727 w 1496727"/>
                <a:gd name="connsiteY2" fmla="*/ 0 h 1020531"/>
              </a:gdLst>
              <a:ahLst/>
              <a:cxnLst>
                <a:cxn ang="0">
                  <a:pos x="connsiteX0" y="connsiteY0"/>
                </a:cxn>
                <a:cxn ang="0">
                  <a:pos x="connsiteX1" y="connsiteY1"/>
                </a:cxn>
                <a:cxn ang="0">
                  <a:pos x="connsiteX2" y="connsiteY2"/>
                </a:cxn>
              </a:cxnLst>
              <a:rect l="l" t="t" r="r" b="b"/>
              <a:pathLst>
                <a:path w="1496727" h="1020531">
                  <a:moveTo>
                    <a:pt x="0" y="648478"/>
                  </a:moveTo>
                  <a:cubicBezTo>
                    <a:pt x="104672" y="972955"/>
                    <a:pt x="535037" y="1089351"/>
                    <a:pt x="784491" y="981271"/>
                  </a:cubicBezTo>
                  <a:cubicBezTo>
                    <a:pt x="1033945" y="873191"/>
                    <a:pt x="1378631" y="431812"/>
                    <a:pt x="149672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65CDB8F-009A-4FFF-8E41-F9869ED3A801}"/>
                    </a:ext>
                  </a:extLst>
                </p:cNvPr>
                <p:cNvSpPr txBox="1"/>
                <p:nvPr/>
              </p:nvSpPr>
              <p:spPr>
                <a:xfrm>
                  <a:off x="2006214" y="2662238"/>
                  <a:ext cx="5487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i="1">
                            <a:latin typeface="Cambria Math" panose="02040503050406030204" pitchFamily="18" charset="0"/>
                          </a:rPr>
                          <m:t>𝑡</m:t>
                        </m:r>
                        <m:r>
                          <a:rPr lang="en-US" sz="1400" b="0" i="1" smtClean="0">
                            <a:latin typeface="Cambria Math" panose="02040503050406030204" pitchFamily="18" charset="0"/>
                          </a:rPr>
                          <m:t>)</m:t>
                        </m:r>
                      </m:oMath>
                    </m:oMathPara>
                  </a14:m>
                  <a:endParaRPr lang="en-US" sz="1400" dirty="0"/>
                </a:p>
              </p:txBody>
            </p:sp>
          </mc:Choice>
          <mc:Fallback xmlns="">
            <p:sp>
              <p:nvSpPr>
                <p:cNvPr id="46" name="TextBox 45">
                  <a:extLst>
                    <a:ext uri="{FF2B5EF4-FFF2-40B4-BE49-F238E27FC236}">
                      <a16:creationId xmlns:a16="http://schemas.microsoft.com/office/drawing/2014/main" id="{B65CDB8F-009A-4FFF-8E41-F9869ED3A801}"/>
                    </a:ext>
                  </a:extLst>
                </p:cNvPr>
                <p:cNvSpPr txBox="1">
                  <a:spLocks noRot="1" noChangeAspect="1" noMove="1" noResize="1" noEditPoints="1" noAdjustHandles="1" noChangeArrowheads="1" noChangeShapeType="1" noTextEdit="1"/>
                </p:cNvSpPr>
                <p:nvPr/>
              </p:nvSpPr>
              <p:spPr>
                <a:xfrm>
                  <a:off x="2006214" y="2662238"/>
                  <a:ext cx="548740" cy="307777"/>
                </a:xfrm>
                <a:prstGeom prst="rect">
                  <a:avLst/>
                </a:prstGeom>
                <a:blipFill>
                  <a:blip r:embed="rId8"/>
                  <a:stretch>
                    <a:fillRect b="-8000"/>
                  </a:stretch>
                </a:blipFill>
              </p:spPr>
              <p:txBody>
                <a:bodyPr/>
                <a:lstStyle/>
                <a:p>
                  <a:r>
                    <a:rPr lang="en-US">
                      <a:noFill/>
                    </a:rPr>
                    <a:t> </a:t>
                  </a:r>
                </a:p>
              </p:txBody>
            </p:sp>
          </mc:Fallback>
        </mc:AlternateContent>
        <p:sp>
          <p:nvSpPr>
            <p:cNvPr id="48" name="Freeform: Shape 47">
              <a:extLst>
                <a:ext uri="{FF2B5EF4-FFF2-40B4-BE49-F238E27FC236}">
                  <a16:creationId xmlns:a16="http://schemas.microsoft.com/office/drawing/2014/main" id="{2BBB5DAD-7ACB-44C7-A99E-476E56113900}"/>
                </a:ext>
              </a:extLst>
            </p:cNvPr>
            <p:cNvSpPr/>
            <p:nvPr/>
          </p:nvSpPr>
          <p:spPr>
            <a:xfrm>
              <a:off x="3913984" y="2712426"/>
              <a:ext cx="548740" cy="572961"/>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Freeform: Shape 48">
              <a:extLst>
                <a:ext uri="{FF2B5EF4-FFF2-40B4-BE49-F238E27FC236}">
                  <a16:creationId xmlns:a16="http://schemas.microsoft.com/office/drawing/2014/main" id="{E419F6D7-30A0-44AD-A470-8A89FF9A3C8B}"/>
                </a:ext>
              </a:extLst>
            </p:cNvPr>
            <p:cNvSpPr/>
            <p:nvPr/>
          </p:nvSpPr>
          <p:spPr>
            <a:xfrm>
              <a:off x="4939703" y="2712425"/>
              <a:ext cx="252155" cy="572961"/>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Freeform: Shape 49">
              <a:extLst>
                <a:ext uri="{FF2B5EF4-FFF2-40B4-BE49-F238E27FC236}">
                  <a16:creationId xmlns:a16="http://schemas.microsoft.com/office/drawing/2014/main" id="{3D640351-FF7A-4ECE-83ED-900343E4C7CE}"/>
                </a:ext>
              </a:extLst>
            </p:cNvPr>
            <p:cNvSpPr/>
            <p:nvPr/>
          </p:nvSpPr>
          <p:spPr>
            <a:xfrm flipH="1">
              <a:off x="5713266" y="2712424"/>
              <a:ext cx="330819" cy="572961"/>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4CFF628F-C890-450A-A991-84E0C1E21994}"/>
                    </a:ext>
                  </a:extLst>
                </p:cNvPr>
                <p:cNvSpPr txBox="1"/>
                <p:nvPr/>
              </p:nvSpPr>
              <p:spPr>
                <a:xfrm>
                  <a:off x="6396085" y="2895625"/>
                  <a:ext cx="5487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r>
                          <a:rPr lang="en-US" sz="1400" i="1">
                            <a:latin typeface="Cambria Math" panose="02040503050406030204" pitchFamily="18" charset="0"/>
                          </a:rPr>
                          <m:t>𝑡</m:t>
                        </m:r>
                        <m:r>
                          <a:rPr lang="en-US" sz="1400" b="0" i="1" smtClean="0">
                            <a:latin typeface="Cambria Math" panose="02040503050406030204" pitchFamily="18" charset="0"/>
                          </a:rPr>
                          <m:t>)</m:t>
                        </m:r>
                      </m:oMath>
                    </m:oMathPara>
                  </a14:m>
                  <a:endParaRPr lang="en-US" sz="1400" dirty="0"/>
                </a:p>
              </p:txBody>
            </p:sp>
          </mc:Choice>
          <mc:Fallback xmlns="">
            <p:sp>
              <p:nvSpPr>
                <p:cNvPr id="51" name="TextBox 50">
                  <a:extLst>
                    <a:ext uri="{FF2B5EF4-FFF2-40B4-BE49-F238E27FC236}">
                      <a16:creationId xmlns:a16="http://schemas.microsoft.com/office/drawing/2014/main" id="{4CFF628F-C890-450A-A991-84E0C1E21994}"/>
                    </a:ext>
                  </a:extLst>
                </p:cNvPr>
                <p:cNvSpPr txBox="1">
                  <a:spLocks noRot="1" noChangeAspect="1" noMove="1" noResize="1" noEditPoints="1" noAdjustHandles="1" noChangeArrowheads="1" noChangeShapeType="1" noTextEdit="1"/>
                </p:cNvSpPr>
                <p:nvPr/>
              </p:nvSpPr>
              <p:spPr>
                <a:xfrm>
                  <a:off x="6396085" y="2895625"/>
                  <a:ext cx="548740" cy="307777"/>
                </a:xfrm>
                <a:prstGeom prst="rect">
                  <a:avLst/>
                </a:prstGeom>
                <a:blipFill>
                  <a:blip r:embed="rId9"/>
                  <a:stretch>
                    <a:fillRect b="-5882"/>
                  </a:stretch>
                </a:blipFill>
              </p:spPr>
              <p:txBody>
                <a:bodyPr/>
                <a:lstStyle/>
                <a:p>
                  <a:r>
                    <a:rPr lang="en-US">
                      <a:noFill/>
                    </a:rPr>
                    <a:t> </a:t>
                  </a:r>
                </a:p>
              </p:txBody>
            </p:sp>
          </mc:Fallback>
        </mc:AlternateContent>
        <p:sp>
          <p:nvSpPr>
            <p:cNvPr id="52" name="Freeform: Shape 51">
              <a:extLst>
                <a:ext uri="{FF2B5EF4-FFF2-40B4-BE49-F238E27FC236}">
                  <a16:creationId xmlns:a16="http://schemas.microsoft.com/office/drawing/2014/main" id="{49B62046-1025-4924-BE8D-C5DB115DD1A8}"/>
                </a:ext>
              </a:extLst>
            </p:cNvPr>
            <p:cNvSpPr/>
            <p:nvPr/>
          </p:nvSpPr>
          <p:spPr>
            <a:xfrm>
              <a:off x="3908046" y="1071197"/>
              <a:ext cx="580427" cy="61384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Freeform: Shape 52">
              <a:extLst>
                <a:ext uri="{FF2B5EF4-FFF2-40B4-BE49-F238E27FC236}">
                  <a16:creationId xmlns:a16="http://schemas.microsoft.com/office/drawing/2014/main" id="{6E04961C-C97A-49EF-88E3-39CCE3E9C4FC}"/>
                </a:ext>
              </a:extLst>
            </p:cNvPr>
            <p:cNvSpPr/>
            <p:nvPr/>
          </p:nvSpPr>
          <p:spPr>
            <a:xfrm>
              <a:off x="3894858" y="464532"/>
              <a:ext cx="587328" cy="74130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Lst>
              <a:ahLst/>
              <a:cxnLst>
                <a:cxn ang="0">
                  <a:pos x="connsiteX0" y="connsiteY0"/>
                </a:cxn>
                <a:cxn ang="0">
                  <a:pos x="connsiteX1" y="connsiteY1"/>
                </a:cxn>
                <a:cxn ang="0">
                  <a:pos x="connsiteX2" y="connsiteY2"/>
                </a:cxn>
              </a:cxnLst>
              <a:rect l="l" t="t" r="r" b="b"/>
              <a:pathLst>
                <a:path w="1496727" h="988409">
                  <a:moveTo>
                    <a:pt x="0" y="988409"/>
                  </a:moveTo>
                  <a:cubicBezTo>
                    <a:pt x="28472" y="486410"/>
                    <a:pt x="452975" y="151468"/>
                    <a:pt x="702429" y="43388"/>
                  </a:cubicBezTo>
                  <a:cubicBezTo>
                    <a:pt x="951883" y="-64692"/>
                    <a:pt x="1355184" y="27328"/>
                    <a:pt x="1496727" y="3399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Freeform: Shape 53">
              <a:extLst>
                <a:ext uri="{FF2B5EF4-FFF2-40B4-BE49-F238E27FC236}">
                  <a16:creationId xmlns:a16="http://schemas.microsoft.com/office/drawing/2014/main" id="{DB84B772-0FF9-40F6-BEA3-3217D47A7D8C}"/>
                </a:ext>
              </a:extLst>
            </p:cNvPr>
            <p:cNvSpPr/>
            <p:nvPr/>
          </p:nvSpPr>
          <p:spPr>
            <a:xfrm>
              <a:off x="3908047" y="1557505"/>
              <a:ext cx="587328" cy="765400"/>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700797 h 1042301"/>
                <a:gd name="connsiteX1" fmla="*/ 784491 w 1496727"/>
                <a:gd name="connsiteY1" fmla="*/ 1033590 h 1042301"/>
                <a:gd name="connsiteX2" fmla="*/ 1496727 w 1496727"/>
                <a:gd name="connsiteY2" fmla="*/ 52319 h 1042301"/>
                <a:gd name="connsiteX0" fmla="*/ 0 w 1496727"/>
                <a:gd name="connsiteY0" fmla="*/ 700797 h 1072850"/>
                <a:gd name="connsiteX1" fmla="*/ 784491 w 1496727"/>
                <a:gd name="connsiteY1" fmla="*/ 1033590 h 1072850"/>
                <a:gd name="connsiteX2" fmla="*/ 1496727 w 1496727"/>
                <a:gd name="connsiteY2" fmla="*/ 52319 h 1072850"/>
                <a:gd name="connsiteX0" fmla="*/ 0 w 1496727"/>
                <a:gd name="connsiteY0" fmla="*/ 648478 h 1020531"/>
                <a:gd name="connsiteX1" fmla="*/ 784491 w 1496727"/>
                <a:gd name="connsiteY1" fmla="*/ 981271 h 1020531"/>
                <a:gd name="connsiteX2" fmla="*/ 1496727 w 1496727"/>
                <a:gd name="connsiteY2" fmla="*/ 0 h 1020531"/>
              </a:gdLst>
              <a:ahLst/>
              <a:cxnLst>
                <a:cxn ang="0">
                  <a:pos x="connsiteX0" y="connsiteY0"/>
                </a:cxn>
                <a:cxn ang="0">
                  <a:pos x="connsiteX1" y="connsiteY1"/>
                </a:cxn>
                <a:cxn ang="0">
                  <a:pos x="connsiteX2" y="connsiteY2"/>
                </a:cxn>
              </a:cxnLst>
              <a:rect l="l" t="t" r="r" b="b"/>
              <a:pathLst>
                <a:path w="1496727" h="1020531">
                  <a:moveTo>
                    <a:pt x="0" y="648478"/>
                  </a:moveTo>
                  <a:cubicBezTo>
                    <a:pt x="104672" y="972955"/>
                    <a:pt x="535037" y="1089351"/>
                    <a:pt x="784491" y="981271"/>
                  </a:cubicBezTo>
                  <a:cubicBezTo>
                    <a:pt x="1033945" y="873191"/>
                    <a:pt x="1378631" y="431812"/>
                    <a:pt x="149672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Freeform: Shape 54">
              <a:extLst>
                <a:ext uri="{FF2B5EF4-FFF2-40B4-BE49-F238E27FC236}">
                  <a16:creationId xmlns:a16="http://schemas.microsoft.com/office/drawing/2014/main" id="{81F1E263-1CD0-4791-84B4-E770F9D5884B}"/>
                </a:ext>
              </a:extLst>
            </p:cNvPr>
            <p:cNvSpPr/>
            <p:nvPr/>
          </p:nvSpPr>
          <p:spPr>
            <a:xfrm>
              <a:off x="4939703" y="1071197"/>
              <a:ext cx="252155" cy="61384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Freeform: Shape 55">
              <a:extLst>
                <a:ext uri="{FF2B5EF4-FFF2-40B4-BE49-F238E27FC236}">
                  <a16:creationId xmlns:a16="http://schemas.microsoft.com/office/drawing/2014/main" id="{EE666BFC-0B8A-4D67-8896-D983C699D776}"/>
                </a:ext>
              </a:extLst>
            </p:cNvPr>
            <p:cNvSpPr/>
            <p:nvPr/>
          </p:nvSpPr>
          <p:spPr>
            <a:xfrm>
              <a:off x="4926515" y="464532"/>
              <a:ext cx="255153" cy="74130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Lst>
              <a:ahLst/>
              <a:cxnLst>
                <a:cxn ang="0">
                  <a:pos x="connsiteX0" y="connsiteY0"/>
                </a:cxn>
                <a:cxn ang="0">
                  <a:pos x="connsiteX1" y="connsiteY1"/>
                </a:cxn>
                <a:cxn ang="0">
                  <a:pos x="connsiteX2" y="connsiteY2"/>
                </a:cxn>
              </a:cxnLst>
              <a:rect l="l" t="t" r="r" b="b"/>
              <a:pathLst>
                <a:path w="1496727" h="988409">
                  <a:moveTo>
                    <a:pt x="0" y="988409"/>
                  </a:moveTo>
                  <a:cubicBezTo>
                    <a:pt x="28472" y="486410"/>
                    <a:pt x="452975" y="151468"/>
                    <a:pt x="702429" y="43388"/>
                  </a:cubicBezTo>
                  <a:cubicBezTo>
                    <a:pt x="951883" y="-64692"/>
                    <a:pt x="1355184" y="27328"/>
                    <a:pt x="1496727" y="3399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Freeform: Shape 56">
              <a:extLst>
                <a:ext uri="{FF2B5EF4-FFF2-40B4-BE49-F238E27FC236}">
                  <a16:creationId xmlns:a16="http://schemas.microsoft.com/office/drawing/2014/main" id="{08934D5A-72BA-4CA1-A713-07FCA1737A2C}"/>
                </a:ext>
              </a:extLst>
            </p:cNvPr>
            <p:cNvSpPr/>
            <p:nvPr/>
          </p:nvSpPr>
          <p:spPr>
            <a:xfrm>
              <a:off x="4939704" y="1557505"/>
              <a:ext cx="255153" cy="765400"/>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700797 h 1042301"/>
                <a:gd name="connsiteX1" fmla="*/ 784491 w 1496727"/>
                <a:gd name="connsiteY1" fmla="*/ 1033590 h 1042301"/>
                <a:gd name="connsiteX2" fmla="*/ 1496727 w 1496727"/>
                <a:gd name="connsiteY2" fmla="*/ 52319 h 1042301"/>
                <a:gd name="connsiteX0" fmla="*/ 0 w 1496727"/>
                <a:gd name="connsiteY0" fmla="*/ 700797 h 1072850"/>
                <a:gd name="connsiteX1" fmla="*/ 784491 w 1496727"/>
                <a:gd name="connsiteY1" fmla="*/ 1033590 h 1072850"/>
                <a:gd name="connsiteX2" fmla="*/ 1496727 w 1496727"/>
                <a:gd name="connsiteY2" fmla="*/ 52319 h 1072850"/>
                <a:gd name="connsiteX0" fmla="*/ 0 w 1496727"/>
                <a:gd name="connsiteY0" fmla="*/ 648478 h 1020531"/>
                <a:gd name="connsiteX1" fmla="*/ 784491 w 1496727"/>
                <a:gd name="connsiteY1" fmla="*/ 981271 h 1020531"/>
                <a:gd name="connsiteX2" fmla="*/ 1496727 w 1496727"/>
                <a:gd name="connsiteY2" fmla="*/ 0 h 1020531"/>
              </a:gdLst>
              <a:ahLst/>
              <a:cxnLst>
                <a:cxn ang="0">
                  <a:pos x="connsiteX0" y="connsiteY0"/>
                </a:cxn>
                <a:cxn ang="0">
                  <a:pos x="connsiteX1" y="connsiteY1"/>
                </a:cxn>
                <a:cxn ang="0">
                  <a:pos x="connsiteX2" y="connsiteY2"/>
                </a:cxn>
              </a:cxnLst>
              <a:rect l="l" t="t" r="r" b="b"/>
              <a:pathLst>
                <a:path w="1496727" h="1020531">
                  <a:moveTo>
                    <a:pt x="0" y="648478"/>
                  </a:moveTo>
                  <a:cubicBezTo>
                    <a:pt x="104672" y="972955"/>
                    <a:pt x="535037" y="1089351"/>
                    <a:pt x="784491" y="981271"/>
                  </a:cubicBezTo>
                  <a:cubicBezTo>
                    <a:pt x="1033945" y="873191"/>
                    <a:pt x="1378631" y="431812"/>
                    <a:pt x="149672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Freeform: Shape 57">
              <a:extLst>
                <a:ext uri="{FF2B5EF4-FFF2-40B4-BE49-F238E27FC236}">
                  <a16:creationId xmlns:a16="http://schemas.microsoft.com/office/drawing/2014/main" id="{05C78B15-8EBA-4FA1-B2F3-8279C741E3BA}"/>
                </a:ext>
              </a:extLst>
            </p:cNvPr>
            <p:cNvSpPr/>
            <p:nvPr/>
          </p:nvSpPr>
          <p:spPr>
            <a:xfrm flipH="1">
              <a:off x="5713266" y="1153259"/>
              <a:ext cx="349803" cy="61384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Freeform: Shape 58">
              <a:extLst>
                <a:ext uri="{FF2B5EF4-FFF2-40B4-BE49-F238E27FC236}">
                  <a16:creationId xmlns:a16="http://schemas.microsoft.com/office/drawing/2014/main" id="{2799035F-749C-47F5-A2EA-4A2B7E52A31A}"/>
                </a:ext>
              </a:extLst>
            </p:cNvPr>
            <p:cNvSpPr/>
            <p:nvPr/>
          </p:nvSpPr>
          <p:spPr>
            <a:xfrm flipH="1">
              <a:off x="5695920" y="546594"/>
              <a:ext cx="353962" cy="74130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Lst>
              <a:ahLst/>
              <a:cxnLst>
                <a:cxn ang="0">
                  <a:pos x="connsiteX0" y="connsiteY0"/>
                </a:cxn>
                <a:cxn ang="0">
                  <a:pos x="connsiteX1" y="connsiteY1"/>
                </a:cxn>
                <a:cxn ang="0">
                  <a:pos x="connsiteX2" y="connsiteY2"/>
                </a:cxn>
              </a:cxnLst>
              <a:rect l="l" t="t" r="r" b="b"/>
              <a:pathLst>
                <a:path w="1496727" h="988409">
                  <a:moveTo>
                    <a:pt x="0" y="988409"/>
                  </a:moveTo>
                  <a:cubicBezTo>
                    <a:pt x="28472" y="486410"/>
                    <a:pt x="452975" y="151468"/>
                    <a:pt x="702429" y="43388"/>
                  </a:cubicBezTo>
                  <a:cubicBezTo>
                    <a:pt x="951883" y="-64692"/>
                    <a:pt x="1355184" y="27328"/>
                    <a:pt x="1496727" y="3399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Freeform: Shape 59">
              <a:extLst>
                <a:ext uri="{FF2B5EF4-FFF2-40B4-BE49-F238E27FC236}">
                  <a16:creationId xmlns:a16="http://schemas.microsoft.com/office/drawing/2014/main" id="{29A1EC85-B483-4339-8AF0-7379B6F254B5}"/>
                </a:ext>
              </a:extLst>
            </p:cNvPr>
            <p:cNvSpPr/>
            <p:nvPr/>
          </p:nvSpPr>
          <p:spPr>
            <a:xfrm flipH="1">
              <a:off x="5709109" y="1639567"/>
              <a:ext cx="353962" cy="765400"/>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700797 h 1042301"/>
                <a:gd name="connsiteX1" fmla="*/ 784491 w 1496727"/>
                <a:gd name="connsiteY1" fmla="*/ 1033590 h 1042301"/>
                <a:gd name="connsiteX2" fmla="*/ 1496727 w 1496727"/>
                <a:gd name="connsiteY2" fmla="*/ 52319 h 1042301"/>
                <a:gd name="connsiteX0" fmla="*/ 0 w 1496727"/>
                <a:gd name="connsiteY0" fmla="*/ 700797 h 1072850"/>
                <a:gd name="connsiteX1" fmla="*/ 784491 w 1496727"/>
                <a:gd name="connsiteY1" fmla="*/ 1033590 h 1072850"/>
                <a:gd name="connsiteX2" fmla="*/ 1496727 w 1496727"/>
                <a:gd name="connsiteY2" fmla="*/ 52319 h 1072850"/>
                <a:gd name="connsiteX0" fmla="*/ 0 w 1496727"/>
                <a:gd name="connsiteY0" fmla="*/ 648478 h 1020531"/>
                <a:gd name="connsiteX1" fmla="*/ 784491 w 1496727"/>
                <a:gd name="connsiteY1" fmla="*/ 981271 h 1020531"/>
                <a:gd name="connsiteX2" fmla="*/ 1496727 w 1496727"/>
                <a:gd name="connsiteY2" fmla="*/ 0 h 1020531"/>
              </a:gdLst>
              <a:ahLst/>
              <a:cxnLst>
                <a:cxn ang="0">
                  <a:pos x="connsiteX0" y="connsiteY0"/>
                </a:cxn>
                <a:cxn ang="0">
                  <a:pos x="connsiteX1" y="connsiteY1"/>
                </a:cxn>
                <a:cxn ang="0">
                  <a:pos x="connsiteX2" y="connsiteY2"/>
                </a:cxn>
              </a:cxnLst>
              <a:rect l="l" t="t" r="r" b="b"/>
              <a:pathLst>
                <a:path w="1496727" h="1020531">
                  <a:moveTo>
                    <a:pt x="0" y="648478"/>
                  </a:moveTo>
                  <a:cubicBezTo>
                    <a:pt x="104672" y="972955"/>
                    <a:pt x="535037" y="1089351"/>
                    <a:pt x="784491" y="981271"/>
                  </a:cubicBezTo>
                  <a:cubicBezTo>
                    <a:pt x="1033945" y="873191"/>
                    <a:pt x="1378631" y="431812"/>
                    <a:pt x="149672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780F15B-34E8-4DFE-8E03-5BE42403BE7B}"/>
                    </a:ext>
                  </a:extLst>
                </p:cNvPr>
                <p:cNvSpPr txBox="1"/>
                <p:nvPr/>
              </p:nvSpPr>
              <p:spPr>
                <a:xfrm>
                  <a:off x="4512628" y="-461092"/>
                  <a:ext cx="108292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𝑦</m:t>
                            </m:r>
                            <m:d>
                              <m:dPr>
                                <m:ctrlPr>
                                  <a:rPr lang="en-US" sz="1400" b="0" i="1" smtClean="0">
                                    <a:latin typeface="Cambria Math" panose="02040503050406030204" pitchFamily="18" charset="0"/>
                                  </a:rPr>
                                </m:ctrlPr>
                              </m:dPr>
                              <m:e>
                                <m:r>
                                  <a:rPr lang="en-US" sz="1400" i="1">
                                    <a:latin typeface="Cambria Math" panose="02040503050406030204" pitchFamily="18" charset="0"/>
                                  </a:rPr>
                                  <m:t>𝑡</m:t>
                                </m:r>
                              </m:e>
                            </m:d>
                          </m:e>
                        </m:d>
                      </m:oMath>
                    </m:oMathPara>
                  </a14:m>
                  <a:endParaRPr lang="en-US" sz="1400" dirty="0"/>
                </a:p>
              </p:txBody>
            </p:sp>
          </mc:Choice>
          <mc:Fallback xmlns="">
            <p:sp>
              <p:nvSpPr>
                <p:cNvPr id="61" name="TextBox 60">
                  <a:extLst>
                    <a:ext uri="{FF2B5EF4-FFF2-40B4-BE49-F238E27FC236}">
                      <a16:creationId xmlns:a16="http://schemas.microsoft.com/office/drawing/2014/main" id="{F780F15B-34E8-4DFE-8E03-5BE42403BE7B}"/>
                    </a:ext>
                  </a:extLst>
                </p:cNvPr>
                <p:cNvSpPr txBox="1">
                  <a:spLocks noRot="1" noChangeAspect="1" noMove="1" noResize="1" noEditPoints="1" noAdjustHandles="1" noChangeArrowheads="1" noChangeShapeType="1" noTextEdit="1"/>
                </p:cNvSpPr>
                <p:nvPr/>
              </p:nvSpPr>
              <p:spPr>
                <a:xfrm>
                  <a:off x="4512628" y="-461092"/>
                  <a:ext cx="1082925" cy="307777"/>
                </a:xfrm>
                <a:prstGeom prst="rect">
                  <a:avLst/>
                </a:prstGeom>
                <a:blipFill>
                  <a:blip r:embed="rId10"/>
                  <a:stretch>
                    <a:fillRect/>
                  </a:stretch>
                </a:blipFill>
              </p:spPr>
              <p:txBody>
                <a:bodyPr/>
                <a:lstStyle/>
                <a:p>
                  <a:r>
                    <a:rPr lang="en-US">
                      <a:noFill/>
                    </a:rPr>
                    <a:t> </a:t>
                  </a:r>
                </a:p>
              </p:txBody>
            </p:sp>
          </mc:Fallback>
        </mc:AlternateContent>
        <p:sp>
          <p:nvSpPr>
            <p:cNvPr id="62" name="Trapezoid 61">
              <a:extLst>
                <a:ext uri="{FF2B5EF4-FFF2-40B4-BE49-F238E27FC236}">
                  <a16:creationId xmlns:a16="http://schemas.microsoft.com/office/drawing/2014/main" id="{977218C1-A6C2-4E18-B478-B33610FE9E54}"/>
                </a:ext>
              </a:extLst>
            </p:cNvPr>
            <p:cNvSpPr/>
            <p:nvPr/>
          </p:nvSpPr>
          <p:spPr>
            <a:xfrm>
              <a:off x="3349870" y="2576146"/>
              <a:ext cx="3239966" cy="804496"/>
            </a:xfrm>
            <a:prstGeom prst="trapezoid">
              <a:avLst>
                <a:gd name="adj" fmla="val 59973"/>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apezoid 62">
              <a:extLst>
                <a:ext uri="{FF2B5EF4-FFF2-40B4-BE49-F238E27FC236}">
                  <a16:creationId xmlns:a16="http://schemas.microsoft.com/office/drawing/2014/main" id="{4179DEC5-FF87-46F0-A0AF-2865A417D576}"/>
                </a:ext>
              </a:extLst>
            </p:cNvPr>
            <p:cNvSpPr/>
            <p:nvPr/>
          </p:nvSpPr>
          <p:spPr>
            <a:xfrm rot="5400000">
              <a:off x="1084992" y="695569"/>
              <a:ext cx="2611317" cy="1422394"/>
            </a:xfrm>
            <a:prstGeom prst="trapezoid">
              <a:avLst>
                <a:gd name="adj" fmla="val 24581"/>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CF95BE56-DB04-476A-A6CF-109C6145ACA9}"/>
                </a:ext>
              </a:extLst>
            </p:cNvPr>
            <p:cNvGrpSpPr/>
            <p:nvPr/>
          </p:nvGrpSpPr>
          <p:grpSpPr>
            <a:xfrm>
              <a:off x="3343049" y="101108"/>
              <a:ext cx="3246786" cy="2614247"/>
              <a:chOff x="3343049" y="101108"/>
              <a:chExt cx="3246786" cy="2614247"/>
            </a:xfrm>
          </p:grpSpPr>
          <p:sp>
            <p:nvSpPr>
              <p:cNvPr id="65" name="Trapezoid 64">
                <a:extLst>
                  <a:ext uri="{FF2B5EF4-FFF2-40B4-BE49-F238E27FC236}">
                    <a16:creationId xmlns:a16="http://schemas.microsoft.com/office/drawing/2014/main" id="{ADA47AF3-7C0E-474A-98DF-A8ED5DA84437}"/>
                  </a:ext>
                </a:extLst>
              </p:cNvPr>
              <p:cNvSpPr/>
              <p:nvPr/>
            </p:nvSpPr>
            <p:spPr>
              <a:xfrm rot="5400000" flipV="1">
                <a:off x="5041386" y="1163976"/>
                <a:ext cx="2611317" cy="485581"/>
              </a:xfrm>
              <a:prstGeom prst="trapezoid">
                <a:avLst>
                  <a:gd name="adj" fmla="val 68942"/>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apezoid 65">
                <a:extLst>
                  <a:ext uri="{FF2B5EF4-FFF2-40B4-BE49-F238E27FC236}">
                    <a16:creationId xmlns:a16="http://schemas.microsoft.com/office/drawing/2014/main" id="{770A740F-1989-494E-ADF3-E0DA8710A38C}"/>
                  </a:ext>
                </a:extLst>
              </p:cNvPr>
              <p:cNvSpPr/>
              <p:nvPr/>
            </p:nvSpPr>
            <p:spPr>
              <a:xfrm rot="5400000">
                <a:off x="2278753" y="1172225"/>
                <a:ext cx="2611317" cy="469084"/>
              </a:xfrm>
              <a:prstGeom prst="trapezoid">
                <a:avLst>
                  <a:gd name="adj" fmla="val 71440"/>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AB75D0A6-1821-4EC1-95CA-07BEB4268339}"/>
                  </a:ext>
                </a:extLst>
              </p:cNvPr>
              <p:cNvCxnSpPr>
                <a:cxnSpLocks/>
              </p:cNvCxnSpPr>
              <p:nvPr/>
            </p:nvCxnSpPr>
            <p:spPr>
              <a:xfrm>
                <a:off x="3818954" y="441091"/>
                <a:ext cx="228530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2DA99644-9022-411E-978E-A2E5DA14EF39}"/>
                  </a:ext>
                </a:extLst>
              </p:cNvPr>
              <p:cNvCxnSpPr>
                <a:cxnSpLocks/>
              </p:cNvCxnSpPr>
              <p:nvPr/>
            </p:nvCxnSpPr>
            <p:spPr>
              <a:xfrm>
                <a:off x="3835073" y="2373934"/>
                <a:ext cx="228530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a:extLst>
                  <a:ext uri="{FF2B5EF4-FFF2-40B4-BE49-F238E27FC236}">
                    <a16:creationId xmlns:a16="http://schemas.microsoft.com/office/drawing/2014/main" id="{56EA21D5-00A7-4A59-B7EE-D3BDDEFB198D}"/>
                  </a:ext>
                </a:extLst>
              </p:cNvPr>
              <p:cNvCxnSpPr>
                <a:cxnSpLocks/>
              </p:cNvCxnSpPr>
              <p:nvPr/>
            </p:nvCxnSpPr>
            <p:spPr>
              <a:xfrm>
                <a:off x="3352725" y="101117"/>
                <a:ext cx="323711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a:extLst>
                  <a:ext uri="{FF2B5EF4-FFF2-40B4-BE49-F238E27FC236}">
                    <a16:creationId xmlns:a16="http://schemas.microsoft.com/office/drawing/2014/main" id="{7805CF4B-48F2-4DCC-9DDF-86CC2F57FE49}"/>
                  </a:ext>
                </a:extLst>
              </p:cNvPr>
              <p:cNvCxnSpPr>
                <a:cxnSpLocks/>
              </p:cNvCxnSpPr>
              <p:nvPr/>
            </p:nvCxnSpPr>
            <p:spPr>
              <a:xfrm>
                <a:off x="3343049" y="2715355"/>
                <a:ext cx="323711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grpSp>
      </p:grpSp>
      <p:sp>
        <p:nvSpPr>
          <p:cNvPr id="71" name="TextBox 70">
            <a:extLst>
              <a:ext uri="{FF2B5EF4-FFF2-40B4-BE49-F238E27FC236}">
                <a16:creationId xmlns:a16="http://schemas.microsoft.com/office/drawing/2014/main" id="{56A0CC45-E822-414D-AC2F-FA80DCF56AAB}"/>
              </a:ext>
            </a:extLst>
          </p:cNvPr>
          <p:cNvSpPr txBox="1"/>
          <p:nvPr/>
        </p:nvSpPr>
        <p:spPr>
          <a:xfrm>
            <a:off x="214604" y="305187"/>
            <a:ext cx="11765902" cy="584775"/>
          </a:xfrm>
          <a:prstGeom prst="rect">
            <a:avLst/>
          </a:prstGeom>
          <a:noFill/>
        </p:spPr>
        <p:txBody>
          <a:bodyPr wrap="square">
            <a:spAutoFit/>
          </a:bodyPr>
          <a:lstStyle/>
          <a:p>
            <a:pPr algn="ctr"/>
            <a:r>
              <a:rPr lang="en-US" sz="3200" dirty="0"/>
              <a:t>Suppose we have a composite of two systems</a:t>
            </a:r>
          </a:p>
        </p:txBody>
      </p:sp>
    </p:spTree>
    <p:extLst>
      <p:ext uri="{BB962C8B-B14F-4D97-AF65-F5344CB8AC3E}">
        <p14:creationId xmlns:p14="http://schemas.microsoft.com/office/powerpoint/2010/main" val="41257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3" grpId="0"/>
      <p:bldP spid="4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F7552F3-FC56-4DD9-AA65-0393A46734F2}"/>
                  </a:ext>
                </a:extLst>
              </p:cNvPr>
              <p:cNvSpPr txBox="1"/>
              <p:nvPr/>
            </p:nvSpPr>
            <p:spPr>
              <a:xfrm>
                <a:off x="289246" y="665655"/>
                <a:ext cx="11625945" cy="1077218"/>
              </a:xfrm>
              <a:prstGeom prst="rect">
                <a:avLst/>
              </a:prstGeom>
              <a:noFill/>
            </p:spPr>
            <p:txBody>
              <a:bodyPr wrap="square">
                <a:spAutoFit/>
              </a:bodyPr>
              <a:lstStyle/>
              <a:p>
                <a:pPr algn="ctr"/>
                <a:r>
                  <a:rPr lang="en-US" sz="3200" dirty="0"/>
                  <a:t>Define the process entropy as </a:t>
                </a:r>
                <a14:m>
                  <m:oMath xmlns:m="http://schemas.openxmlformats.org/officeDocument/2006/math">
                    <m:r>
                      <a:rPr lang="en-US" sz="3200" b="0" i="1" smtClean="0">
                        <a:latin typeface="Cambria Math" panose="02040503050406030204" pitchFamily="18" charset="0"/>
                      </a:rPr>
                      <m:t>𝑆</m:t>
                    </m:r>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b="0" i="1" smtClean="0">
                            <a:latin typeface="Cambria Math" panose="02040503050406030204" pitchFamily="18" charset="0"/>
                          </a:rPr>
                          <m:t>𝜇</m:t>
                        </m:r>
                      </m:e>
                    </m:func>
                  </m:oMath>
                </a14:m>
                <a:r>
                  <a:rPr lang="en-US" sz="3200" dirty="0"/>
                  <a:t> </a:t>
                </a:r>
              </a:p>
              <a:p>
                <a:pPr algn="ctr"/>
                <a:r>
                  <a:rPr lang="en-US" sz="3200" dirty="0"/>
                  <a:t>The log of the count of evolutions per state</a:t>
                </a:r>
              </a:p>
            </p:txBody>
          </p:sp>
        </mc:Choice>
        <mc:Fallback xmlns="">
          <p:sp>
            <p:nvSpPr>
              <p:cNvPr id="47" name="TextBox 46">
                <a:extLst>
                  <a:ext uri="{FF2B5EF4-FFF2-40B4-BE49-F238E27FC236}">
                    <a16:creationId xmlns:a16="http://schemas.microsoft.com/office/drawing/2014/main" id="{7F7552F3-FC56-4DD9-AA65-0393A46734F2}"/>
                  </a:ext>
                </a:extLst>
              </p:cNvPr>
              <p:cNvSpPr txBox="1">
                <a:spLocks noRot="1" noChangeAspect="1" noMove="1" noResize="1" noEditPoints="1" noAdjustHandles="1" noChangeArrowheads="1" noChangeShapeType="1" noTextEdit="1"/>
              </p:cNvSpPr>
              <p:nvPr/>
            </p:nvSpPr>
            <p:spPr>
              <a:xfrm>
                <a:off x="289246" y="665655"/>
                <a:ext cx="11625945" cy="1077218"/>
              </a:xfrm>
              <a:prstGeom prst="rect">
                <a:avLst/>
              </a:prstGeom>
              <a:blipFill>
                <a:blip r:embed="rId2"/>
                <a:stretch>
                  <a:fillRect t="-6780" b="-17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D0DC69E-CA39-44B5-B58F-A6756FA5071A}"/>
                  </a:ext>
                </a:extLst>
              </p:cNvPr>
              <p:cNvSpPr txBox="1"/>
              <p:nvPr/>
            </p:nvSpPr>
            <p:spPr>
              <a:xfrm>
                <a:off x="283028" y="2167167"/>
                <a:ext cx="11625944" cy="1077218"/>
              </a:xfrm>
              <a:prstGeom prst="rect">
                <a:avLst/>
              </a:prstGeom>
              <a:noFill/>
            </p:spPr>
            <p:txBody>
              <a:bodyPr wrap="square">
                <a:spAutoFit/>
              </a:bodyPr>
              <a:lstStyle/>
              <a:p>
                <a:pPr algn="ctr"/>
                <a:r>
                  <a:rPr lang="en-US" sz="3200" dirty="0"/>
                  <a:t>It is additive for independent systems</a:t>
                </a:r>
              </a:p>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𝑆</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𝑆</m:t>
                          </m:r>
                        </m:e>
                        <m:sub>
                          <m:r>
                            <a:rPr lang="en-US" sz="3200" b="0" i="1" smtClean="0">
                              <a:latin typeface="Cambria Math" panose="02040503050406030204" pitchFamily="18" charset="0"/>
                            </a:rPr>
                            <m:t>2</m:t>
                          </m:r>
                        </m:sub>
                      </m:sSub>
                    </m:oMath>
                  </m:oMathPara>
                </a14:m>
                <a:endParaRPr lang="en-US" sz="3200" dirty="0"/>
              </a:p>
            </p:txBody>
          </p:sp>
        </mc:Choice>
        <mc:Fallback xmlns="">
          <p:sp>
            <p:nvSpPr>
              <p:cNvPr id="49" name="TextBox 48">
                <a:extLst>
                  <a:ext uri="{FF2B5EF4-FFF2-40B4-BE49-F238E27FC236}">
                    <a16:creationId xmlns:a16="http://schemas.microsoft.com/office/drawing/2014/main" id="{ED0DC69E-CA39-44B5-B58F-A6756FA5071A}"/>
                  </a:ext>
                </a:extLst>
              </p:cNvPr>
              <p:cNvSpPr txBox="1">
                <a:spLocks noRot="1" noChangeAspect="1" noMove="1" noResize="1" noEditPoints="1" noAdjustHandles="1" noChangeArrowheads="1" noChangeShapeType="1" noTextEdit="1"/>
              </p:cNvSpPr>
              <p:nvPr/>
            </p:nvSpPr>
            <p:spPr>
              <a:xfrm>
                <a:off x="283028" y="2167167"/>
                <a:ext cx="11625944" cy="1077218"/>
              </a:xfrm>
              <a:prstGeom prst="rect">
                <a:avLst/>
              </a:prstGeom>
              <a:blipFill>
                <a:blip r:embed="rId3"/>
                <a:stretch>
                  <a:fillRect t="-73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FE23D3C-1A07-4773-84FA-7542416DBC7D}"/>
                  </a:ext>
                </a:extLst>
              </p:cNvPr>
              <p:cNvSpPr txBox="1"/>
              <p:nvPr/>
            </p:nvSpPr>
            <p:spPr>
              <a:xfrm>
                <a:off x="289248" y="3668680"/>
                <a:ext cx="11625943" cy="2125518"/>
              </a:xfrm>
              <a:prstGeom prst="rect">
                <a:avLst/>
              </a:prstGeom>
              <a:noFill/>
            </p:spPr>
            <p:txBody>
              <a:bodyPr wrap="square" rtlCol="0">
                <a:spAutoFit/>
              </a:bodyPr>
              <a:lstStyle/>
              <a:p>
                <a:pPr algn="ctr"/>
                <a:r>
                  <a:rPr lang="en-US" sz="3200" dirty="0"/>
                  <a:t>For a deterministic process</a:t>
                </a:r>
                <a:endParaRPr lang="en-US" sz="3200" b="0" i="0" dirty="0">
                  <a:latin typeface="Cambria Math" panose="02040503050406030204" pitchFamily="18" charset="0"/>
                </a:endParaRPr>
              </a:p>
              <a:p>
                <a:pPr algn="ctr"/>
                <a14:m>
                  <m:oMath xmlns:m="http://schemas.openxmlformats.org/officeDocument/2006/math">
                    <m:r>
                      <a:rPr lang="en-US" sz="3200" b="0" i="1" smtClean="0">
                        <a:latin typeface="Cambria Math" panose="02040503050406030204" pitchFamily="18" charset="0"/>
                      </a:rPr>
                      <m:t>𝑆</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𝑠</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r>
                              <a:rPr lang="en-US" sz="3200" b="0" i="1" smtClean="0">
                                <a:latin typeface="Cambria Math" panose="02040503050406030204" pitchFamily="18" charset="0"/>
                              </a:rPr>
                              <m:t>+</m:t>
                            </m:r>
                            <m:r>
                              <m:rPr>
                                <m:sty m:val="p"/>
                              </m:rPr>
                              <a:rPr lang="en-US" sz="3200" b="0" i="0" smtClean="0">
                                <a:latin typeface="Cambria Math" panose="02040503050406030204" pitchFamily="18" charset="0"/>
                              </a:rPr>
                              <m:t>Δ</m:t>
                            </m:r>
                            <m:r>
                              <a:rPr lang="en-US" sz="3200" b="0" i="1" smtClean="0">
                                <a:latin typeface="Cambria Math" panose="02040503050406030204" pitchFamily="18" charset="0"/>
                              </a:rPr>
                              <m:t>𝑡</m:t>
                            </m:r>
                          </m:e>
                        </m:d>
                      </m:e>
                    </m:d>
                    <m:r>
                      <a:rPr lang="en-US" sz="3200" b="0" i="1" smtClean="0">
                        <a:latin typeface="Cambria Math" panose="02040503050406030204" pitchFamily="18" charset="0"/>
                      </a:rPr>
                      <m:t>≥</m:t>
                    </m:r>
                    <m:r>
                      <a:rPr lang="en-US" sz="3200" b="0" i="1" smtClean="0">
                        <a:latin typeface="Cambria Math" panose="02040503050406030204" pitchFamily="18" charset="0"/>
                      </a:rPr>
                      <m:t>𝑆</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𝑠</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e>
                        </m:d>
                      </m:e>
                    </m:d>
                  </m:oMath>
                </a14:m>
                <a:r>
                  <a:rPr lang="en-US" sz="3200" dirty="0"/>
                  <a:t> </a:t>
                </a:r>
                <a:br>
                  <a:rPr lang="en-US" sz="3200" dirty="0"/>
                </a:br>
                <a:r>
                  <a:rPr lang="en-US" sz="3200" dirty="0"/>
                  <a:t>(equal if reversible)</a:t>
                </a:r>
              </a:p>
              <a:p>
                <a:pPr algn="ctr"/>
                <a:r>
                  <a:rPr lang="en-US" sz="3200" dirty="0"/>
                  <a:t>(maximum at equilibrium)</a:t>
                </a:r>
              </a:p>
            </p:txBody>
          </p:sp>
        </mc:Choice>
        <mc:Fallback xmlns="">
          <p:sp>
            <p:nvSpPr>
              <p:cNvPr id="51" name="TextBox 50">
                <a:extLst>
                  <a:ext uri="{FF2B5EF4-FFF2-40B4-BE49-F238E27FC236}">
                    <a16:creationId xmlns:a16="http://schemas.microsoft.com/office/drawing/2014/main" id="{BFE23D3C-1A07-4773-84FA-7542416DBC7D}"/>
                  </a:ext>
                </a:extLst>
              </p:cNvPr>
              <p:cNvSpPr txBox="1">
                <a:spLocks noRot="1" noChangeAspect="1" noMove="1" noResize="1" noEditPoints="1" noAdjustHandles="1" noChangeArrowheads="1" noChangeShapeType="1" noTextEdit="1"/>
              </p:cNvSpPr>
              <p:nvPr/>
            </p:nvSpPr>
            <p:spPr>
              <a:xfrm>
                <a:off x="289248" y="3668680"/>
                <a:ext cx="11625943" cy="2125518"/>
              </a:xfrm>
              <a:prstGeom prst="rect">
                <a:avLst/>
              </a:prstGeom>
              <a:blipFill>
                <a:blip r:embed="rId4"/>
                <a:stretch>
                  <a:fillRect t="-3448" b="-8908"/>
                </a:stretch>
              </a:blipFill>
            </p:spPr>
            <p:txBody>
              <a:bodyPr/>
              <a:lstStyle/>
              <a:p>
                <a:r>
                  <a:rPr lang="en-US">
                    <a:noFill/>
                  </a:rPr>
                  <a:t> </a:t>
                </a:r>
              </a:p>
            </p:txBody>
          </p:sp>
        </mc:Fallback>
      </mc:AlternateContent>
    </p:spTree>
    <p:extLst>
      <p:ext uri="{BB962C8B-B14F-4D97-AF65-F5344CB8AC3E}">
        <p14:creationId xmlns:p14="http://schemas.microsoft.com/office/powerpoint/2010/main" val="3635814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E3EC-40C2-46C7-B974-1C051D8DD23F}"/>
              </a:ext>
            </a:extLst>
          </p:cNvPr>
          <p:cNvSpPr>
            <a:spLocks noGrp="1"/>
          </p:cNvSpPr>
          <p:nvPr>
            <p:ph type="title"/>
          </p:nvPr>
        </p:nvSpPr>
        <p:spPr/>
        <p:txBody>
          <a:bodyPr/>
          <a:lstStyle/>
          <a:p>
            <a:r>
              <a:rPr lang="en-US" dirty="0"/>
              <a:t>Process entropy</a:t>
            </a:r>
          </a:p>
        </p:txBody>
      </p:sp>
      <p:sp>
        <p:nvSpPr>
          <p:cNvPr id="3" name="Content Placeholder 2">
            <a:extLst>
              <a:ext uri="{FF2B5EF4-FFF2-40B4-BE49-F238E27FC236}">
                <a16:creationId xmlns:a16="http://schemas.microsoft.com/office/drawing/2014/main" id="{4EDA6A0D-4AF7-4FC4-92D9-A217134686AC}"/>
              </a:ext>
            </a:extLst>
          </p:cNvPr>
          <p:cNvSpPr>
            <a:spLocks noGrp="1"/>
          </p:cNvSpPr>
          <p:nvPr>
            <p:ph idx="1"/>
          </p:nvPr>
        </p:nvSpPr>
        <p:spPr/>
        <p:txBody>
          <a:bodyPr>
            <a:normAutofit/>
          </a:bodyPr>
          <a:lstStyle/>
          <a:p>
            <a:r>
              <a:rPr lang="en-US" dirty="0"/>
              <a:t>We have not mentioned uncertainty, disorder, statistical distributions, information, lack of information, …</a:t>
            </a:r>
          </a:p>
          <a:p>
            <a:pPr lvl="1"/>
            <a:r>
              <a:rPr lang="en-US" dirty="0"/>
              <a:t>Therefore those concepts are not fundamental in this context</a:t>
            </a:r>
          </a:p>
          <a:p>
            <a:r>
              <a:rPr lang="en-US" dirty="0"/>
              <a:t>We have not discussed what type of state or system we have (classical, quantum, biological, economic, …)</a:t>
            </a:r>
          </a:p>
          <a:p>
            <a:pPr lvl="1"/>
            <a:r>
              <a:rPr lang="en-US" dirty="0"/>
              <a:t>Therefore everything we said is valid independently of the type of system, which would explain the success of thermodynamic ideas outside the realm of physics</a:t>
            </a:r>
          </a:p>
          <a:p>
            <a:r>
              <a:rPr lang="en-US" dirty="0"/>
              <a:t>The process entropy increase is explained by the definitions and the settings (processes with equilibria that depend on the initial state)</a:t>
            </a:r>
          </a:p>
          <a:p>
            <a:pPr lvl="1"/>
            <a:r>
              <a:rPr lang="en-US" dirty="0"/>
              <a:t>The explanation is straightforward (i.e. does not require a complicated discussion)</a:t>
            </a:r>
          </a:p>
          <a:p>
            <a:pPr lvl="1"/>
            <a:r>
              <a:rPr lang="en-US" dirty="0"/>
              <a:t>The explanation is not mechanical (i.e. given by a particular mechanism)</a:t>
            </a:r>
          </a:p>
        </p:txBody>
      </p:sp>
      <p:sp>
        <p:nvSpPr>
          <p:cNvPr id="4" name="Slide Number Placeholder 4">
            <a:extLst>
              <a:ext uri="{FF2B5EF4-FFF2-40B4-BE49-F238E27FC236}">
                <a16:creationId xmlns:a16="http://schemas.microsoft.com/office/drawing/2014/main" id="{F01FC795-924B-4FF0-9C0B-1A2064AF27BE}"/>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66</a:t>
            </a:fld>
            <a:endParaRPr lang="en-US" dirty="0"/>
          </a:p>
        </p:txBody>
      </p:sp>
    </p:spTree>
    <p:extLst>
      <p:ext uri="{BB962C8B-B14F-4D97-AF65-F5344CB8AC3E}">
        <p14:creationId xmlns:p14="http://schemas.microsoft.com/office/powerpoint/2010/main" val="68619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EF54-ABD3-4EC4-832E-AE291E1E1C43}"/>
              </a:ext>
            </a:extLst>
          </p:cNvPr>
          <p:cNvSpPr>
            <a:spLocks noGrp="1"/>
          </p:cNvSpPr>
          <p:nvPr>
            <p:ph type="title"/>
          </p:nvPr>
        </p:nvSpPr>
        <p:spPr/>
        <p:txBody>
          <a:bodyPr/>
          <a:lstStyle/>
          <a:p>
            <a:r>
              <a:rPr lang="en-US" dirty="0"/>
              <a:t>Process entropy</a:t>
            </a:r>
          </a:p>
        </p:txBody>
      </p:sp>
      <p:sp>
        <p:nvSpPr>
          <p:cNvPr id="3" name="Content Placeholder 2">
            <a:extLst>
              <a:ext uri="{FF2B5EF4-FFF2-40B4-BE49-F238E27FC236}">
                <a16:creationId xmlns:a16="http://schemas.microsoft.com/office/drawing/2014/main" id="{F32AB972-C52F-4E0A-9AB1-3BFB8E7944CB}"/>
              </a:ext>
            </a:extLst>
          </p:cNvPr>
          <p:cNvSpPr>
            <a:spLocks noGrp="1"/>
          </p:cNvSpPr>
          <p:nvPr>
            <p:ph idx="1"/>
          </p:nvPr>
        </p:nvSpPr>
        <p:spPr/>
        <p:txBody>
          <a:bodyPr/>
          <a:lstStyle/>
          <a:p>
            <a:r>
              <a:rPr lang="en-US" dirty="0"/>
              <a:t>The main difference is that process entropy is process dependent</a:t>
            </a:r>
          </a:p>
          <a:p>
            <a:pPr lvl="1"/>
            <a:r>
              <a:rPr lang="en-US" dirty="0"/>
              <a:t>The same state in different processes (or in the same process at different times) will yield a different process entropy</a:t>
            </a:r>
          </a:p>
          <a:p>
            <a:r>
              <a:rPr lang="en-US" dirty="0"/>
              <a:t>We typically think of entropy as state dependent</a:t>
            </a:r>
          </a:p>
          <a:p>
            <a:pPr lvl="1"/>
            <a:r>
              <a:rPr lang="en-US" dirty="0"/>
              <a:t>I.e. it is a state variable</a:t>
            </a:r>
          </a:p>
          <a:p>
            <a:r>
              <a:rPr lang="en-US" dirty="0"/>
              <a:t>In what circumstances can process entropy be associated to the state? And why?</a:t>
            </a:r>
          </a:p>
          <a:p>
            <a:endParaRPr lang="en-US" dirty="0"/>
          </a:p>
        </p:txBody>
      </p:sp>
      <p:sp>
        <p:nvSpPr>
          <p:cNvPr id="4" name="Footer Placeholder 3">
            <a:extLst>
              <a:ext uri="{FF2B5EF4-FFF2-40B4-BE49-F238E27FC236}">
                <a16:creationId xmlns:a16="http://schemas.microsoft.com/office/drawing/2014/main" id="{2EA527FD-AFB5-4EE9-8479-45530F33559E}"/>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7A5B77F1-7930-47CA-AB27-754F40ABE512}"/>
              </a:ext>
            </a:extLst>
          </p:cNvPr>
          <p:cNvSpPr>
            <a:spLocks noGrp="1"/>
          </p:cNvSpPr>
          <p:nvPr>
            <p:ph type="sldNum" sz="quarter" idx="13"/>
          </p:nvPr>
        </p:nvSpPr>
        <p:spPr/>
        <p:txBody>
          <a:bodyPr/>
          <a:lstStyle/>
          <a:p>
            <a:fld id="{F47845EA-7733-40EE-B074-20032348B727}" type="slidenum">
              <a:rPr lang="en-US" smtClean="0"/>
              <a:t>67</a:t>
            </a:fld>
            <a:endParaRPr lang="en-US"/>
          </a:p>
        </p:txBody>
      </p:sp>
    </p:spTree>
    <p:extLst>
      <p:ext uri="{BB962C8B-B14F-4D97-AF65-F5344CB8AC3E}">
        <p14:creationId xmlns:p14="http://schemas.microsoft.com/office/powerpoint/2010/main" val="1883999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D60D543-6CDB-427D-8525-3B7E39DBE807}"/>
                  </a:ext>
                </a:extLst>
              </p:cNvPr>
              <p:cNvSpPr/>
              <p:nvPr/>
            </p:nvSpPr>
            <p:spPr>
              <a:xfrm>
                <a:off x="8007097" y="1107770"/>
                <a:ext cx="1255996" cy="8287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𝐴</m:t>
                      </m:r>
                    </m:oMath>
                  </m:oMathPara>
                </a14:m>
                <a:endParaRPr lang="en-US" sz="2800" dirty="0">
                  <a:solidFill>
                    <a:schemeClr val="tx1"/>
                  </a:solidFill>
                </a:endParaRPr>
              </a:p>
            </p:txBody>
          </p:sp>
        </mc:Choice>
        <mc:Fallback xmlns="">
          <p:sp>
            <p:nvSpPr>
              <p:cNvPr id="42" name="Rectangle 41">
                <a:extLst>
                  <a:ext uri="{FF2B5EF4-FFF2-40B4-BE49-F238E27FC236}">
                    <a16:creationId xmlns:a16="http://schemas.microsoft.com/office/drawing/2014/main" id="{DD60D543-6CDB-427D-8525-3B7E39DBE807}"/>
                  </a:ext>
                </a:extLst>
              </p:cNvPr>
              <p:cNvSpPr>
                <a:spLocks noRot="1" noChangeAspect="1" noMove="1" noResize="1" noEditPoints="1" noAdjustHandles="1" noChangeArrowheads="1" noChangeShapeType="1" noTextEdit="1"/>
              </p:cNvSpPr>
              <p:nvPr/>
            </p:nvSpPr>
            <p:spPr>
              <a:xfrm>
                <a:off x="8007097" y="1107770"/>
                <a:ext cx="1255996" cy="82878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E4F4CAB0-9837-4E56-8446-FFA5333FD804}"/>
                  </a:ext>
                </a:extLst>
              </p:cNvPr>
              <p:cNvSpPr/>
              <p:nvPr/>
            </p:nvSpPr>
            <p:spPr>
              <a:xfrm>
                <a:off x="9801685" y="1107770"/>
                <a:ext cx="1255996" cy="828789"/>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𝐴</m:t>
                      </m:r>
                    </m:oMath>
                  </m:oMathPara>
                </a14:m>
                <a:endParaRPr lang="en-US" sz="2800" dirty="0">
                  <a:solidFill>
                    <a:schemeClr val="tx1"/>
                  </a:solidFill>
                </a:endParaRPr>
              </a:p>
            </p:txBody>
          </p:sp>
        </mc:Choice>
        <mc:Fallback xmlns="">
          <p:sp>
            <p:nvSpPr>
              <p:cNvPr id="43" name="Rectangle 42">
                <a:extLst>
                  <a:ext uri="{FF2B5EF4-FFF2-40B4-BE49-F238E27FC236}">
                    <a16:creationId xmlns:a16="http://schemas.microsoft.com/office/drawing/2014/main" id="{E4F4CAB0-9837-4E56-8446-FFA5333FD804}"/>
                  </a:ext>
                </a:extLst>
              </p:cNvPr>
              <p:cNvSpPr>
                <a:spLocks noRot="1" noChangeAspect="1" noMove="1" noResize="1" noEditPoints="1" noAdjustHandles="1" noChangeArrowheads="1" noChangeShapeType="1" noTextEdit="1"/>
              </p:cNvSpPr>
              <p:nvPr/>
            </p:nvSpPr>
            <p:spPr>
              <a:xfrm>
                <a:off x="9801685" y="1107770"/>
                <a:ext cx="1255996" cy="828789"/>
              </a:xfrm>
              <a:prstGeom prst="rect">
                <a:avLst/>
              </a:prstGeom>
              <a:blipFill>
                <a:blip r:embed="rId3"/>
                <a:stretch>
                  <a:fillRect/>
                </a:stretch>
              </a:blipFill>
              <a:ln>
                <a:prstDash val="dash"/>
              </a:ln>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79A239F8-CF03-40D4-8C1A-D2FA8335AAE6}"/>
              </a:ext>
            </a:extLst>
          </p:cNvPr>
          <p:cNvCxnSpPr>
            <a:stCxn id="42" idx="3"/>
            <a:endCxn id="43" idx="1"/>
          </p:cNvCxnSpPr>
          <p:nvPr/>
        </p:nvCxnSpPr>
        <p:spPr>
          <a:xfrm>
            <a:off x="9263093" y="1522165"/>
            <a:ext cx="53859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F3F2E66-41E5-4498-881D-B9F697622514}"/>
              </a:ext>
            </a:extLst>
          </p:cNvPr>
          <p:cNvSpPr txBox="1"/>
          <p:nvPr/>
        </p:nvSpPr>
        <p:spPr>
          <a:xfrm>
            <a:off x="353008" y="1008787"/>
            <a:ext cx="6850224" cy="1569660"/>
          </a:xfrm>
          <a:prstGeom prst="rect">
            <a:avLst/>
          </a:prstGeom>
          <a:noFill/>
        </p:spPr>
        <p:txBody>
          <a:bodyPr wrap="square">
            <a:spAutoFit/>
          </a:bodyPr>
          <a:lstStyle/>
          <a:p>
            <a:r>
              <a:rPr lang="en-US" sz="3200" dirty="0"/>
              <a:t>Note: if we want to “switch” processes, the evolution count at the junction must be uniquely defined</a:t>
            </a:r>
          </a:p>
        </p:txBody>
      </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A644AE94-A460-4508-9073-2CB0D911D215}"/>
                  </a:ext>
                </a:extLst>
              </p:cNvPr>
              <p:cNvSpPr/>
              <p:nvPr/>
            </p:nvSpPr>
            <p:spPr>
              <a:xfrm>
                <a:off x="8007097" y="2117887"/>
                <a:ext cx="1255996" cy="828789"/>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dirty="0" smtClean="0">
                          <a:solidFill>
                            <a:schemeClr val="tx1"/>
                          </a:solidFill>
                          <a:latin typeface="Cambria Math" panose="02040503050406030204" pitchFamily="18" charset="0"/>
                        </a:rPr>
                        <m:t>𝐵</m:t>
                      </m:r>
                    </m:oMath>
                  </m:oMathPara>
                </a14:m>
                <a:endParaRPr lang="en-US" sz="2800" dirty="0">
                  <a:solidFill>
                    <a:schemeClr val="tx1"/>
                  </a:solidFill>
                </a:endParaRPr>
              </a:p>
            </p:txBody>
          </p:sp>
        </mc:Choice>
        <mc:Fallback xmlns="">
          <p:sp>
            <p:nvSpPr>
              <p:cNvPr id="61" name="Rectangle 60">
                <a:extLst>
                  <a:ext uri="{FF2B5EF4-FFF2-40B4-BE49-F238E27FC236}">
                    <a16:creationId xmlns:a16="http://schemas.microsoft.com/office/drawing/2014/main" id="{A644AE94-A460-4508-9073-2CB0D911D215}"/>
                  </a:ext>
                </a:extLst>
              </p:cNvPr>
              <p:cNvSpPr>
                <a:spLocks noRot="1" noChangeAspect="1" noMove="1" noResize="1" noEditPoints="1" noAdjustHandles="1" noChangeArrowheads="1" noChangeShapeType="1" noTextEdit="1"/>
              </p:cNvSpPr>
              <p:nvPr/>
            </p:nvSpPr>
            <p:spPr>
              <a:xfrm>
                <a:off x="8007097" y="2117887"/>
                <a:ext cx="1255996" cy="828789"/>
              </a:xfrm>
              <a:prstGeom prst="rect">
                <a:avLst/>
              </a:prstGeom>
              <a:blipFill>
                <a:blip r:embed="rId4"/>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75C34005-BF6B-4558-9FA6-6AB1F0522AFD}"/>
                  </a:ext>
                </a:extLst>
              </p:cNvPr>
              <p:cNvSpPr/>
              <p:nvPr/>
            </p:nvSpPr>
            <p:spPr>
              <a:xfrm>
                <a:off x="9801685" y="2117887"/>
                <a:ext cx="1255996" cy="828789"/>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𝐵</m:t>
                      </m:r>
                    </m:oMath>
                  </m:oMathPara>
                </a14:m>
                <a:endParaRPr lang="en-US" sz="2800" dirty="0">
                  <a:solidFill>
                    <a:schemeClr val="tx1"/>
                  </a:solidFill>
                </a:endParaRPr>
              </a:p>
            </p:txBody>
          </p:sp>
        </mc:Choice>
        <mc:Fallback xmlns="">
          <p:sp>
            <p:nvSpPr>
              <p:cNvPr id="62" name="Rectangle 61">
                <a:extLst>
                  <a:ext uri="{FF2B5EF4-FFF2-40B4-BE49-F238E27FC236}">
                    <a16:creationId xmlns:a16="http://schemas.microsoft.com/office/drawing/2014/main" id="{75C34005-BF6B-4558-9FA6-6AB1F0522AFD}"/>
                  </a:ext>
                </a:extLst>
              </p:cNvPr>
              <p:cNvSpPr>
                <a:spLocks noRot="1" noChangeAspect="1" noMove="1" noResize="1" noEditPoints="1" noAdjustHandles="1" noChangeArrowheads="1" noChangeShapeType="1" noTextEdit="1"/>
              </p:cNvSpPr>
              <p:nvPr/>
            </p:nvSpPr>
            <p:spPr>
              <a:xfrm>
                <a:off x="9801685" y="2117887"/>
                <a:ext cx="1255996" cy="828789"/>
              </a:xfrm>
              <a:prstGeom prst="rect">
                <a:avLst/>
              </a:prstGeom>
              <a:blipFill>
                <a:blip r:embed="rId5"/>
                <a:stretch>
                  <a:fillRect/>
                </a:stretch>
              </a:blipFill>
              <a:ln>
                <a:prstDash val="dash"/>
              </a:ln>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D0ACAB18-0144-4029-93E6-051ADB3B5F0A}"/>
              </a:ext>
            </a:extLst>
          </p:cNvPr>
          <p:cNvCxnSpPr>
            <a:stCxn id="61" idx="3"/>
            <a:endCxn id="62" idx="1"/>
          </p:cNvCxnSpPr>
          <p:nvPr/>
        </p:nvCxnSpPr>
        <p:spPr>
          <a:xfrm>
            <a:off x="9263093" y="2532282"/>
            <a:ext cx="538592"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A6F00DA9-C4CE-486F-AC09-888E4B09477D}"/>
                  </a:ext>
                </a:extLst>
              </p:cNvPr>
              <p:cNvSpPr/>
              <p:nvPr/>
            </p:nvSpPr>
            <p:spPr>
              <a:xfrm>
                <a:off x="8007097" y="3128003"/>
                <a:ext cx="1255996" cy="828789"/>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𝐶</m:t>
                      </m:r>
                    </m:oMath>
                  </m:oMathPara>
                </a14:m>
                <a:endParaRPr lang="en-US" sz="2800" dirty="0">
                  <a:solidFill>
                    <a:schemeClr val="tx1"/>
                  </a:solidFill>
                </a:endParaRPr>
              </a:p>
            </p:txBody>
          </p:sp>
        </mc:Choice>
        <mc:Fallback xmlns="">
          <p:sp>
            <p:nvSpPr>
              <p:cNvPr id="65" name="Rectangle 64">
                <a:extLst>
                  <a:ext uri="{FF2B5EF4-FFF2-40B4-BE49-F238E27FC236}">
                    <a16:creationId xmlns:a16="http://schemas.microsoft.com/office/drawing/2014/main" id="{A6F00DA9-C4CE-486F-AC09-888E4B09477D}"/>
                  </a:ext>
                </a:extLst>
              </p:cNvPr>
              <p:cNvSpPr>
                <a:spLocks noRot="1" noChangeAspect="1" noMove="1" noResize="1" noEditPoints="1" noAdjustHandles="1" noChangeArrowheads="1" noChangeShapeType="1" noTextEdit="1"/>
              </p:cNvSpPr>
              <p:nvPr/>
            </p:nvSpPr>
            <p:spPr>
              <a:xfrm>
                <a:off x="8007097" y="3128003"/>
                <a:ext cx="1255996" cy="828789"/>
              </a:xfrm>
              <a:prstGeom prst="rect">
                <a:avLst/>
              </a:prstGeom>
              <a:blipFill>
                <a:blip r:embed="rId6"/>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4D0D9FB3-B44D-4874-8BA9-EA3FE1A080FA}"/>
                  </a:ext>
                </a:extLst>
              </p:cNvPr>
              <p:cNvSpPr/>
              <p:nvPr/>
            </p:nvSpPr>
            <p:spPr>
              <a:xfrm>
                <a:off x="9801685" y="3128003"/>
                <a:ext cx="1255996" cy="8287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𝐶</m:t>
                      </m:r>
                    </m:oMath>
                  </m:oMathPara>
                </a14:m>
                <a:endParaRPr lang="en-US" sz="2800" dirty="0">
                  <a:solidFill>
                    <a:schemeClr val="tx1"/>
                  </a:solidFill>
                </a:endParaRPr>
              </a:p>
            </p:txBody>
          </p:sp>
        </mc:Choice>
        <mc:Fallback xmlns="">
          <p:sp>
            <p:nvSpPr>
              <p:cNvPr id="66" name="Rectangle 65">
                <a:extLst>
                  <a:ext uri="{FF2B5EF4-FFF2-40B4-BE49-F238E27FC236}">
                    <a16:creationId xmlns:a16="http://schemas.microsoft.com/office/drawing/2014/main" id="{4D0D9FB3-B44D-4874-8BA9-EA3FE1A080FA}"/>
                  </a:ext>
                </a:extLst>
              </p:cNvPr>
              <p:cNvSpPr>
                <a:spLocks noRot="1" noChangeAspect="1" noMove="1" noResize="1" noEditPoints="1" noAdjustHandles="1" noChangeArrowheads="1" noChangeShapeType="1" noTextEdit="1"/>
              </p:cNvSpPr>
              <p:nvPr/>
            </p:nvSpPr>
            <p:spPr>
              <a:xfrm>
                <a:off x="9801685" y="3128003"/>
                <a:ext cx="1255996" cy="828789"/>
              </a:xfrm>
              <a:prstGeom prst="rect">
                <a:avLst/>
              </a:prstGeom>
              <a:blipFill>
                <a:blip r:embed="rId7"/>
                <a:stretch>
                  <a:fillRect/>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37A2234D-6EFC-469E-83E9-0E0E5512CC5B}"/>
              </a:ext>
            </a:extLst>
          </p:cNvPr>
          <p:cNvCxnSpPr>
            <a:stCxn id="65" idx="3"/>
            <a:endCxn id="66" idx="1"/>
          </p:cNvCxnSpPr>
          <p:nvPr/>
        </p:nvCxnSpPr>
        <p:spPr>
          <a:xfrm>
            <a:off x="9263093" y="3542398"/>
            <a:ext cx="538592"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3022C54B-FFA0-413D-9BB7-DB6D73F52419}"/>
                  </a:ext>
                </a:extLst>
              </p:cNvPr>
              <p:cNvSpPr/>
              <p:nvPr/>
            </p:nvSpPr>
            <p:spPr>
              <a:xfrm>
                <a:off x="8007097" y="4138119"/>
                <a:ext cx="1255996" cy="828789"/>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dirty="0"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xmlns="">
          <p:sp>
            <p:nvSpPr>
              <p:cNvPr id="69" name="Rectangle 68">
                <a:extLst>
                  <a:ext uri="{FF2B5EF4-FFF2-40B4-BE49-F238E27FC236}">
                    <a16:creationId xmlns:a16="http://schemas.microsoft.com/office/drawing/2014/main" id="{3022C54B-FFA0-413D-9BB7-DB6D73F52419}"/>
                  </a:ext>
                </a:extLst>
              </p:cNvPr>
              <p:cNvSpPr>
                <a:spLocks noRot="1" noChangeAspect="1" noMove="1" noResize="1" noEditPoints="1" noAdjustHandles="1" noChangeArrowheads="1" noChangeShapeType="1" noTextEdit="1"/>
              </p:cNvSpPr>
              <p:nvPr/>
            </p:nvSpPr>
            <p:spPr>
              <a:xfrm>
                <a:off x="8007097" y="4138119"/>
                <a:ext cx="1255996" cy="828789"/>
              </a:xfrm>
              <a:prstGeom prst="rect">
                <a:avLst/>
              </a:prstGeom>
              <a:blipFill>
                <a:blip r:embed="rId8"/>
                <a:stretch>
                  <a:fillRect/>
                </a:stretch>
              </a:blipFill>
              <a:ln>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6EA34DBC-5B3E-46A8-86BF-8E5D9A61798A}"/>
                  </a:ext>
                </a:extLst>
              </p:cNvPr>
              <p:cNvSpPr/>
              <p:nvPr/>
            </p:nvSpPr>
            <p:spPr>
              <a:xfrm>
                <a:off x="9801685" y="4138119"/>
                <a:ext cx="1255996" cy="828789"/>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dirty="0" smtClean="0">
                          <a:solidFill>
                            <a:schemeClr val="tx1"/>
                          </a:solidFill>
                          <a:latin typeface="Cambria Math" panose="02040503050406030204" pitchFamily="18" charset="0"/>
                        </a:rPr>
                        <m:t>…</m:t>
                      </m:r>
                    </m:oMath>
                  </m:oMathPara>
                </a14:m>
                <a:endParaRPr lang="en-US" sz="2800" dirty="0">
                  <a:solidFill>
                    <a:schemeClr val="tx1"/>
                  </a:solidFill>
                </a:endParaRPr>
              </a:p>
            </p:txBody>
          </p:sp>
        </mc:Choice>
        <mc:Fallback xmlns="">
          <p:sp>
            <p:nvSpPr>
              <p:cNvPr id="70" name="Rectangle 69">
                <a:extLst>
                  <a:ext uri="{FF2B5EF4-FFF2-40B4-BE49-F238E27FC236}">
                    <a16:creationId xmlns:a16="http://schemas.microsoft.com/office/drawing/2014/main" id="{6EA34DBC-5B3E-46A8-86BF-8E5D9A61798A}"/>
                  </a:ext>
                </a:extLst>
              </p:cNvPr>
              <p:cNvSpPr>
                <a:spLocks noRot="1" noChangeAspect="1" noMove="1" noResize="1" noEditPoints="1" noAdjustHandles="1" noChangeArrowheads="1" noChangeShapeType="1" noTextEdit="1"/>
              </p:cNvSpPr>
              <p:nvPr/>
            </p:nvSpPr>
            <p:spPr>
              <a:xfrm>
                <a:off x="9801685" y="4138119"/>
                <a:ext cx="1255996" cy="828789"/>
              </a:xfrm>
              <a:prstGeom prst="rect">
                <a:avLst/>
              </a:prstGeom>
              <a:blipFill>
                <a:blip r:embed="rId9"/>
                <a:stretch>
                  <a:fillRect/>
                </a:stretch>
              </a:blipFill>
              <a:ln>
                <a:prstDash val="dash"/>
              </a:ln>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B6CAB08C-AFAE-436A-BBD1-643CFE26D55A}"/>
              </a:ext>
            </a:extLst>
          </p:cNvPr>
          <p:cNvCxnSpPr>
            <a:stCxn id="69" idx="3"/>
            <a:endCxn id="70" idx="1"/>
          </p:cNvCxnSpPr>
          <p:nvPr/>
        </p:nvCxnSpPr>
        <p:spPr>
          <a:xfrm>
            <a:off x="9263093" y="4552514"/>
            <a:ext cx="538592"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1D7512A-B0BF-42F1-A323-83A090565897}"/>
              </a:ext>
            </a:extLst>
          </p:cNvPr>
          <p:cNvCxnSpPr>
            <a:cxnSpLocks/>
          </p:cNvCxnSpPr>
          <p:nvPr/>
        </p:nvCxnSpPr>
        <p:spPr>
          <a:xfrm>
            <a:off x="9532389" y="1522164"/>
            <a:ext cx="0" cy="3030349"/>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CDC39164-8C99-41EA-ABB5-8774239CA01F}"/>
                  </a:ext>
                </a:extLst>
              </p:cNvPr>
              <p:cNvSpPr txBox="1"/>
              <p:nvPr/>
            </p:nvSpPr>
            <p:spPr>
              <a:xfrm>
                <a:off x="9363271" y="1152833"/>
                <a:ext cx="338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dirty="0"/>
              </a:p>
            </p:txBody>
          </p:sp>
        </mc:Choice>
        <mc:Fallback xmlns="">
          <p:sp>
            <p:nvSpPr>
              <p:cNvPr id="102" name="TextBox 101">
                <a:extLst>
                  <a:ext uri="{FF2B5EF4-FFF2-40B4-BE49-F238E27FC236}">
                    <a16:creationId xmlns:a16="http://schemas.microsoft.com/office/drawing/2014/main" id="{CDC39164-8C99-41EA-ABB5-8774239CA01F}"/>
                  </a:ext>
                </a:extLst>
              </p:cNvPr>
              <p:cNvSpPr txBox="1">
                <a:spLocks noRot="1" noChangeAspect="1" noMove="1" noResize="1" noEditPoints="1" noAdjustHandles="1" noChangeArrowheads="1" noChangeShapeType="1" noTextEdit="1"/>
              </p:cNvSpPr>
              <p:nvPr/>
            </p:nvSpPr>
            <p:spPr>
              <a:xfrm>
                <a:off x="9363271" y="1152833"/>
                <a:ext cx="338234" cy="369332"/>
              </a:xfrm>
              <a:prstGeom prst="rect">
                <a:avLst/>
              </a:prstGeom>
              <a:blipFill>
                <a:blip r:embed="rId10"/>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2E9F94D-F183-4114-BF7A-4C0223753F09}"/>
              </a:ext>
            </a:extLst>
          </p:cNvPr>
          <p:cNvSpPr txBox="1"/>
          <p:nvPr/>
        </p:nvSpPr>
        <p:spPr>
          <a:xfrm>
            <a:off x="1328619" y="3386120"/>
            <a:ext cx="4767381" cy="1569660"/>
          </a:xfrm>
          <a:prstGeom prst="rect">
            <a:avLst/>
          </a:prstGeom>
          <a:noFill/>
        </p:spPr>
        <p:txBody>
          <a:bodyPr wrap="square" rtlCol="0">
            <a:spAutoFit/>
          </a:bodyPr>
          <a:lstStyle/>
          <a:p>
            <a:r>
              <a:rPr lang="en-US" sz="2400" dirty="0"/>
              <a:t>This is at least one reason why we would want to have a well defined entropy at the states at the junction points</a:t>
            </a:r>
          </a:p>
        </p:txBody>
      </p:sp>
    </p:spTree>
    <p:extLst>
      <p:ext uri="{BB962C8B-B14F-4D97-AF65-F5344CB8AC3E}">
        <p14:creationId xmlns:p14="http://schemas.microsoft.com/office/powerpoint/2010/main" val="2572935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7A95184-EB95-4FEE-939C-EB675087770B}"/>
                  </a:ext>
                </a:extLst>
              </p:cNvPr>
              <p:cNvSpPr txBox="1"/>
              <p:nvPr/>
            </p:nvSpPr>
            <p:spPr>
              <a:xfrm>
                <a:off x="296283" y="1152193"/>
                <a:ext cx="6741782" cy="1077218"/>
              </a:xfrm>
              <a:prstGeom prst="rect">
                <a:avLst/>
              </a:prstGeom>
              <a:noFill/>
            </p:spPr>
            <p:txBody>
              <a:bodyPr wrap="square">
                <a:spAutoFit/>
              </a:bodyPr>
              <a:lstStyle/>
              <a:p>
                <a:r>
                  <a:rPr lang="en-US" sz="3200" dirty="0"/>
                  <a:t>Suppose the same state </a:t>
                </a:r>
                <a14:m>
                  <m:oMath xmlns:m="http://schemas.openxmlformats.org/officeDocument/2006/math">
                    <m:r>
                      <a:rPr lang="en-US" sz="3200" b="0" i="1" smtClean="0">
                        <a:latin typeface="Cambria Math" panose="02040503050406030204" pitchFamily="18" charset="0"/>
                      </a:rPr>
                      <m:t>𝑥</m:t>
                    </m:r>
                  </m:oMath>
                </a14:m>
                <a:r>
                  <a:rPr lang="en-US" sz="3200" dirty="0"/>
                  <a:t> is an equilibrium for two processes </a:t>
                </a:r>
                <a14:m>
                  <m:oMath xmlns:m="http://schemas.openxmlformats.org/officeDocument/2006/math">
                    <m:r>
                      <a:rPr lang="en-US" sz="3200" b="0" i="1" smtClean="0">
                        <a:latin typeface="Cambria Math" panose="02040503050406030204" pitchFamily="18" charset="0"/>
                      </a:rPr>
                      <m:t>𝐴</m:t>
                    </m:r>
                  </m:oMath>
                </a14:m>
                <a:r>
                  <a:rPr lang="en-US" sz="3200" dirty="0"/>
                  <a:t> and </a:t>
                </a:r>
                <a14:m>
                  <m:oMath xmlns:m="http://schemas.openxmlformats.org/officeDocument/2006/math">
                    <m:r>
                      <a:rPr lang="en-US" sz="3200" b="0" i="1" smtClean="0">
                        <a:latin typeface="Cambria Math" panose="02040503050406030204" pitchFamily="18" charset="0"/>
                      </a:rPr>
                      <m:t>𝐵</m:t>
                    </m:r>
                  </m:oMath>
                </a14:m>
                <a:endParaRPr lang="en-US" sz="3200" dirty="0"/>
              </a:p>
            </p:txBody>
          </p:sp>
        </mc:Choice>
        <mc:Fallback xmlns="">
          <p:sp>
            <p:nvSpPr>
              <p:cNvPr id="45" name="TextBox 44">
                <a:extLst>
                  <a:ext uri="{FF2B5EF4-FFF2-40B4-BE49-F238E27FC236}">
                    <a16:creationId xmlns:a16="http://schemas.microsoft.com/office/drawing/2014/main" id="{B7A95184-EB95-4FEE-939C-EB675087770B}"/>
                  </a:ext>
                </a:extLst>
              </p:cNvPr>
              <p:cNvSpPr txBox="1">
                <a:spLocks noRot="1" noChangeAspect="1" noMove="1" noResize="1" noEditPoints="1" noAdjustHandles="1" noChangeArrowheads="1" noChangeShapeType="1" noTextEdit="1"/>
              </p:cNvSpPr>
              <p:nvPr/>
            </p:nvSpPr>
            <p:spPr>
              <a:xfrm>
                <a:off x="296283" y="1152193"/>
                <a:ext cx="6741782" cy="1077218"/>
              </a:xfrm>
              <a:prstGeom prst="rect">
                <a:avLst/>
              </a:prstGeom>
              <a:blipFill>
                <a:blip r:embed="rId2"/>
                <a:stretch>
                  <a:fillRect l="-2351" t="-6780" b="-18079"/>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7F7552F3-FC56-4DD9-AA65-0393A46734F2}"/>
              </a:ext>
            </a:extLst>
          </p:cNvPr>
          <p:cNvSpPr txBox="1"/>
          <p:nvPr/>
        </p:nvSpPr>
        <p:spPr>
          <a:xfrm>
            <a:off x="214604" y="5386941"/>
            <a:ext cx="11700588" cy="1077218"/>
          </a:xfrm>
          <a:prstGeom prst="rect">
            <a:avLst/>
          </a:prstGeom>
          <a:noFill/>
        </p:spPr>
        <p:txBody>
          <a:bodyPr wrap="square">
            <a:spAutoFit/>
          </a:bodyPr>
          <a:lstStyle/>
          <a:p>
            <a:pPr algn="ctr"/>
            <a:r>
              <a:rPr lang="en-US" sz="3200" dirty="0"/>
              <a:t>Equilibria allow us to assign</a:t>
            </a:r>
            <a:br>
              <a:rPr lang="en-US" sz="3200" dirty="0"/>
            </a:br>
            <a:r>
              <a:rPr lang="en-US" sz="3200" dirty="0"/>
              <a:t>unique (maximal) entropy to states</a:t>
            </a:r>
          </a:p>
        </p:txBody>
      </p:sp>
      <p:sp>
        <p:nvSpPr>
          <p:cNvPr id="71" name="TextBox 70">
            <a:extLst>
              <a:ext uri="{FF2B5EF4-FFF2-40B4-BE49-F238E27FC236}">
                <a16:creationId xmlns:a16="http://schemas.microsoft.com/office/drawing/2014/main" id="{56A0CC45-E822-414D-AC2F-FA80DCF56AAB}"/>
              </a:ext>
            </a:extLst>
          </p:cNvPr>
          <p:cNvSpPr txBox="1"/>
          <p:nvPr/>
        </p:nvSpPr>
        <p:spPr>
          <a:xfrm>
            <a:off x="250498" y="295701"/>
            <a:ext cx="11765902" cy="584775"/>
          </a:xfrm>
          <a:prstGeom prst="rect">
            <a:avLst/>
          </a:prstGeom>
          <a:noFill/>
        </p:spPr>
        <p:txBody>
          <a:bodyPr wrap="square">
            <a:spAutoFit/>
          </a:bodyPr>
          <a:lstStyle/>
          <a:p>
            <a:pPr algn="ctr"/>
            <a:r>
              <a:rPr lang="en-US" sz="3200" dirty="0"/>
              <a:t>Equilibria can be assigned a unique entropy</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5EE5B7F-837B-48B2-9726-AD6AC5FB981B}"/>
                  </a:ext>
                </a:extLst>
              </p:cNvPr>
              <p:cNvSpPr/>
              <p:nvPr/>
            </p:nvSpPr>
            <p:spPr>
              <a:xfrm>
                <a:off x="8018107" y="2902447"/>
                <a:ext cx="1255996" cy="8287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𝐵</m:t>
                      </m:r>
                    </m:oMath>
                  </m:oMathPara>
                </a14:m>
                <a:endParaRPr lang="en-US" sz="2800" dirty="0">
                  <a:solidFill>
                    <a:schemeClr val="tx1"/>
                  </a:solidFill>
                </a:endParaRPr>
              </a:p>
            </p:txBody>
          </p:sp>
        </mc:Choice>
        <mc:Fallback xmlns="">
          <p:sp>
            <p:nvSpPr>
              <p:cNvPr id="2" name="Rectangle 1">
                <a:extLst>
                  <a:ext uri="{FF2B5EF4-FFF2-40B4-BE49-F238E27FC236}">
                    <a16:creationId xmlns:a16="http://schemas.microsoft.com/office/drawing/2014/main" id="{25EE5B7F-837B-48B2-9726-AD6AC5FB981B}"/>
                  </a:ext>
                </a:extLst>
              </p:cNvPr>
              <p:cNvSpPr>
                <a:spLocks noRot="1" noChangeAspect="1" noMove="1" noResize="1" noEditPoints="1" noAdjustHandles="1" noChangeArrowheads="1" noChangeShapeType="1" noTextEdit="1"/>
              </p:cNvSpPr>
              <p:nvPr/>
            </p:nvSpPr>
            <p:spPr>
              <a:xfrm>
                <a:off x="8018107" y="2902447"/>
                <a:ext cx="1255996" cy="82878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22368B16-63FD-4345-BBC9-46EA3FB6DD14}"/>
                  </a:ext>
                </a:extLst>
              </p:cNvPr>
              <p:cNvSpPr/>
              <p:nvPr/>
            </p:nvSpPr>
            <p:spPr>
              <a:xfrm>
                <a:off x="9812695" y="2902447"/>
                <a:ext cx="1255996" cy="8287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rPr>
                        <m:t>𝐴</m:t>
                      </m:r>
                    </m:oMath>
                  </m:oMathPara>
                </a14:m>
                <a:endParaRPr lang="en-US" sz="2800" dirty="0">
                  <a:solidFill>
                    <a:schemeClr val="tx1"/>
                  </a:solidFill>
                </a:endParaRPr>
              </a:p>
            </p:txBody>
          </p:sp>
        </mc:Choice>
        <mc:Fallback xmlns="">
          <p:sp>
            <p:nvSpPr>
              <p:cNvPr id="36" name="Rectangle 35">
                <a:extLst>
                  <a:ext uri="{FF2B5EF4-FFF2-40B4-BE49-F238E27FC236}">
                    <a16:creationId xmlns:a16="http://schemas.microsoft.com/office/drawing/2014/main" id="{22368B16-63FD-4345-BBC9-46EA3FB6DD14}"/>
                  </a:ext>
                </a:extLst>
              </p:cNvPr>
              <p:cNvSpPr>
                <a:spLocks noRot="1" noChangeAspect="1" noMove="1" noResize="1" noEditPoints="1" noAdjustHandles="1" noChangeArrowheads="1" noChangeShapeType="1" noTextEdit="1"/>
              </p:cNvSpPr>
              <p:nvPr/>
            </p:nvSpPr>
            <p:spPr>
              <a:xfrm>
                <a:off x="9812695" y="2902447"/>
                <a:ext cx="1255996" cy="828789"/>
              </a:xfrm>
              <a:prstGeom prst="rect">
                <a:avLst/>
              </a:prstGeom>
              <a:blipFill>
                <a:blip r:embed="rId4"/>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B51923A7-1B3C-410B-AEFC-40E549C37672}"/>
              </a:ext>
            </a:extLst>
          </p:cNvPr>
          <p:cNvCxnSpPr>
            <a:stCxn id="2" idx="3"/>
            <a:endCxn id="36" idx="1"/>
          </p:cNvCxnSpPr>
          <p:nvPr/>
        </p:nvCxnSpPr>
        <p:spPr>
          <a:xfrm>
            <a:off x="9274103" y="3316842"/>
            <a:ext cx="53859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78A12F3-E7A4-45A5-BE4A-6532FBAAD912}"/>
              </a:ext>
            </a:extLst>
          </p:cNvPr>
          <p:cNvGrpSpPr/>
          <p:nvPr/>
        </p:nvGrpSpPr>
        <p:grpSpPr>
          <a:xfrm>
            <a:off x="7803503" y="2905604"/>
            <a:ext cx="214604" cy="411238"/>
            <a:chOff x="1838131" y="2603368"/>
            <a:chExt cx="214604" cy="411238"/>
          </a:xfrm>
        </p:grpSpPr>
        <p:cxnSp>
          <p:nvCxnSpPr>
            <p:cNvPr id="7" name="Straight Connector 6">
              <a:extLst>
                <a:ext uri="{FF2B5EF4-FFF2-40B4-BE49-F238E27FC236}">
                  <a16:creationId xmlns:a16="http://schemas.microsoft.com/office/drawing/2014/main" id="{C764549A-AA47-484C-9FDE-ECB24DF90735}"/>
                </a:ext>
              </a:extLst>
            </p:cNvPr>
            <p:cNvCxnSpPr>
              <a:cxnSpLocks/>
            </p:cNvCxnSpPr>
            <p:nvPr/>
          </p:nvCxnSpPr>
          <p:spPr>
            <a:xfrm>
              <a:off x="1841500" y="2725420"/>
              <a:ext cx="209342" cy="71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B37CAF-0E79-45D3-9029-8030A1FAC42F}"/>
                </a:ext>
              </a:extLst>
            </p:cNvPr>
            <p:cNvCxnSpPr>
              <a:cxnSpLocks/>
            </p:cNvCxnSpPr>
            <p:nvPr/>
          </p:nvCxnSpPr>
          <p:spPr>
            <a:xfrm>
              <a:off x="1841500" y="2827020"/>
              <a:ext cx="211235" cy="51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CD74EC-07E6-4DE1-89C6-FCE0BA063AF6}"/>
                </a:ext>
              </a:extLst>
            </p:cNvPr>
            <p:cNvCxnSpPr>
              <a:cxnSpLocks/>
              <a:endCxn id="2" idx="1"/>
            </p:cNvCxnSpPr>
            <p:nvPr/>
          </p:nvCxnSpPr>
          <p:spPr>
            <a:xfrm>
              <a:off x="1838131" y="3014606"/>
              <a:ext cx="2146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E9F5DA0-449E-4AB8-9A3B-941502816B62}"/>
                </a:ext>
              </a:extLst>
            </p:cNvPr>
            <p:cNvCxnSpPr/>
            <p:nvPr/>
          </p:nvCxnSpPr>
          <p:spPr>
            <a:xfrm>
              <a:off x="1838131" y="2603368"/>
              <a:ext cx="214604" cy="102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F297B15-F886-47C9-AB91-841AEF0FD292}"/>
                </a:ext>
              </a:extLst>
            </p:cNvPr>
            <p:cNvCxnSpPr>
              <a:cxnSpLocks/>
            </p:cNvCxnSpPr>
            <p:nvPr/>
          </p:nvCxnSpPr>
          <p:spPr>
            <a:xfrm>
              <a:off x="1838131" y="2927105"/>
              <a:ext cx="214189" cy="2691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811E118B-7675-4F74-825B-296B73A71C57}"/>
              </a:ext>
            </a:extLst>
          </p:cNvPr>
          <p:cNvGrpSpPr/>
          <p:nvPr/>
        </p:nvGrpSpPr>
        <p:grpSpPr>
          <a:xfrm flipV="1">
            <a:off x="7803503" y="3379006"/>
            <a:ext cx="214604" cy="350652"/>
            <a:chOff x="1838131" y="2603368"/>
            <a:chExt cx="214604" cy="350652"/>
          </a:xfrm>
        </p:grpSpPr>
        <p:cxnSp>
          <p:nvCxnSpPr>
            <p:cNvPr id="75" name="Straight Connector 74">
              <a:extLst>
                <a:ext uri="{FF2B5EF4-FFF2-40B4-BE49-F238E27FC236}">
                  <a16:creationId xmlns:a16="http://schemas.microsoft.com/office/drawing/2014/main" id="{BC6B07FE-AD27-46BE-8FA9-CF06AEA42C11}"/>
                </a:ext>
              </a:extLst>
            </p:cNvPr>
            <p:cNvCxnSpPr>
              <a:cxnSpLocks/>
            </p:cNvCxnSpPr>
            <p:nvPr/>
          </p:nvCxnSpPr>
          <p:spPr>
            <a:xfrm>
              <a:off x="1841500" y="2725420"/>
              <a:ext cx="209342" cy="71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E539C77-AEFB-48C3-9EE4-0C1CE5C4152C}"/>
                </a:ext>
              </a:extLst>
            </p:cNvPr>
            <p:cNvCxnSpPr>
              <a:cxnSpLocks/>
            </p:cNvCxnSpPr>
            <p:nvPr/>
          </p:nvCxnSpPr>
          <p:spPr>
            <a:xfrm>
              <a:off x="1841500" y="2827020"/>
              <a:ext cx="211235" cy="51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D259C3A-4462-4578-8402-5AD91B43197B}"/>
                </a:ext>
              </a:extLst>
            </p:cNvPr>
            <p:cNvCxnSpPr/>
            <p:nvPr/>
          </p:nvCxnSpPr>
          <p:spPr>
            <a:xfrm>
              <a:off x="1838131" y="2603368"/>
              <a:ext cx="214604" cy="102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AA1009F-FD65-4A0E-A836-A29B7A838EEC}"/>
                </a:ext>
              </a:extLst>
            </p:cNvPr>
            <p:cNvCxnSpPr>
              <a:cxnSpLocks/>
            </p:cNvCxnSpPr>
            <p:nvPr/>
          </p:nvCxnSpPr>
          <p:spPr>
            <a:xfrm>
              <a:off x="1838131" y="2927105"/>
              <a:ext cx="214189" cy="26915"/>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FFE217D7-8387-4DA0-ADFC-BF554318FC02}"/>
                  </a:ext>
                </a:extLst>
              </p:cNvPr>
              <p:cNvSpPr/>
              <p:nvPr/>
            </p:nvSpPr>
            <p:spPr>
              <a:xfrm>
                <a:off x="8018107" y="1525399"/>
                <a:ext cx="1255996" cy="8287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𝐴</m:t>
                      </m:r>
                    </m:oMath>
                  </m:oMathPara>
                </a14:m>
                <a:endParaRPr lang="en-US" sz="2800" dirty="0">
                  <a:solidFill>
                    <a:schemeClr val="tx1"/>
                  </a:solidFill>
                </a:endParaRPr>
              </a:p>
            </p:txBody>
          </p:sp>
        </mc:Choice>
        <mc:Fallback xmlns="">
          <p:sp>
            <p:nvSpPr>
              <p:cNvPr id="81" name="Rectangle 80">
                <a:extLst>
                  <a:ext uri="{FF2B5EF4-FFF2-40B4-BE49-F238E27FC236}">
                    <a16:creationId xmlns:a16="http://schemas.microsoft.com/office/drawing/2014/main" id="{FFE217D7-8387-4DA0-ADFC-BF554318FC02}"/>
                  </a:ext>
                </a:extLst>
              </p:cNvPr>
              <p:cNvSpPr>
                <a:spLocks noRot="1" noChangeAspect="1" noMove="1" noResize="1" noEditPoints="1" noAdjustHandles="1" noChangeArrowheads="1" noChangeShapeType="1" noTextEdit="1"/>
              </p:cNvSpPr>
              <p:nvPr/>
            </p:nvSpPr>
            <p:spPr>
              <a:xfrm>
                <a:off x="8018107" y="1525399"/>
                <a:ext cx="1255996" cy="82878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4FD1FEA3-C36E-4D39-83E7-7EC3B3FAE4E3}"/>
                  </a:ext>
                </a:extLst>
              </p:cNvPr>
              <p:cNvSpPr/>
              <p:nvPr/>
            </p:nvSpPr>
            <p:spPr>
              <a:xfrm>
                <a:off x="9812695" y="1525399"/>
                <a:ext cx="1255996" cy="8287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𝐵</m:t>
                      </m:r>
                    </m:oMath>
                  </m:oMathPara>
                </a14:m>
                <a:endParaRPr lang="en-US" sz="2800" dirty="0">
                  <a:solidFill>
                    <a:schemeClr val="tx1"/>
                  </a:solidFill>
                </a:endParaRPr>
              </a:p>
            </p:txBody>
          </p:sp>
        </mc:Choice>
        <mc:Fallback xmlns="">
          <p:sp>
            <p:nvSpPr>
              <p:cNvPr id="82" name="Rectangle 81">
                <a:extLst>
                  <a:ext uri="{FF2B5EF4-FFF2-40B4-BE49-F238E27FC236}">
                    <a16:creationId xmlns:a16="http://schemas.microsoft.com/office/drawing/2014/main" id="{4FD1FEA3-C36E-4D39-83E7-7EC3B3FAE4E3}"/>
                  </a:ext>
                </a:extLst>
              </p:cNvPr>
              <p:cNvSpPr>
                <a:spLocks noRot="1" noChangeAspect="1" noMove="1" noResize="1" noEditPoints="1" noAdjustHandles="1" noChangeArrowheads="1" noChangeShapeType="1" noTextEdit="1"/>
              </p:cNvSpPr>
              <p:nvPr/>
            </p:nvSpPr>
            <p:spPr>
              <a:xfrm>
                <a:off x="9812695" y="1525399"/>
                <a:ext cx="1255996" cy="828789"/>
              </a:xfrm>
              <a:prstGeom prst="rect">
                <a:avLst/>
              </a:prstGeom>
              <a:blipFill>
                <a:blip r:embed="rId6"/>
                <a:stretch>
                  <a:fillRect/>
                </a:stretch>
              </a:blipFill>
            </p:spPr>
            <p:txBody>
              <a:bodyPr/>
              <a:lstStyle/>
              <a:p>
                <a:r>
                  <a:rPr lang="en-US">
                    <a:noFill/>
                  </a:rPr>
                  <a:t> </a:t>
                </a:r>
              </a:p>
            </p:txBody>
          </p:sp>
        </mc:Fallback>
      </mc:AlternateContent>
      <p:cxnSp>
        <p:nvCxnSpPr>
          <p:cNvPr id="83" name="Straight Connector 82">
            <a:extLst>
              <a:ext uri="{FF2B5EF4-FFF2-40B4-BE49-F238E27FC236}">
                <a16:creationId xmlns:a16="http://schemas.microsoft.com/office/drawing/2014/main" id="{837A5EC5-C66F-481D-B1A4-06C101D6E07A}"/>
              </a:ext>
            </a:extLst>
          </p:cNvPr>
          <p:cNvCxnSpPr>
            <a:stCxn id="81" idx="3"/>
            <a:endCxn id="82" idx="1"/>
          </p:cNvCxnSpPr>
          <p:nvPr/>
        </p:nvCxnSpPr>
        <p:spPr>
          <a:xfrm>
            <a:off x="9274103" y="1939794"/>
            <a:ext cx="53859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7C9F6B2-2578-44C9-944A-0D32A409B542}"/>
              </a:ext>
            </a:extLst>
          </p:cNvPr>
          <p:cNvGrpSpPr/>
          <p:nvPr/>
        </p:nvGrpSpPr>
        <p:grpSpPr>
          <a:xfrm>
            <a:off x="7803503" y="1528556"/>
            <a:ext cx="214604" cy="411238"/>
            <a:chOff x="1838131" y="2603368"/>
            <a:chExt cx="214604" cy="411238"/>
          </a:xfrm>
        </p:grpSpPr>
        <p:cxnSp>
          <p:nvCxnSpPr>
            <p:cNvPr id="90" name="Straight Connector 89">
              <a:extLst>
                <a:ext uri="{FF2B5EF4-FFF2-40B4-BE49-F238E27FC236}">
                  <a16:creationId xmlns:a16="http://schemas.microsoft.com/office/drawing/2014/main" id="{9CDACB55-0CF2-4F69-9F90-E295568CD20B}"/>
                </a:ext>
              </a:extLst>
            </p:cNvPr>
            <p:cNvCxnSpPr>
              <a:cxnSpLocks/>
            </p:cNvCxnSpPr>
            <p:nvPr/>
          </p:nvCxnSpPr>
          <p:spPr>
            <a:xfrm>
              <a:off x="1841500" y="2725420"/>
              <a:ext cx="209342" cy="71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2566EE0-1EF3-4755-9148-1EC761C47800}"/>
                </a:ext>
              </a:extLst>
            </p:cNvPr>
            <p:cNvCxnSpPr>
              <a:cxnSpLocks/>
            </p:cNvCxnSpPr>
            <p:nvPr/>
          </p:nvCxnSpPr>
          <p:spPr>
            <a:xfrm>
              <a:off x="1841500" y="2827020"/>
              <a:ext cx="211235" cy="51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2F97571-AE49-4912-8BAD-427B91488975}"/>
                </a:ext>
              </a:extLst>
            </p:cNvPr>
            <p:cNvCxnSpPr>
              <a:cxnSpLocks/>
              <a:endCxn id="81" idx="1"/>
            </p:cNvCxnSpPr>
            <p:nvPr/>
          </p:nvCxnSpPr>
          <p:spPr>
            <a:xfrm>
              <a:off x="1838131" y="3014606"/>
              <a:ext cx="2146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EA7081D-EDAE-4B2F-AA57-455BB92D0484}"/>
                </a:ext>
              </a:extLst>
            </p:cNvPr>
            <p:cNvCxnSpPr/>
            <p:nvPr/>
          </p:nvCxnSpPr>
          <p:spPr>
            <a:xfrm>
              <a:off x="1838131" y="2603368"/>
              <a:ext cx="214604" cy="102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7BD499D-A0C7-47D0-BA16-80E60884BDEA}"/>
                </a:ext>
              </a:extLst>
            </p:cNvPr>
            <p:cNvCxnSpPr>
              <a:cxnSpLocks/>
            </p:cNvCxnSpPr>
            <p:nvPr/>
          </p:nvCxnSpPr>
          <p:spPr>
            <a:xfrm>
              <a:off x="1838131" y="2927105"/>
              <a:ext cx="214189" cy="2691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D1F0B70C-9427-4D04-BBAC-A984E80C3927}"/>
              </a:ext>
            </a:extLst>
          </p:cNvPr>
          <p:cNvGrpSpPr/>
          <p:nvPr/>
        </p:nvGrpSpPr>
        <p:grpSpPr>
          <a:xfrm flipV="1">
            <a:off x="7803503" y="2001958"/>
            <a:ext cx="214604" cy="350652"/>
            <a:chOff x="1838131" y="2603368"/>
            <a:chExt cx="214604" cy="350652"/>
          </a:xfrm>
        </p:grpSpPr>
        <p:cxnSp>
          <p:nvCxnSpPr>
            <p:cNvPr id="86" name="Straight Connector 85">
              <a:extLst>
                <a:ext uri="{FF2B5EF4-FFF2-40B4-BE49-F238E27FC236}">
                  <a16:creationId xmlns:a16="http://schemas.microsoft.com/office/drawing/2014/main" id="{37616A66-6B1B-4031-BE51-B1D41B38DD6A}"/>
                </a:ext>
              </a:extLst>
            </p:cNvPr>
            <p:cNvCxnSpPr>
              <a:cxnSpLocks/>
            </p:cNvCxnSpPr>
            <p:nvPr/>
          </p:nvCxnSpPr>
          <p:spPr>
            <a:xfrm>
              <a:off x="1841500" y="2725420"/>
              <a:ext cx="209342" cy="71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41E0234-5608-4061-A1C6-549FD6296F85}"/>
                </a:ext>
              </a:extLst>
            </p:cNvPr>
            <p:cNvCxnSpPr>
              <a:cxnSpLocks/>
            </p:cNvCxnSpPr>
            <p:nvPr/>
          </p:nvCxnSpPr>
          <p:spPr>
            <a:xfrm>
              <a:off x="1841500" y="2827020"/>
              <a:ext cx="211235" cy="51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B65C98D-15CB-46FC-8497-9482DD4FD061}"/>
                </a:ext>
              </a:extLst>
            </p:cNvPr>
            <p:cNvCxnSpPr/>
            <p:nvPr/>
          </p:nvCxnSpPr>
          <p:spPr>
            <a:xfrm>
              <a:off x="1838131" y="2603368"/>
              <a:ext cx="214604" cy="102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21BCA11-2F0D-4176-A4DF-09F89D4D5687}"/>
                </a:ext>
              </a:extLst>
            </p:cNvPr>
            <p:cNvCxnSpPr>
              <a:cxnSpLocks/>
            </p:cNvCxnSpPr>
            <p:nvPr/>
          </p:nvCxnSpPr>
          <p:spPr>
            <a:xfrm>
              <a:off x="1838131" y="2927105"/>
              <a:ext cx="214189" cy="26915"/>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7070F171-509D-46BA-A31D-817B8D8ACCD0}"/>
              </a:ext>
            </a:extLst>
          </p:cNvPr>
          <p:cNvSpPr txBox="1"/>
          <p:nvPr/>
        </p:nvSpPr>
        <p:spPr>
          <a:xfrm>
            <a:off x="429208" y="2686316"/>
            <a:ext cx="6359177" cy="369332"/>
          </a:xfrm>
          <a:prstGeom prst="rect">
            <a:avLst/>
          </a:prstGeom>
          <a:noFill/>
        </p:spPr>
        <p:txBody>
          <a:bodyPr wrap="none" rtlCol="0">
            <a:spAutoFit/>
          </a:bodyPr>
          <a:lstStyle/>
          <a:p>
            <a:r>
              <a:rPr lang="en-US" dirty="0"/>
              <a:t>Two ways of combining the processes: first A then B and vice versa</a:t>
            </a: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C5732D37-7F19-45DC-8DD7-C862D1DF881F}"/>
                  </a:ext>
                </a:extLst>
              </p:cNvPr>
              <p:cNvSpPr txBox="1"/>
              <p:nvPr/>
            </p:nvSpPr>
            <p:spPr>
              <a:xfrm>
                <a:off x="9374282" y="2930514"/>
                <a:ext cx="338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dirty="0"/>
              </a:p>
            </p:txBody>
          </p:sp>
        </mc:Choice>
        <mc:Fallback xmlns="">
          <p:sp>
            <p:nvSpPr>
              <p:cNvPr id="95" name="TextBox 94">
                <a:extLst>
                  <a:ext uri="{FF2B5EF4-FFF2-40B4-BE49-F238E27FC236}">
                    <a16:creationId xmlns:a16="http://schemas.microsoft.com/office/drawing/2014/main" id="{C5732D37-7F19-45DC-8DD7-C862D1DF881F}"/>
                  </a:ext>
                </a:extLst>
              </p:cNvPr>
              <p:cNvSpPr txBox="1">
                <a:spLocks noRot="1" noChangeAspect="1" noMove="1" noResize="1" noEditPoints="1" noAdjustHandles="1" noChangeArrowheads="1" noChangeShapeType="1" noTextEdit="1"/>
              </p:cNvSpPr>
              <p:nvPr/>
            </p:nvSpPr>
            <p:spPr>
              <a:xfrm>
                <a:off x="9374282" y="2930514"/>
                <a:ext cx="338234"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8148E82D-2A4D-4A2F-8537-84FF32AA4669}"/>
                  </a:ext>
                </a:extLst>
              </p:cNvPr>
              <p:cNvSpPr txBox="1"/>
              <p:nvPr/>
            </p:nvSpPr>
            <p:spPr>
              <a:xfrm>
                <a:off x="9374282" y="1567542"/>
                <a:ext cx="338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dirty="0"/>
              </a:p>
            </p:txBody>
          </p:sp>
        </mc:Choice>
        <mc:Fallback xmlns="">
          <p:sp>
            <p:nvSpPr>
              <p:cNvPr id="96" name="TextBox 95">
                <a:extLst>
                  <a:ext uri="{FF2B5EF4-FFF2-40B4-BE49-F238E27FC236}">
                    <a16:creationId xmlns:a16="http://schemas.microsoft.com/office/drawing/2014/main" id="{8148E82D-2A4D-4A2F-8537-84FF32AA4669}"/>
                  </a:ext>
                </a:extLst>
              </p:cNvPr>
              <p:cNvSpPr txBox="1">
                <a:spLocks noRot="1" noChangeAspect="1" noMove="1" noResize="1" noEditPoints="1" noAdjustHandles="1" noChangeArrowheads="1" noChangeShapeType="1" noTextEdit="1"/>
              </p:cNvSpPr>
              <p:nvPr/>
            </p:nvSpPr>
            <p:spPr>
              <a:xfrm>
                <a:off x="9374282" y="1567542"/>
                <a:ext cx="33823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E79A024F-5471-43D7-9DBE-B7C85B53E747}"/>
                  </a:ext>
                </a:extLst>
              </p:cNvPr>
              <p:cNvSpPr txBox="1"/>
              <p:nvPr/>
            </p:nvSpPr>
            <p:spPr>
              <a:xfrm>
                <a:off x="434238" y="3185096"/>
                <a:ext cx="6741782" cy="369332"/>
              </a:xfrm>
              <a:prstGeom prst="rect">
                <a:avLst/>
              </a:prstGeom>
              <a:noFill/>
            </p:spPr>
            <p:txBody>
              <a:bodyPr wrap="none" rtlCol="0">
                <a:spAutoFit/>
              </a:bodyPr>
              <a:lstStyle/>
              <a:p>
                <a:r>
                  <a:rPr lang="en-US" dirty="0"/>
                  <a:t>All the evolutions of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that end in </a:t>
                </a:r>
                <a14:m>
                  <m:oMath xmlns:m="http://schemas.openxmlformats.org/officeDocument/2006/math">
                    <m:r>
                      <a:rPr lang="en-US" i="1" dirty="0" smtClean="0">
                        <a:latin typeface="Cambria Math" panose="02040503050406030204" pitchFamily="18" charset="0"/>
                      </a:rPr>
                      <m:t>𝑥</m:t>
                    </m:r>
                  </m:oMath>
                </a14:m>
                <a:r>
                  <a:rPr lang="en-US" dirty="0"/>
                  <a:t> will also end in </a:t>
                </a:r>
                <a14:m>
                  <m:oMath xmlns:m="http://schemas.openxmlformats.org/officeDocument/2006/math">
                    <m:r>
                      <a:rPr lang="en-US" i="1" dirty="0" smtClean="0">
                        <a:latin typeface="Cambria Math" panose="02040503050406030204" pitchFamily="18" charset="0"/>
                      </a:rPr>
                      <m:t>𝑥</m:t>
                    </m:r>
                  </m:oMath>
                </a14:m>
                <a:r>
                  <a:rPr lang="en-US" dirty="0"/>
                  <a:t> under </a:t>
                </a:r>
                <a14:m>
                  <m:oMath xmlns:m="http://schemas.openxmlformats.org/officeDocument/2006/math">
                    <m:r>
                      <a:rPr lang="en-US" i="1" dirty="0" smtClean="0">
                        <a:latin typeface="Cambria Math" panose="02040503050406030204" pitchFamily="18" charset="0"/>
                      </a:rPr>
                      <m:t>𝐴𝐵</m:t>
                    </m:r>
                  </m:oMath>
                </a14:m>
                <a:r>
                  <a:rPr lang="en-US" dirty="0"/>
                  <a:t> and </a:t>
                </a:r>
                <a14:m>
                  <m:oMath xmlns:m="http://schemas.openxmlformats.org/officeDocument/2006/math">
                    <m:r>
                      <a:rPr lang="en-US" i="1" dirty="0" smtClean="0">
                        <a:latin typeface="Cambria Math" panose="02040503050406030204" pitchFamily="18" charset="0"/>
                      </a:rPr>
                      <m:t>𝐵</m:t>
                    </m:r>
                  </m:oMath>
                </a14:m>
                <a:endParaRPr lang="en-US" dirty="0"/>
              </a:p>
            </p:txBody>
          </p:sp>
        </mc:Choice>
        <mc:Fallback xmlns="">
          <p:sp>
            <p:nvSpPr>
              <p:cNvPr id="97" name="TextBox 96">
                <a:extLst>
                  <a:ext uri="{FF2B5EF4-FFF2-40B4-BE49-F238E27FC236}">
                    <a16:creationId xmlns:a16="http://schemas.microsoft.com/office/drawing/2014/main" id="{E79A024F-5471-43D7-9DBE-B7C85B53E747}"/>
                  </a:ext>
                </a:extLst>
              </p:cNvPr>
              <p:cNvSpPr txBox="1">
                <a:spLocks noRot="1" noChangeAspect="1" noMove="1" noResize="1" noEditPoints="1" noAdjustHandles="1" noChangeArrowheads="1" noChangeShapeType="1" noTextEdit="1"/>
              </p:cNvSpPr>
              <p:nvPr/>
            </p:nvSpPr>
            <p:spPr>
              <a:xfrm>
                <a:off x="434238" y="3185096"/>
                <a:ext cx="6741782" cy="369332"/>
              </a:xfrm>
              <a:prstGeom prst="rect">
                <a:avLst/>
              </a:prstGeom>
              <a:blipFill>
                <a:blip r:embed="rId9"/>
                <a:stretch>
                  <a:fillRect l="-723"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86EE95FA-BB10-4182-A6C9-B0030F7DB5CA}"/>
                  </a:ext>
                </a:extLst>
              </p:cNvPr>
              <p:cNvSpPr txBox="1"/>
              <p:nvPr/>
            </p:nvSpPr>
            <p:spPr>
              <a:xfrm>
                <a:off x="429208" y="3612080"/>
                <a:ext cx="6830396" cy="369332"/>
              </a:xfrm>
              <a:prstGeom prst="rect">
                <a:avLst/>
              </a:prstGeom>
              <a:noFill/>
            </p:spPr>
            <p:txBody>
              <a:bodyPr wrap="none" rtlCol="0">
                <a:spAutoFit/>
              </a:bodyPr>
              <a:lstStyle/>
              <a:p>
                <a:r>
                  <a:rPr lang="en-US" dirty="0"/>
                  <a:t>All the evolutions of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oMath>
                </a14:m>
                <a:r>
                  <a:rPr lang="en-US" dirty="0"/>
                  <a:t>that end in </a:t>
                </a:r>
                <a14:m>
                  <m:oMath xmlns:m="http://schemas.openxmlformats.org/officeDocument/2006/math">
                    <m:r>
                      <a:rPr lang="en-US" i="1" dirty="0" smtClean="0">
                        <a:latin typeface="Cambria Math" panose="02040503050406030204" pitchFamily="18" charset="0"/>
                      </a:rPr>
                      <m:t>𝑥</m:t>
                    </m:r>
                  </m:oMath>
                </a14:m>
                <a:r>
                  <a:rPr lang="en-US" dirty="0"/>
                  <a:t> will also end in </a:t>
                </a:r>
                <a14:m>
                  <m:oMath xmlns:m="http://schemas.openxmlformats.org/officeDocument/2006/math">
                    <m:r>
                      <a:rPr lang="en-US" i="1" dirty="0" smtClean="0">
                        <a:latin typeface="Cambria Math" panose="02040503050406030204" pitchFamily="18" charset="0"/>
                      </a:rPr>
                      <m:t>𝑥</m:t>
                    </m:r>
                  </m:oMath>
                </a14:m>
                <a:r>
                  <a:rPr lang="en-US" dirty="0"/>
                  <a:t> under </a:t>
                </a:r>
                <a14:m>
                  <m:oMath xmlns:m="http://schemas.openxmlformats.org/officeDocument/2006/math">
                    <m:r>
                      <a:rPr lang="en-US" i="1" dirty="0" smtClean="0">
                        <a:latin typeface="Cambria Math" panose="02040503050406030204" pitchFamily="18" charset="0"/>
                      </a:rPr>
                      <m:t>𝐵</m:t>
                    </m:r>
                    <m:r>
                      <a:rPr lang="en-US" b="0" i="1" dirty="0" smtClean="0">
                        <a:latin typeface="Cambria Math" panose="02040503050406030204" pitchFamily="18" charset="0"/>
                      </a:rPr>
                      <m:t>𝐴</m:t>
                    </m:r>
                  </m:oMath>
                </a14:m>
                <a:r>
                  <a:rPr lang="en-US" dirty="0"/>
                  <a:t> and </a:t>
                </a:r>
                <a14:m>
                  <m:oMath xmlns:m="http://schemas.openxmlformats.org/officeDocument/2006/math">
                    <m:r>
                      <m:rPr>
                        <m:sty m:val="p"/>
                      </m:rPr>
                      <a:rPr lang="en-US" b="0" i="0" dirty="0" smtClean="0">
                        <a:latin typeface="Cambria Math" panose="02040503050406030204" pitchFamily="18" charset="0"/>
                      </a:rPr>
                      <m:t>A</m:t>
                    </m:r>
                  </m:oMath>
                </a14:m>
                <a:endParaRPr lang="en-US" dirty="0"/>
              </a:p>
            </p:txBody>
          </p:sp>
        </mc:Choice>
        <mc:Fallback xmlns="">
          <p:sp>
            <p:nvSpPr>
              <p:cNvPr id="99" name="TextBox 98">
                <a:extLst>
                  <a:ext uri="{FF2B5EF4-FFF2-40B4-BE49-F238E27FC236}">
                    <a16:creationId xmlns:a16="http://schemas.microsoft.com/office/drawing/2014/main" id="{86EE95FA-BB10-4182-A6C9-B0030F7DB5CA}"/>
                  </a:ext>
                </a:extLst>
              </p:cNvPr>
              <p:cNvSpPr txBox="1">
                <a:spLocks noRot="1" noChangeAspect="1" noMove="1" noResize="1" noEditPoints="1" noAdjustHandles="1" noChangeArrowheads="1" noChangeShapeType="1" noTextEdit="1"/>
              </p:cNvSpPr>
              <p:nvPr/>
            </p:nvSpPr>
            <p:spPr>
              <a:xfrm>
                <a:off x="429208" y="3612080"/>
                <a:ext cx="6830396" cy="369332"/>
              </a:xfrm>
              <a:prstGeom prst="rect">
                <a:avLst/>
              </a:prstGeom>
              <a:blipFill>
                <a:blip r:embed="rId10"/>
                <a:stretch>
                  <a:fillRect l="-714"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97D827AB-80F5-485E-9F5A-FFA3546C16E0}"/>
                  </a:ext>
                </a:extLst>
              </p:cNvPr>
              <p:cNvSpPr txBox="1"/>
              <p:nvPr/>
            </p:nvSpPr>
            <p:spPr>
              <a:xfrm>
                <a:off x="429207" y="4360203"/>
                <a:ext cx="11010123" cy="584775"/>
              </a:xfrm>
              <a:prstGeom prst="rect">
                <a:avLst/>
              </a:prstGeom>
              <a:noFill/>
            </p:spPr>
            <p:txBody>
              <a:bodyPr wrap="square">
                <a:spAutoFit/>
              </a:bodyPr>
              <a:lstStyle/>
              <a:p>
                <a:r>
                  <a:rPr lang="en-US" sz="3200" dirty="0"/>
                  <a:t>Number of evolutions of </a:t>
                </a:r>
                <a14:m>
                  <m:oMath xmlns:m="http://schemas.openxmlformats.org/officeDocument/2006/math">
                    <m:r>
                      <a:rPr lang="en-US" sz="3200" b="0" i="1" smtClean="0">
                        <a:latin typeface="Cambria Math" panose="02040503050406030204" pitchFamily="18" charset="0"/>
                      </a:rPr>
                      <m:t>𝑥</m:t>
                    </m:r>
                  </m:oMath>
                </a14:m>
                <a:r>
                  <a:rPr lang="en-US" sz="3200" dirty="0"/>
                  <a:t> must be independent of the process</a:t>
                </a:r>
              </a:p>
            </p:txBody>
          </p:sp>
        </mc:Choice>
        <mc:Fallback xmlns="">
          <p:sp>
            <p:nvSpPr>
              <p:cNvPr id="100" name="TextBox 99">
                <a:extLst>
                  <a:ext uri="{FF2B5EF4-FFF2-40B4-BE49-F238E27FC236}">
                    <a16:creationId xmlns:a16="http://schemas.microsoft.com/office/drawing/2014/main" id="{97D827AB-80F5-485E-9F5A-FFA3546C16E0}"/>
                  </a:ext>
                </a:extLst>
              </p:cNvPr>
              <p:cNvSpPr txBox="1">
                <a:spLocks noRot="1" noChangeAspect="1" noMove="1" noResize="1" noEditPoints="1" noAdjustHandles="1" noChangeArrowheads="1" noChangeShapeType="1" noTextEdit="1"/>
              </p:cNvSpPr>
              <p:nvPr/>
            </p:nvSpPr>
            <p:spPr>
              <a:xfrm>
                <a:off x="429207" y="4360203"/>
                <a:ext cx="11010123" cy="584775"/>
              </a:xfrm>
              <a:prstGeom prst="rect">
                <a:avLst/>
              </a:prstGeom>
              <a:blipFill>
                <a:blip r:embed="rId11"/>
                <a:stretch>
                  <a:fillRect l="-1384" t="-12500" b="-34375"/>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67F2ACF7-A0E9-4203-8534-B9F3A63BA04A}"/>
              </a:ext>
            </a:extLst>
          </p:cNvPr>
          <p:cNvCxnSpPr/>
          <p:nvPr/>
        </p:nvCxnSpPr>
        <p:spPr>
          <a:xfrm>
            <a:off x="11068691" y="3316842"/>
            <a:ext cx="538592"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B0B5ACD-A924-429B-AB7C-4C732A690477}"/>
              </a:ext>
            </a:extLst>
          </p:cNvPr>
          <p:cNvCxnSpPr/>
          <p:nvPr/>
        </p:nvCxnSpPr>
        <p:spPr>
          <a:xfrm>
            <a:off x="11068691" y="1939794"/>
            <a:ext cx="538592"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6595F88-2AFC-46EF-A1DD-6856B29E377C}"/>
                  </a:ext>
                </a:extLst>
              </p:cNvPr>
              <p:cNvSpPr txBox="1"/>
              <p:nvPr/>
            </p:nvSpPr>
            <p:spPr>
              <a:xfrm>
                <a:off x="11168870" y="2930514"/>
                <a:ext cx="338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dirty="0"/>
              </a:p>
            </p:txBody>
          </p:sp>
        </mc:Choice>
        <mc:Fallback xmlns="">
          <p:sp>
            <p:nvSpPr>
              <p:cNvPr id="43" name="TextBox 42">
                <a:extLst>
                  <a:ext uri="{FF2B5EF4-FFF2-40B4-BE49-F238E27FC236}">
                    <a16:creationId xmlns:a16="http://schemas.microsoft.com/office/drawing/2014/main" id="{F6595F88-2AFC-46EF-A1DD-6856B29E377C}"/>
                  </a:ext>
                </a:extLst>
              </p:cNvPr>
              <p:cNvSpPr txBox="1">
                <a:spLocks noRot="1" noChangeAspect="1" noMove="1" noResize="1" noEditPoints="1" noAdjustHandles="1" noChangeArrowheads="1" noChangeShapeType="1" noTextEdit="1"/>
              </p:cNvSpPr>
              <p:nvPr/>
            </p:nvSpPr>
            <p:spPr>
              <a:xfrm>
                <a:off x="11168870" y="2930514"/>
                <a:ext cx="33823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1ACFEEF-B88B-4EA7-BEF7-84B62262DD13}"/>
                  </a:ext>
                </a:extLst>
              </p:cNvPr>
              <p:cNvSpPr txBox="1"/>
              <p:nvPr/>
            </p:nvSpPr>
            <p:spPr>
              <a:xfrm>
                <a:off x="11168870" y="1567542"/>
                <a:ext cx="338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dirty="0"/>
              </a:p>
            </p:txBody>
          </p:sp>
        </mc:Choice>
        <mc:Fallback xmlns="">
          <p:sp>
            <p:nvSpPr>
              <p:cNvPr id="44" name="TextBox 43">
                <a:extLst>
                  <a:ext uri="{FF2B5EF4-FFF2-40B4-BE49-F238E27FC236}">
                    <a16:creationId xmlns:a16="http://schemas.microsoft.com/office/drawing/2014/main" id="{41ACFEEF-B88B-4EA7-BEF7-84B62262DD13}"/>
                  </a:ext>
                </a:extLst>
              </p:cNvPr>
              <p:cNvSpPr txBox="1">
                <a:spLocks noRot="1" noChangeAspect="1" noMove="1" noResize="1" noEditPoints="1" noAdjustHandles="1" noChangeArrowheads="1" noChangeShapeType="1" noTextEdit="1"/>
              </p:cNvSpPr>
              <p:nvPr/>
            </p:nvSpPr>
            <p:spPr>
              <a:xfrm>
                <a:off x="11168870" y="1567542"/>
                <a:ext cx="338234" cy="369332"/>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8159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9FB0-A094-420C-B57A-5BF8E4EB6730}"/>
              </a:ext>
            </a:extLst>
          </p:cNvPr>
          <p:cNvSpPr>
            <a:spLocks noGrp="1"/>
          </p:cNvSpPr>
          <p:nvPr>
            <p:ph type="title"/>
          </p:nvPr>
        </p:nvSpPr>
        <p:spPr>
          <a:xfrm>
            <a:off x="103955" y="89912"/>
            <a:ext cx="11984090" cy="897424"/>
          </a:xfrm>
        </p:spPr>
        <p:txBody>
          <a:bodyPr/>
          <a:lstStyle/>
          <a:p>
            <a:r>
              <a:rPr lang="en-US" dirty="0"/>
              <a:t>Index</a:t>
            </a:r>
          </a:p>
        </p:txBody>
      </p:sp>
      <p:sp>
        <p:nvSpPr>
          <p:cNvPr id="7" name="Content Placeholder 2">
            <a:extLst>
              <a:ext uri="{FF2B5EF4-FFF2-40B4-BE49-F238E27FC236}">
                <a16:creationId xmlns:a16="http://schemas.microsoft.com/office/drawing/2014/main" id="{B606337D-0841-4D68-94AC-BA728135AB45}"/>
              </a:ext>
            </a:extLst>
          </p:cNvPr>
          <p:cNvSpPr txBox="1">
            <a:spLocks/>
          </p:cNvSpPr>
          <p:nvPr/>
        </p:nvSpPr>
        <p:spPr>
          <a:xfrm>
            <a:off x="103955" y="1075038"/>
            <a:ext cx="11984090" cy="5209938"/>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2" action="ppaction://hlinksldjump"/>
              </a:rPr>
              <a:t>Overview</a:t>
            </a:r>
          </a:p>
          <a:p>
            <a:r>
              <a:rPr lang="en-US" dirty="0">
                <a:hlinkClick r:id="rId3" action="ppaction://hlinksldjump"/>
              </a:rPr>
              <a:t>Relationship between physics and math</a:t>
            </a:r>
            <a:endParaRPr lang="en-US" dirty="0"/>
          </a:p>
          <a:p>
            <a:r>
              <a:rPr lang="en-US" dirty="0">
                <a:hlinkClick r:id="rId4" action="ppaction://hlinksldjump"/>
              </a:rPr>
              <a:t>The logic of experimental verifiability</a:t>
            </a:r>
            <a:endParaRPr lang="en-US" dirty="0"/>
          </a:p>
          <a:p>
            <a:r>
              <a:rPr lang="en-US" dirty="0">
                <a:hlinkClick r:id="rId5" action="ppaction://hlinksldjump"/>
              </a:rPr>
              <a:t>Properties and quantities</a:t>
            </a:r>
            <a:endParaRPr lang="en-US" dirty="0"/>
          </a:p>
          <a:p>
            <a:r>
              <a:rPr lang="en-US" dirty="0">
                <a:hlinkClick r:id="rId6" action="ppaction://hlinksldjump"/>
              </a:rPr>
              <a:t>Information granularity and experimental quantification</a:t>
            </a:r>
            <a:endParaRPr lang="en-US" dirty="0"/>
          </a:p>
          <a:p>
            <a:r>
              <a:rPr lang="en-US" dirty="0">
                <a:hlinkClick r:id="rId7" action="ppaction://hlinksldjump"/>
              </a:rPr>
              <a:t>States and processes</a:t>
            </a:r>
            <a:endParaRPr lang="en-US" dirty="0"/>
          </a:p>
          <a:p>
            <a:r>
              <a:rPr lang="en-US" dirty="0">
                <a:hlinkClick r:id="rId8" action="ppaction://hlinksldjump"/>
              </a:rPr>
              <a:t>Classical mechanics</a:t>
            </a:r>
            <a:endParaRPr lang="en-US" dirty="0"/>
          </a:p>
          <a:p>
            <a:r>
              <a:rPr lang="en-US" dirty="0">
                <a:hlinkClick r:id="rId9" action="ppaction://hlinksldjump"/>
              </a:rPr>
              <a:t>Quantum mechanics</a:t>
            </a:r>
            <a:endParaRPr lang="en-US" dirty="0"/>
          </a:p>
          <a:p>
            <a:r>
              <a:rPr lang="en-US" dirty="0">
                <a:hlinkClick r:id="rId10" action="ppaction://hlinksldjump"/>
              </a:rPr>
              <a:t>Thermodynamics</a:t>
            </a:r>
            <a:endParaRPr lang="en-US" dirty="0"/>
          </a:p>
          <a:p>
            <a:r>
              <a:rPr lang="en-US" dirty="0">
                <a:hlinkClick r:id="rId11" action="ppaction://hlinksldjump"/>
              </a:rPr>
              <a:t>Statistical mechanics</a:t>
            </a:r>
            <a:endParaRPr lang="en-US" dirty="0"/>
          </a:p>
          <a:p>
            <a:pPr marL="0" indent="0">
              <a:buNone/>
            </a:pPr>
            <a:endParaRPr lang="en-US" dirty="0"/>
          </a:p>
          <a:p>
            <a:pPr marL="0" indent="0">
              <a:buNone/>
            </a:pPr>
            <a:endParaRPr lang="en-US" dirty="0"/>
          </a:p>
          <a:p>
            <a:pPr marL="0" indent="0">
              <a:buNone/>
            </a:pPr>
            <a:endParaRPr lang="en-US" dirty="0"/>
          </a:p>
        </p:txBody>
      </p:sp>
      <p:sp>
        <p:nvSpPr>
          <p:cNvPr id="10" name="Footer Placeholder 9">
            <a:extLst>
              <a:ext uri="{FF2B5EF4-FFF2-40B4-BE49-F238E27FC236}">
                <a16:creationId xmlns:a16="http://schemas.microsoft.com/office/drawing/2014/main" id="{67C0C90C-C55D-444E-BA9A-4BDBD028A961}"/>
              </a:ext>
            </a:extLst>
          </p:cNvPr>
          <p:cNvSpPr>
            <a:spLocks noGrp="1"/>
          </p:cNvSpPr>
          <p:nvPr>
            <p:ph type="ftr" sz="quarter" idx="11"/>
          </p:nvPr>
        </p:nvSpPr>
        <p:spPr/>
        <p:txBody>
          <a:bodyPr/>
          <a:lstStyle/>
          <a:p>
            <a:r>
              <a:rPr lang="en-US"/>
              <a:t>Gabriele Carcassi - University of Michigan</a:t>
            </a:r>
          </a:p>
        </p:txBody>
      </p:sp>
      <p:sp>
        <p:nvSpPr>
          <p:cNvPr id="11" name="Slide Number Placeholder 10">
            <a:extLst>
              <a:ext uri="{FF2B5EF4-FFF2-40B4-BE49-F238E27FC236}">
                <a16:creationId xmlns:a16="http://schemas.microsoft.com/office/drawing/2014/main" id="{F8513D84-1BA4-4C6A-AC6B-47E2173B9059}"/>
              </a:ext>
            </a:extLst>
          </p:cNvPr>
          <p:cNvSpPr>
            <a:spLocks noGrp="1"/>
          </p:cNvSpPr>
          <p:nvPr>
            <p:ph type="sldNum" sz="quarter" idx="12"/>
          </p:nvPr>
        </p:nvSpPr>
        <p:spPr/>
        <p:txBody>
          <a:bodyPr/>
          <a:lstStyle/>
          <a:p>
            <a:fld id="{F47845EA-7733-40EE-B074-20032348B727}" type="slidenum">
              <a:rPr lang="en-US" smtClean="0"/>
              <a:t>7</a:t>
            </a:fld>
            <a:endParaRPr lang="en-US"/>
          </a:p>
        </p:txBody>
      </p:sp>
    </p:spTree>
    <p:extLst>
      <p:ext uri="{BB962C8B-B14F-4D97-AF65-F5344CB8AC3E}">
        <p14:creationId xmlns:p14="http://schemas.microsoft.com/office/powerpoint/2010/main" val="25369099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B7A95184-EB95-4FEE-939C-EB675087770B}"/>
              </a:ext>
            </a:extLst>
          </p:cNvPr>
          <p:cNvSpPr txBox="1"/>
          <p:nvPr/>
        </p:nvSpPr>
        <p:spPr>
          <a:xfrm>
            <a:off x="296283" y="452395"/>
            <a:ext cx="5394465" cy="1569660"/>
          </a:xfrm>
          <a:prstGeom prst="rect">
            <a:avLst/>
          </a:prstGeom>
          <a:noFill/>
        </p:spPr>
        <p:txBody>
          <a:bodyPr wrap="square">
            <a:spAutoFit/>
          </a:bodyPr>
          <a:lstStyle/>
          <a:p>
            <a:r>
              <a:rPr lang="en-US" sz="3200" dirty="0"/>
              <a:t>For composite systems, recall</a:t>
            </a:r>
          </a:p>
          <a:p>
            <a:r>
              <a:rPr lang="en-US" sz="3200" dirty="0"/>
              <a:t>that in general the process entropy is not unique</a:t>
            </a:r>
          </a:p>
        </p:txBody>
      </p:sp>
      <p:sp>
        <p:nvSpPr>
          <p:cNvPr id="47" name="TextBox 46">
            <a:extLst>
              <a:ext uri="{FF2B5EF4-FFF2-40B4-BE49-F238E27FC236}">
                <a16:creationId xmlns:a16="http://schemas.microsoft.com/office/drawing/2014/main" id="{7F7552F3-FC56-4DD9-AA65-0393A46734F2}"/>
              </a:ext>
            </a:extLst>
          </p:cNvPr>
          <p:cNvSpPr txBox="1"/>
          <p:nvPr/>
        </p:nvSpPr>
        <p:spPr>
          <a:xfrm>
            <a:off x="214604" y="5386941"/>
            <a:ext cx="11700588" cy="1077218"/>
          </a:xfrm>
          <a:prstGeom prst="rect">
            <a:avLst/>
          </a:prstGeom>
          <a:noFill/>
        </p:spPr>
        <p:txBody>
          <a:bodyPr wrap="square">
            <a:spAutoFit/>
          </a:bodyPr>
          <a:lstStyle/>
          <a:p>
            <a:pPr algn="ctr"/>
            <a:r>
              <a:rPr lang="en-US" sz="3200" dirty="0"/>
              <a:t>System independence allows us to assign</a:t>
            </a:r>
            <a:br>
              <a:rPr lang="en-US" sz="3200" dirty="0"/>
            </a:br>
            <a:r>
              <a:rPr lang="en-US" sz="3200" dirty="0"/>
              <a:t>unique (maximal) entropy to composite states</a:t>
            </a:r>
          </a:p>
        </p:txBody>
      </p:sp>
      <p:sp>
        <p:nvSpPr>
          <p:cNvPr id="97" name="TextBox 96">
            <a:extLst>
              <a:ext uri="{FF2B5EF4-FFF2-40B4-BE49-F238E27FC236}">
                <a16:creationId xmlns:a16="http://schemas.microsoft.com/office/drawing/2014/main" id="{E79A024F-5471-43D7-9DBE-B7C85B53E747}"/>
              </a:ext>
            </a:extLst>
          </p:cNvPr>
          <p:cNvSpPr txBox="1"/>
          <p:nvPr/>
        </p:nvSpPr>
        <p:spPr>
          <a:xfrm>
            <a:off x="778685" y="2130747"/>
            <a:ext cx="3987566" cy="369332"/>
          </a:xfrm>
          <a:prstGeom prst="rect">
            <a:avLst/>
          </a:prstGeom>
          <a:noFill/>
        </p:spPr>
        <p:txBody>
          <a:bodyPr wrap="none" rtlCol="0">
            <a:spAutoFit/>
          </a:bodyPr>
          <a:lstStyle/>
          <a:p>
            <a:r>
              <a:rPr lang="en-US" dirty="0"/>
              <a:t>Due to correlations between subsystems</a:t>
            </a:r>
          </a:p>
        </p:txBody>
      </p:sp>
      <p:sp>
        <p:nvSpPr>
          <p:cNvPr id="100" name="TextBox 99">
            <a:extLst>
              <a:ext uri="{FF2B5EF4-FFF2-40B4-BE49-F238E27FC236}">
                <a16:creationId xmlns:a16="http://schemas.microsoft.com/office/drawing/2014/main" id="{97D827AB-80F5-485E-9F5A-FFA3546C16E0}"/>
              </a:ext>
            </a:extLst>
          </p:cNvPr>
          <p:cNvSpPr txBox="1"/>
          <p:nvPr/>
        </p:nvSpPr>
        <p:spPr>
          <a:xfrm>
            <a:off x="296283" y="3171401"/>
            <a:ext cx="5329873" cy="1569660"/>
          </a:xfrm>
          <a:prstGeom prst="rect">
            <a:avLst/>
          </a:prstGeom>
          <a:noFill/>
        </p:spPr>
        <p:txBody>
          <a:bodyPr wrap="square">
            <a:spAutoFit/>
          </a:bodyPr>
          <a:lstStyle/>
          <a:p>
            <a:r>
              <a:rPr lang="en-US" sz="3200" dirty="0"/>
              <a:t>If the systems are independent, however, the process entropy is well defined</a:t>
            </a:r>
          </a:p>
        </p:txBody>
      </p:sp>
      <p:sp>
        <p:nvSpPr>
          <p:cNvPr id="65" name="TextBox 64">
            <a:extLst>
              <a:ext uri="{FF2B5EF4-FFF2-40B4-BE49-F238E27FC236}">
                <a16:creationId xmlns:a16="http://schemas.microsoft.com/office/drawing/2014/main" id="{5067AA17-41FC-48DE-B382-2232D7B8C754}"/>
              </a:ext>
            </a:extLst>
          </p:cNvPr>
          <p:cNvSpPr txBox="1"/>
          <p:nvPr/>
        </p:nvSpPr>
        <p:spPr>
          <a:xfrm>
            <a:off x="778685" y="4769178"/>
            <a:ext cx="4080284" cy="369332"/>
          </a:xfrm>
          <a:prstGeom prst="rect">
            <a:avLst/>
          </a:prstGeom>
          <a:noFill/>
        </p:spPr>
        <p:txBody>
          <a:bodyPr wrap="none" rtlCol="0">
            <a:spAutoFit/>
          </a:bodyPr>
          <a:lstStyle/>
          <a:p>
            <a:r>
              <a:rPr lang="en-US" dirty="0"/>
              <a:t>It sums and corresponds to the maximum</a:t>
            </a:r>
          </a:p>
        </p:txBody>
      </p:sp>
      <p:grpSp>
        <p:nvGrpSpPr>
          <p:cNvPr id="66" name="Group 65">
            <a:extLst>
              <a:ext uri="{FF2B5EF4-FFF2-40B4-BE49-F238E27FC236}">
                <a16:creationId xmlns:a16="http://schemas.microsoft.com/office/drawing/2014/main" id="{94229689-072C-4732-B8B2-032E5BDFD52F}"/>
              </a:ext>
            </a:extLst>
          </p:cNvPr>
          <p:cNvGrpSpPr/>
          <p:nvPr/>
        </p:nvGrpSpPr>
        <p:grpSpPr>
          <a:xfrm>
            <a:off x="6356810" y="649910"/>
            <a:ext cx="5265371" cy="3841734"/>
            <a:chOff x="1679454" y="-461092"/>
            <a:chExt cx="5265371" cy="3841734"/>
          </a:xfrm>
        </p:grpSpPr>
        <p:sp>
          <p:nvSpPr>
            <p:cNvPr id="67" name="Freeform: Shape 66">
              <a:extLst>
                <a:ext uri="{FF2B5EF4-FFF2-40B4-BE49-F238E27FC236}">
                  <a16:creationId xmlns:a16="http://schemas.microsoft.com/office/drawing/2014/main" id="{2CE4CDA3-C347-45B8-8829-9DF35DCC1D88}"/>
                </a:ext>
              </a:extLst>
            </p:cNvPr>
            <p:cNvSpPr/>
            <p:nvPr/>
          </p:nvSpPr>
          <p:spPr>
            <a:xfrm>
              <a:off x="1833188" y="1071197"/>
              <a:ext cx="1109356" cy="61384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Freeform: Shape 67">
              <a:extLst>
                <a:ext uri="{FF2B5EF4-FFF2-40B4-BE49-F238E27FC236}">
                  <a16:creationId xmlns:a16="http://schemas.microsoft.com/office/drawing/2014/main" id="{33DAB85B-4353-46AC-899A-6BC1DEF7C0B7}"/>
                </a:ext>
              </a:extLst>
            </p:cNvPr>
            <p:cNvSpPr/>
            <p:nvPr/>
          </p:nvSpPr>
          <p:spPr>
            <a:xfrm>
              <a:off x="1819999" y="464532"/>
              <a:ext cx="1122545" cy="74130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Lst>
              <a:ahLst/>
              <a:cxnLst>
                <a:cxn ang="0">
                  <a:pos x="connsiteX0" y="connsiteY0"/>
                </a:cxn>
                <a:cxn ang="0">
                  <a:pos x="connsiteX1" y="connsiteY1"/>
                </a:cxn>
                <a:cxn ang="0">
                  <a:pos x="connsiteX2" y="connsiteY2"/>
                </a:cxn>
              </a:cxnLst>
              <a:rect l="l" t="t" r="r" b="b"/>
              <a:pathLst>
                <a:path w="1496727" h="988409">
                  <a:moveTo>
                    <a:pt x="0" y="988409"/>
                  </a:moveTo>
                  <a:cubicBezTo>
                    <a:pt x="28472" y="486410"/>
                    <a:pt x="452975" y="151468"/>
                    <a:pt x="702429" y="43388"/>
                  </a:cubicBezTo>
                  <a:cubicBezTo>
                    <a:pt x="951883" y="-64692"/>
                    <a:pt x="1355184" y="27328"/>
                    <a:pt x="1496727" y="3399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Freeform: Shape 68">
              <a:extLst>
                <a:ext uri="{FF2B5EF4-FFF2-40B4-BE49-F238E27FC236}">
                  <a16:creationId xmlns:a16="http://schemas.microsoft.com/office/drawing/2014/main" id="{1DEB8CE3-70E0-4127-8F80-5691DA007DC2}"/>
                </a:ext>
              </a:extLst>
            </p:cNvPr>
            <p:cNvSpPr/>
            <p:nvPr/>
          </p:nvSpPr>
          <p:spPr>
            <a:xfrm>
              <a:off x="1833188" y="1557505"/>
              <a:ext cx="1122545" cy="765400"/>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700797 h 1042301"/>
                <a:gd name="connsiteX1" fmla="*/ 784491 w 1496727"/>
                <a:gd name="connsiteY1" fmla="*/ 1033590 h 1042301"/>
                <a:gd name="connsiteX2" fmla="*/ 1496727 w 1496727"/>
                <a:gd name="connsiteY2" fmla="*/ 52319 h 1042301"/>
                <a:gd name="connsiteX0" fmla="*/ 0 w 1496727"/>
                <a:gd name="connsiteY0" fmla="*/ 700797 h 1072850"/>
                <a:gd name="connsiteX1" fmla="*/ 784491 w 1496727"/>
                <a:gd name="connsiteY1" fmla="*/ 1033590 h 1072850"/>
                <a:gd name="connsiteX2" fmla="*/ 1496727 w 1496727"/>
                <a:gd name="connsiteY2" fmla="*/ 52319 h 1072850"/>
                <a:gd name="connsiteX0" fmla="*/ 0 w 1496727"/>
                <a:gd name="connsiteY0" fmla="*/ 648478 h 1020531"/>
                <a:gd name="connsiteX1" fmla="*/ 784491 w 1496727"/>
                <a:gd name="connsiteY1" fmla="*/ 981271 h 1020531"/>
                <a:gd name="connsiteX2" fmla="*/ 1496727 w 1496727"/>
                <a:gd name="connsiteY2" fmla="*/ 0 h 1020531"/>
              </a:gdLst>
              <a:ahLst/>
              <a:cxnLst>
                <a:cxn ang="0">
                  <a:pos x="connsiteX0" y="connsiteY0"/>
                </a:cxn>
                <a:cxn ang="0">
                  <a:pos x="connsiteX1" y="connsiteY1"/>
                </a:cxn>
                <a:cxn ang="0">
                  <a:pos x="connsiteX2" y="connsiteY2"/>
                </a:cxn>
              </a:cxnLst>
              <a:rect l="l" t="t" r="r" b="b"/>
              <a:pathLst>
                <a:path w="1496727" h="1020531">
                  <a:moveTo>
                    <a:pt x="0" y="648478"/>
                  </a:moveTo>
                  <a:cubicBezTo>
                    <a:pt x="104672" y="972955"/>
                    <a:pt x="535037" y="1089351"/>
                    <a:pt x="784491" y="981271"/>
                  </a:cubicBezTo>
                  <a:cubicBezTo>
                    <a:pt x="1033945" y="873191"/>
                    <a:pt x="1378631" y="431812"/>
                    <a:pt x="149672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A265F6B-BFB0-41B6-9891-D1D262467C9F}"/>
                    </a:ext>
                  </a:extLst>
                </p:cNvPr>
                <p:cNvSpPr txBox="1"/>
                <p:nvPr/>
              </p:nvSpPr>
              <p:spPr>
                <a:xfrm>
                  <a:off x="2006214" y="2662238"/>
                  <a:ext cx="5487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i="1">
                            <a:latin typeface="Cambria Math" panose="02040503050406030204" pitchFamily="18" charset="0"/>
                          </a:rPr>
                          <m:t>𝑡</m:t>
                        </m:r>
                        <m:r>
                          <a:rPr lang="en-US" sz="1400" b="0" i="1" smtClean="0">
                            <a:latin typeface="Cambria Math" panose="02040503050406030204" pitchFamily="18" charset="0"/>
                          </a:rPr>
                          <m:t>)</m:t>
                        </m:r>
                      </m:oMath>
                    </m:oMathPara>
                  </a14:m>
                  <a:endParaRPr lang="en-US" sz="1400" dirty="0"/>
                </a:p>
              </p:txBody>
            </p:sp>
          </mc:Choice>
          <mc:Fallback xmlns="">
            <p:sp>
              <p:nvSpPr>
                <p:cNvPr id="70" name="TextBox 69">
                  <a:extLst>
                    <a:ext uri="{FF2B5EF4-FFF2-40B4-BE49-F238E27FC236}">
                      <a16:creationId xmlns:a16="http://schemas.microsoft.com/office/drawing/2014/main" id="{5A265F6B-BFB0-41B6-9891-D1D262467C9F}"/>
                    </a:ext>
                  </a:extLst>
                </p:cNvPr>
                <p:cNvSpPr txBox="1">
                  <a:spLocks noRot="1" noChangeAspect="1" noMove="1" noResize="1" noEditPoints="1" noAdjustHandles="1" noChangeArrowheads="1" noChangeShapeType="1" noTextEdit="1"/>
                </p:cNvSpPr>
                <p:nvPr/>
              </p:nvSpPr>
              <p:spPr>
                <a:xfrm>
                  <a:off x="2006214" y="2662238"/>
                  <a:ext cx="548740" cy="307777"/>
                </a:xfrm>
                <a:prstGeom prst="rect">
                  <a:avLst/>
                </a:prstGeom>
                <a:blipFill>
                  <a:blip r:embed="rId2"/>
                  <a:stretch>
                    <a:fillRect b="-8000"/>
                  </a:stretch>
                </a:blipFill>
              </p:spPr>
              <p:txBody>
                <a:bodyPr/>
                <a:lstStyle/>
                <a:p>
                  <a:r>
                    <a:rPr lang="en-US">
                      <a:noFill/>
                    </a:rPr>
                    <a:t> </a:t>
                  </a:r>
                </a:p>
              </p:txBody>
            </p:sp>
          </mc:Fallback>
        </mc:AlternateContent>
        <p:sp>
          <p:nvSpPr>
            <p:cNvPr id="77" name="Freeform: Shape 76">
              <a:extLst>
                <a:ext uri="{FF2B5EF4-FFF2-40B4-BE49-F238E27FC236}">
                  <a16:creationId xmlns:a16="http://schemas.microsoft.com/office/drawing/2014/main" id="{C55DCDCF-A45C-40FD-A349-859CF918EA7A}"/>
                </a:ext>
              </a:extLst>
            </p:cNvPr>
            <p:cNvSpPr/>
            <p:nvPr/>
          </p:nvSpPr>
          <p:spPr>
            <a:xfrm>
              <a:off x="3913984" y="2712426"/>
              <a:ext cx="548740" cy="572961"/>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Freeform: Shape 97">
              <a:extLst>
                <a:ext uri="{FF2B5EF4-FFF2-40B4-BE49-F238E27FC236}">
                  <a16:creationId xmlns:a16="http://schemas.microsoft.com/office/drawing/2014/main" id="{88875B88-F4FA-4B29-BD54-81C17CC9ADDD}"/>
                </a:ext>
              </a:extLst>
            </p:cNvPr>
            <p:cNvSpPr/>
            <p:nvPr/>
          </p:nvSpPr>
          <p:spPr>
            <a:xfrm>
              <a:off x="4939703" y="2712425"/>
              <a:ext cx="252155" cy="572961"/>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Freeform: Shape 100">
              <a:extLst>
                <a:ext uri="{FF2B5EF4-FFF2-40B4-BE49-F238E27FC236}">
                  <a16:creationId xmlns:a16="http://schemas.microsoft.com/office/drawing/2014/main" id="{3E576E35-727B-491C-B3A4-ED104285905D}"/>
                </a:ext>
              </a:extLst>
            </p:cNvPr>
            <p:cNvSpPr/>
            <p:nvPr/>
          </p:nvSpPr>
          <p:spPr>
            <a:xfrm flipH="1">
              <a:off x="5713266" y="2712424"/>
              <a:ext cx="330819" cy="572961"/>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8AF1248C-0189-4001-94F2-EC100F20159C}"/>
                    </a:ext>
                  </a:extLst>
                </p:cNvPr>
                <p:cNvSpPr txBox="1"/>
                <p:nvPr/>
              </p:nvSpPr>
              <p:spPr>
                <a:xfrm>
                  <a:off x="6396085" y="2895625"/>
                  <a:ext cx="54874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r>
                          <a:rPr lang="en-US" sz="1400" i="1">
                            <a:latin typeface="Cambria Math" panose="02040503050406030204" pitchFamily="18" charset="0"/>
                          </a:rPr>
                          <m:t>𝑡</m:t>
                        </m:r>
                        <m:r>
                          <a:rPr lang="en-US" sz="1400" b="0" i="1" smtClean="0">
                            <a:latin typeface="Cambria Math" panose="02040503050406030204" pitchFamily="18" charset="0"/>
                          </a:rPr>
                          <m:t>)</m:t>
                        </m:r>
                      </m:oMath>
                    </m:oMathPara>
                  </a14:m>
                  <a:endParaRPr lang="en-US" sz="1400" dirty="0"/>
                </a:p>
              </p:txBody>
            </p:sp>
          </mc:Choice>
          <mc:Fallback xmlns="">
            <p:sp>
              <p:nvSpPr>
                <p:cNvPr id="102" name="TextBox 101">
                  <a:extLst>
                    <a:ext uri="{FF2B5EF4-FFF2-40B4-BE49-F238E27FC236}">
                      <a16:creationId xmlns:a16="http://schemas.microsoft.com/office/drawing/2014/main" id="{8AF1248C-0189-4001-94F2-EC100F20159C}"/>
                    </a:ext>
                  </a:extLst>
                </p:cNvPr>
                <p:cNvSpPr txBox="1">
                  <a:spLocks noRot="1" noChangeAspect="1" noMove="1" noResize="1" noEditPoints="1" noAdjustHandles="1" noChangeArrowheads="1" noChangeShapeType="1" noTextEdit="1"/>
                </p:cNvSpPr>
                <p:nvPr/>
              </p:nvSpPr>
              <p:spPr>
                <a:xfrm>
                  <a:off x="6396085" y="2895625"/>
                  <a:ext cx="548740" cy="307777"/>
                </a:xfrm>
                <a:prstGeom prst="rect">
                  <a:avLst/>
                </a:prstGeom>
                <a:blipFill>
                  <a:blip r:embed="rId3"/>
                  <a:stretch>
                    <a:fillRect b="-5882"/>
                  </a:stretch>
                </a:blipFill>
              </p:spPr>
              <p:txBody>
                <a:bodyPr/>
                <a:lstStyle/>
                <a:p>
                  <a:r>
                    <a:rPr lang="en-US">
                      <a:noFill/>
                    </a:rPr>
                    <a:t> </a:t>
                  </a:r>
                </a:p>
              </p:txBody>
            </p:sp>
          </mc:Fallback>
        </mc:AlternateContent>
        <p:sp>
          <p:nvSpPr>
            <p:cNvPr id="103" name="Freeform: Shape 102">
              <a:extLst>
                <a:ext uri="{FF2B5EF4-FFF2-40B4-BE49-F238E27FC236}">
                  <a16:creationId xmlns:a16="http://schemas.microsoft.com/office/drawing/2014/main" id="{1DA3F9B3-C3D9-4BE1-9433-8C0D72C83020}"/>
                </a:ext>
              </a:extLst>
            </p:cNvPr>
            <p:cNvSpPr/>
            <p:nvPr/>
          </p:nvSpPr>
          <p:spPr>
            <a:xfrm>
              <a:off x="3908046" y="1071197"/>
              <a:ext cx="580427" cy="61384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Freeform: Shape 103">
              <a:extLst>
                <a:ext uri="{FF2B5EF4-FFF2-40B4-BE49-F238E27FC236}">
                  <a16:creationId xmlns:a16="http://schemas.microsoft.com/office/drawing/2014/main" id="{10FB3D7E-61F7-435E-A2A0-1F4363D211C1}"/>
                </a:ext>
              </a:extLst>
            </p:cNvPr>
            <p:cNvSpPr/>
            <p:nvPr/>
          </p:nvSpPr>
          <p:spPr>
            <a:xfrm>
              <a:off x="3894858" y="464532"/>
              <a:ext cx="587328" cy="74130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Lst>
              <a:ahLst/>
              <a:cxnLst>
                <a:cxn ang="0">
                  <a:pos x="connsiteX0" y="connsiteY0"/>
                </a:cxn>
                <a:cxn ang="0">
                  <a:pos x="connsiteX1" y="connsiteY1"/>
                </a:cxn>
                <a:cxn ang="0">
                  <a:pos x="connsiteX2" y="connsiteY2"/>
                </a:cxn>
              </a:cxnLst>
              <a:rect l="l" t="t" r="r" b="b"/>
              <a:pathLst>
                <a:path w="1496727" h="988409">
                  <a:moveTo>
                    <a:pt x="0" y="988409"/>
                  </a:moveTo>
                  <a:cubicBezTo>
                    <a:pt x="28472" y="486410"/>
                    <a:pt x="452975" y="151468"/>
                    <a:pt x="702429" y="43388"/>
                  </a:cubicBezTo>
                  <a:cubicBezTo>
                    <a:pt x="951883" y="-64692"/>
                    <a:pt x="1355184" y="27328"/>
                    <a:pt x="1496727" y="3399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Freeform: Shape 104">
              <a:extLst>
                <a:ext uri="{FF2B5EF4-FFF2-40B4-BE49-F238E27FC236}">
                  <a16:creationId xmlns:a16="http://schemas.microsoft.com/office/drawing/2014/main" id="{2B01035D-FE71-4974-8C21-C871EA03C8ED}"/>
                </a:ext>
              </a:extLst>
            </p:cNvPr>
            <p:cNvSpPr/>
            <p:nvPr/>
          </p:nvSpPr>
          <p:spPr>
            <a:xfrm>
              <a:off x="3908047" y="1557505"/>
              <a:ext cx="587328" cy="765400"/>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700797 h 1042301"/>
                <a:gd name="connsiteX1" fmla="*/ 784491 w 1496727"/>
                <a:gd name="connsiteY1" fmla="*/ 1033590 h 1042301"/>
                <a:gd name="connsiteX2" fmla="*/ 1496727 w 1496727"/>
                <a:gd name="connsiteY2" fmla="*/ 52319 h 1042301"/>
                <a:gd name="connsiteX0" fmla="*/ 0 w 1496727"/>
                <a:gd name="connsiteY0" fmla="*/ 700797 h 1072850"/>
                <a:gd name="connsiteX1" fmla="*/ 784491 w 1496727"/>
                <a:gd name="connsiteY1" fmla="*/ 1033590 h 1072850"/>
                <a:gd name="connsiteX2" fmla="*/ 1496727 w 1496727"/>
                <a:gd name="connsiteY2" fmla="*/ 52319 h 1072850"/>
                <a:gd name="connsiteX0" fmla="*/ 0 w 1496727"/>
                <a:gd name="connsiteY0" fmla="*/ 648478 h 1020531"/>
                <a:gd name="connsiteX1" fmla="*/ 784491 w 1496727"/>
                <a:gd name="connsiteY1" fmla="*/ 981271 h 1020531"/>
                <a:gd name="connsiteX2" fmla="*/ 1496727 w 1496727"/>
                <a:gd name="connsiteY2" fmla="*/ 0 h 1020531"/>
              </a:gdLst>
              <a:ahLst/>
              <a:cxnLst>
                <a:cxn ang="0">
                  <a:pos x="connsiteX0" y="connsiteY0"/>
                </a:cxn>
                <a:cxn ang="0">
                  <a:pos x="connsiteX1" y="connsiteY1"/>
                </a:cxn>
                <a:cxn ang="0">
                  <a:pos x="connsiteX2" y="connsiteY2"/>
                </a:cxn>
              </a:cxnLst>
              <a:rect l="l" t="t" r="r" b="b"/>
              <a:pathLst>
                <a:path w="1496727" h="1020531">
                  <a:moveTo>
                    <a:pt x="0" y="648478"/>
                  </a:moveTo>
                  <a:cubicBezTo>
                    <a:pt x="104672" y="972955"/>
                    <a:pt x="535037" y="1089351"/>
                    <a:pt x="784491" y="981271"/>
                  </a:cubicBezTo>
                  <a:cubicBezTo>
                    <a:pt x="1033945" y="873191"/>
                    <a:pt x="1378631" y="431812"/>
                    <a:pt x="149672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Freeform: Shape 105">
              <a:extLst>
                <a:ext uri="{FF2B5EF4-FFF2-40B4-BE49-F238E27FC236}">
                  <a16:creationId xmlns:a16="http://schemas.microsoft.com/office/drawing/2014/main" id="{DD244231-678F-4592-8800-4E72B66177CC}"/>
                </a:ext>
              </a:extLst>
            </p:cNvPr>
            <p:cNvSpPr/>
            <p:nvPr/>
          </p:nvSpPr>
          <p:spPr>
            <a:xfrm>
              <a:off x="4939703" y="1071197"/>
              <a:ext cx="252155" cy="61384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Freeform: Shape 106">
              <a:extLst>
                <a:ext uri="{FF2B5EF4-FFF2-40B4-BE49-F238E27FC236}">
                  <a16:creationId xmlns:a16="http://schemas.microsoft.com/office/drawing/2014/main" id="{B4D4FCCE-62A7-4D91-8137-5EBEA9464B20}"/>
                </a:ext>
              </a:extLst>
            </p:cNvPr>
            <p:cNvSpPr/>
            <p:nvPr/>
          </p:nvSpPr>
          <p:spPr>
            <a:xfrm>
              <a:off x="4926515" y="464532"/>
              <a:ext cx="255153" cy="74130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Lst>
              <a:ahLst/>
              <a:cxnLst>
                <a:cxn ang="0">
                  <a:pos x="connsiteX0" y="connsiteY0"/>
                </a:cxn>
                <a:cxn ang="0">
                  <a:pos x="connsiteX1" y="connsiteY1"/>
                </a:cxn>
                <a:cxn ang="0">
                  <a:pos x="connsiteX2" y="connsiteY2"/>
                </a:cxn>
              </a:cxnLst>
              <a:rect l="l" t="t" r="r" b="b"/>
              <a:pathLst>
                <a:path w="1496727" h="988409">
                  <a:moveTo>
                    <a:pt x="0" y="988409"/>
                  </a:moveTo>
                  <a:cubicBezTo>
                    <a:pt x="28472" y="486410"/>
                    <a:pt x="452975" y="151468"/>
                    <a:pt x="702429" y="43388"/>
                  </a:cubicBezTo>
                  <a:cubicBezTo>
                    <a:pt x="951883" y="-64692"/>
                    <a:pt x="1355184" y="27328"/>
                    <a:pt x="1496727" y="3399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Freeform: Shape 107">
              <a:extLst>
                <a:ext uri="{FF2B5EF4-FFF2-40B4-BE49-F238E27FC236}">
                  <a16:creationId xmlns:a16="http://schemas.microsoft.com/office/drawing/2014/main" id="{6D521763-E04F-41DC-BB2C-494D913D927F}"/>
                </a:ext>
              </a:extLst>
            </p:cNvPr>
            <p:cNvSpPr/>
            <p:nvPr/>
          </p:nvSpPr>
          <p:spPr>
            <a:xfrm>
              <a:off x="4939704" y="1557505"/>
              <a:ext cx="255153" cy="765400"/>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700797 h 1042301"/>
                <a:gd name="connsiteX1" fmla="*/ 784491 w 1496727"/>
                <a:gd name="connsiteY1" fmla="*/ 1033590 h 1042301"/>
                <a:gd name="connsiteX2" fmla="*/ 1496727 w 1496727"/>
                <a:gd name="connsiteY2" fmla="*/ 52319 h 1042301"/>
                <a:gd name="connsiteX0" fmla="*/ 0 w 1496727"/>
                <a:gd name="connsiteY0" fmla="*/ 700797 h 1072850"/>
                <a:gd name="connsiteX1" fmla="*/ 784491 w 1496727"/>
                <a:gd name="connsiteY1" fmla="*/ 1033590 h 1072850"/>
                <a:gd name="connsiteX2" fmla="*/ 1496727 w 1496727"/>
                <a:gd name="connsiteY2" fmla="*/ 52319 h 1072850"/>
                <a:gd name="connsiteX0" fmla="*/ 0 w 1496727"/>
                <a:gd name="connsiteY0" fmla="*/ 648478 h 1020531"/>
                <a:gd name="connsiteX1" fmla="*/ 784491 w 1496727"/>
                <a:gd name="connsiteY1" fmla="*/ 981271 h 1020531"/>
                <a:gd name="connsiteX2" fmla="*/ 1496727 w 1496727"/>
                <a:gd name="connsiteY2" fmla="*/ 0 h 1020531"/>
              </a:gdLst>
              <a:ahLst/>
              <a:cxnLst>
                <a:cxn ang="0">
                  <a:pos x="connsiteX0" y="connsiteY0"/>
                </a:cxn>
                <a:cxn ang="0">
                  <a:pos x="connsiteX1" y="connsiteY1"/>
                </a:cxn>
                <a:cxn ang="0">
                  <a:pos x="connsiteX2" y="connsiteY2"/>
                </a:cxn>
              </a:cxnLst>
              <a:rect l="l" t="t" r="r" b="b"/>
              <a:pathLst>
                <a:path w="1496727" h="1020531">
                  <a:moveTo>
                    <a:pt x="0" y="648478"/>
                  </a:moveTo>
                  <a:cubicBezTo>
                    <a:pt x="104672" y="972955"/>
                    <a:pt x="535037" y="1089351"/>
                    <a:pt x="784491" y="981271"/>
                  </a:cubicBezTo>
                  <a:cubicBezTo>
                    <a:pt x="1033945" y="873191"/>
                    <a:pt x="1378631" y="431812"/>
                    <a:pt x="149672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Freeform: Shape 108">
              <a:extLst>
                <a:ext uri="{FF2B5EF4-FFF2-40B4-BE49-F238E27FC236}">
                  <a16:creationId xmlns:a16="http://schemas.microsoft.com/office/drawing/2014/main" id="{8AB2C50D-E3EE-4DCD-9E79-3D572116CE94}"/>
                </a:ext>
              </a:extLst>
            </p:cNvPr>
            <p:cNvSpPr/>
            <p:nvPr/>
          </p:nvSpPr>
          <p:spPr>
            <a:xfrm flipH="1">
              <a:off x="5713266" y="1153259"/>
              <a:ext cx="349803" cy="61384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408156 h 408156"/>
                <a:gd name="connsiteX1" fmla="*/ 1608096 w 1608096"/>
                <a:gd name="connsiteY1" fmla="*/ 0 h 408156"/>
                <a:gd name="connsiteX0" fmla="*/ 0 w 1461557"/>
                <a:gd name="connsiteY0" fmla="*/ 683648 h 683648"/>
                <a:gd name="connsiteX1" fmla="*/ 1461557 w 1461557"/>
                <a:gd name="connsiteY1" fmla="*/ 0 h 683648"/>
                <a:gd name="connsiteX0" fmla="*/ 0 w 1520172"/>
                <a:gd name="connsiteY0" fmla="*/ 736403 h 736403"/>
                <a:gd name="connsiteX1" fmla="*/ 1520172 w 1520172"/>
                <a:gd name="connsiteY1" fmla="*/ 0 h 736403"/>
                <a:gd name="connsiteX0" fmla="*/ 0 w 1479141"/>
                <a:gd name="connsiteY0" fmla="*/ 818464 h 818464"/>
                <a:gd name="connsiteX1" fmla="*/ 1479141 w 1479141"/>
                <a:gd name="connsiteY1" fmla="*/ 0 h 818464"/>
              </a:gdLst>
              <a:ahLst/>
              <a:cxnLst>
                <a:cxn ang="0">
                  <a:pos x="connsiteX0" y="connsiteY0"/>
                </a:cxn>
                <a:cxn ang="0">
                  <a:pos x="connsiteX1" y="connsiteY1"/>
                </a:cxn>
              </a:cxnLst>
              <a:rect l="l" t="t" r="r" b="b"/>
              <a:pathLst>
                <a:path w="1479141" h="818464">
                  <a:moveTo>
                    <a:pt x="0" y="818464"/>
                  </a:moveTo>
                  <a:lnTo>
                    <a:pt x="147914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Freeform: Shape 109">
              <a:extLst>
                <a:ext uri="{FF2B5EF4-FFF2-40B4-BE49-F238E27FC236}">
                  <a16:creationId xmlns:a16="http://schemas.microsoft.com/office/drawing/2014/main" id="{FECEB2B4-6D76-4267-B3F4-02FD2FAAF1E9}"/>
                </a:ext>
              </a:extLst>
            </p:cNvPr>
            <p:cNvSpPr/>
            <p:nvPr/>
          </p:nvSpPr>
          <p:spPr>
            <a:xfrm flipH="1">
              <a:off x="5695920" y="546594"/>
              <a:ext cx="353962" cy="741308"/>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Lst>
              <a:ahLst/>
              <a:cxnLst>
                <a:cxn ang="0">
                  <a:pos x="connsiteX0" y="connsiteY0"/>
                </a:cxn>
                <a:cxn ang="0">
                  <a:pos x="connsiteX1" y="connsiteY1"/>
                </a:cxn>
                <a:cxn ang="0">
                  <a:pos x="connsiteX2" y="connsiteY2"/>
                </a:cxn>
              </a:cxnLst>
              <a:rect l="l" t="t" r="r" b="b"/>
              <a:pathLst>
                <a:path w="1496727" h="988409">
                  <a:moveTo>
                    <a:pt x="0" y="988409"/>
                  </a:moveTo>
                  <a:cubicBezTo>
                    <a:pt x="28472" y="486410"/>
                    <a:pt x="452975" y="151468"/>
                    <a:pt x="702429" y="43388"/>
                  </a:cubicBezTo>
                  <a:cubicBezTo>
                    <a:pt x="951883" y="-64692"/>
                    <a:pt x="1355184" y="27328"/>
                    <a:pt x="1496727" y="3399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Freeform: Shape 110">
              <a:extLst>
                <a:ext uri="{FF2B5EF4-FFF2-40B4-BE49-F238E27FC236}">
                  <a16:creationId xmlns:a16="http://schemas.microsoft.com/office/drawing/2014/main" id="{C15831B6-2318-4D2D-AFA9-97B7177858C9}"/>
                </a:ext>
              </a:extLst>
            </p:cNvPr>
            <p:cNvSpPr/>
            <p:nvPr/>
          </p:nvSpPr>
          <p:spPr>
            <a:xfrm flipH="1">
              <a:off x="5709109" y="1639567"/>
              <a:ext cx="353962" cy="765400"/>
            </a:xfrm>
            <a:custGeom>
              <a:avLst/>
              <a:gdLst>
                <a:gd name="connsiteX0" fmla="*/ 0 w 9433249"/>
                <a:gd name="connsiteY0" fmla="*/ 0 h 524408"/>
                <a:gd name="connsiteX1" fmla="*/ 1101013 w 9433249"/>
                <a:gd name="connsiteY1" fmla="*/ 485191 h 524408"/>
                <a:gd name="connsiteX2" fmla="*/ 4646645 w 9433249"/>
                <a:gd name="connsiteY2" fmla="*/ 494522 h 524408"/>
                <a:gd name="connsiteX3" fmla="*/ 8192278 w 9433249"/>
                <a:gd name="connsiteY3" fmla="*/ 494522 h 524408"/>
                <a:gd name="connsiteX4" fmla="*/ 9433249 w 9433249"/>
                <a:gd name="connsiteY4" fmla="*/ 494522 h 524408"/>
                <a:gd name="connsiteX0" fmla="*/ 0 w 9433249"/>
                <a:gd name="connsiteY0" fmla="*/ 0 h 524408"/>
                <a:gd name="connsiteX1" fmla="*/ 1101013 w 9433249"/>
                <a:gd name="connsiteY1" fmla="*/ 485191 h 524408"/>
                <a:gd name="connsiteX2" fmla="*/ 4646645 w 9433249"/>
                <a:gd name="connsiteY2" fmla="*/ 494522 h 524408"/>
                <a:gd name="connsiteX3" fmla="*/ 9433249 w 9433249"/>
                <a:gd name="connsiteY3" fmla="*/ 494522 h 524408"/>
                <a:gd name="connsiteX0" fmla="*/ 0 w 9433249"/>
                <a:gd name="connsiteY0" fmla="*/ 0 h 523927"/>
                <a:gd name="connsiteX1" fmla="*/ 1101013 w 9433249"/>
                <a:gd name="connsiteY1" fmla="*/ 485191 h 523927"/>
                <a:gd name="connsiteX2" fmla="*/ 9433249 w 9433249"/>
                <a:gd name="connsiteY2" fmla="*/ 494522 h 523927"/>
                <a:gd name="connsiteX0" fmla="*/ 0 w 2475604"/>
                <a:gd name="connsiteY0" fmla="*/ 120944 h 607088"/>
                <a:gd name="connsiteX1" fmla="*/ 1101013 w 2475604"/>
                <a:gd name="connsiteY1" fmla="*/ 606135 h 607088"/>
                <a:gd name="connsiteX2" fmla="*/ 2475604 w 2475604"/>
                <a:gd name="connsiteY2" fmla="*/ 4 h 607088"/>
                <a:gd name="connsiteX0" fmla="*/ 0 w 2475604"/>
                <a:gd name="connsiteY0" fmla="*/ 120940 h 607084"/>
                <a:gd name="connsiteX1" fmla="*/ 1101013 w 2475604"/>
                <a:gd name="connsiteY1" fmla="*/ 606131 h 607084"/>
                <a:gd name="connsiteX2" fmla="*/ 2475604 w 2475604"/>
                <a:gd name="connsiteY2" fmla="*/ 0 h 607084"/>
                <a:gd name="connsiteX0" fmla="*/ 0 w 2305619"/>
                <a:gd name="connsiteY0" fmla="*/ 296787 h 786921"/>
                <a:gd name="connsiteX1" fmla="*/ 1101013 w 2305619"/>
                <a:gd name="connsiteY1" fmla="*/ 781978 h 786921"/>
                <a:gd name="connsiteX2" fmla="*/ 2305619 w 2305619"/>
                <a:gd name="connsiteY2" fmla="*/ 0 h 786921"/>
                <a:gd name="connsiteX0" fmla="*/ 0 w 2405266"/>
                <a:gd name="connsiteY0" fmla="*/ 367125 h 790677"/>
                <a:gd name="connsiteX1" fmla="*/ 1200660 w 2405266"/>
                <a:gd name="connsiteY1" fmla="*/ 781978 h 790677"/>
                <a:gd name="connsiteX2" fmla="*/ 2405266 w 2405266"/>
                <a:gd name="connsiteY2" fmla="*/ 0 h 790677"/>
                <a:gd name="connsiteX0" fmla="*/ 0 w 2405266"/>
                <a:gd name="connsiteY0" fmla="*/ 367125 h 678116"/>
                <a:gd name="connsiteX1" fmla="*/ 1106876 w 2405266"/>
                <a:gd name="connsiteY1" fmla="*/ 664748 h 678116"/>
                <a:gd name="connsiteX2" fmla="*/ 2405266 w 2405266"/>
                <a:gd name="connsiteY2" fmla="*/ 0 h 678116"/>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721397"/>
                <a:gd name="connsiteX1" fmla="*/ 1106876 w 1608096"/>
                <a:gd name="connsiteY1" fmla="*/ 705779 h 721397"/>
                <a:gd name="connsiteX2" fmla="*/ 1608096 w 1608096"/>
                <a:gd name="connsiteY2" fmla="*/ 0 h 721397"/>
                <a:gd name="connsiteX0" fmla="*/ 0 w 1608096"/>
                <a:gd name="connsiteY0" fmla="*/ 408156 h 683586"/>
                <a:gd name="connsiteX1" fmla="*/ 960337 w 1608096"/>
                <a:gd name="connsiteY1" fmla="*/ 664749 h 683586"/>
                <a:gd name="connsiteX2" fmla="*/ 1608096 w 1608096"/>
                <a:gd name="connsiteY2" fmla="*/ 0 h 683586"/>
                <a:gd name="connsiteX0" fmla="*/ 0 w 1608096"/>
                <a:gd name="connsiteY0" fmla="*/ 837225 h 864760"/>
                <a:gd name="connsiteX1" fmla="*/ 813799 w 1608096"/>
                <a:gd name="connsiteY1" fmla="*/ 3572 h 864760"/>
                <a:gd name="connsiteX2" fmla="*/ 1608096 w 1608096"/>
                <a:gd name="connsiteY2" fmla="*/ 429069 h 864760"/>
                <a:gd name="connsiteX0" fmla="*/ 0 w 1608096"/>
                <a:gd name="connsiteY0" fmla="*/ 837225 h 837225"/>
                <a:gd name="connsiteX1" fmla="*/ 813799 w 1608096"/>
                <a:gd name="connsiteY1" fmla="*/ 3572 h 837225"/>
                <a:gd name="connsiteX2" fmla="*/ 1608096 w 1608096"/>
                <a:gd name="connsiteY2" fmla="*/ 429069 h 837225"/>
                <a:gd name="connsiteX0" fmla="*/ 0 w 1608096"/>
                <a:gd name="connsiteY0" fmla="*/ 847908 h 847908"/>
                <a:gd name="connsiteX1" fmla="*/ 813799 w 1608096"/>
                <a:gd name="connsiteY1" fmla="*/ 14255 h 847908"/>
                <a:gd name="connsiteX2" fmla="*/ 1608096 w 1608096"/>
                <a:gd name="connsiteY2" fmla="*/ 439752 h 847908"/>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1101757 h 1101757"/>
                <a:gd name="connsiteX1" fmla="*/ 702430 w 1496727"/>
                <a:gd name="connsiteY1" fmla="*/ 27782 h 1101757"/>
                <a:gd name="connsiteX2" fmla="*/ 1496727 w 1496727"/>
                <a:gd name="connsiteY2" fmla="*/ 453279 h 1101757"/>
                <a:gd name="connsiteX0" fmla="*/ 0 w 1496727"/>
                <a:gd name="connsiteY0" fmla="*/ 998154 h 998154"/>
                <a:gd name="connsiteX1" fmla="*/ 761044 w 1496727"/>
                <a:gd name="connsiteY1" fmla="*/ 41410 h 998154"/>
                <a:gd name="connsiteX2" fmla="*/ 1496727 w 1496727"/>
                <a:gd name="connsiteY2" fmla="*/ 349676 h 998154"/>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988409 h 988409"/>
                <a:gd name="connsiteX1" fmla="*/ 702429 w 1496727"/>
                <a:gd name="connsiteY1" fmla="*/ 43388 h 988409"/>
                <a:gd name="connsiteX2" fmla="*/ 1496727 w 1496727"/>
                <a:gd name="connsiteY2" fmla="*/ 339931 h 988409"/>
                <a:gd name="connsiteX0" fmla="*/ 0 w 1496727"/>
                <a:gd name="connsiteY0" fmla="*/ 700797 h 1042301"/>
                <a:gd name="connsiteX1" fmla="*/ 784491 w 1496727"/>
                <a:gd name="connsiteY1" fmla="*/ 1033590 h 1042301"/>
                <a:gd name="connsiteX2" fmla="*/ 1496727 w 1496727"/>
                <a:gd name="connsiteY2" fmla="*/ 52319 h 1042301"/>
                <a:gd name="connsiteX0" fmla="*/ 0 w 1496727"/>
                <a:gd name="connsiteY0" fmla="*/ 700797 h 1072850"/>
                <a:gd name="connsiteX1" fmla="*/ 784491 w 1496727"/>
                <a:gd name="connsiteY1" fmla="*/ 1033590 h 1072850"/>
                <a:gd name="connsiteX2" fmla="*/ 1496727 w 1496727"/>
                <a:gd name="connsiteY2" fmla="*/ 52319 h 1072850"/>
                <a:gd name="connsiteX0" fmla="*/ 0 w 1496727"/>
                <a:gd name="connsiteY0" fmla="*/ 648478 h 1020531"/>
                <a:gd name="connsiteX1" fmla="*/ 784491 w 1496727"/>
                <a:gd name="connsiteY1" fmla="*/ 981271 h 1020531"/>
                <a:gd name="connsiteX2" fmla="*/ 1496727 w 1496727"/>
                <a:gd name="connsiteY2" fmla="*/ 0 h 1020531"/>
              </a:gdLst>
              <a:ahLst/>
              <a:cxnLst>
                <a:cxn ang="0">
                  <a:pos x="connsiteX0" y="connsiteY0"/>
                </a:cxn>
                <a:cxn ang="0">
                  <a:pos x="connsiteX1" y="connsiteY1"/>
                </a:cxn>
                <a:cxn ang="0">
                  <a:pos x="connsiteX2" y="connsiteY2"/>
                </a:cxn>
              </a:cxnLst>
              <a:rect l="l" t="t" r="r" b="b"/>
              <a:pathLst>
                <a:path w="1496727" h="1020531">
                  <a:moveTo>
                    <a:pt x="0" y="648478"/>
                  </a:moveTo>
                  <a:cubicBezTo>
                    <a:pt x="104672" y="972955"/>
                    <a:pt x="535037" y="1089351"/>
                    <a:pt x="784491" y="981271"/>
                  </a:cubicBezTo>
                  <a:cubicBezTo>
                    <a:pt x="1033945" y="873191"/>
                    <a:pt x="1378631" y="431812"/>
                    <a:pt x="149672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BA448582-A0D9-4E46-970F-DAE330AC2CBC}"/>
                    </a:ext>
                  </a:extLst>
                </p:cNvPr>
                <p:cNvSpPr txBox="1"/>
                <p:nvPr/>
              </p:nvSpPr>
              <p:spPr>
                <a:xfrm>
                  <a:off x="4512628" y="-461092"/>
                  <a:ext cx="108292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𝑡</m:t>
                                </m:r>
                              </m:e>
                            </m:d>
                            <m:r>
                              <a:rPr lang="en-US" sz="1400" b="0" i="1" smtClean="0">
                                <a:latin typeface="Cambria Math" panose="02040503050406030204" pitchFamily="18" charset="0"/>
                              </a:rPr>
                              <m:t>,</m:t>
                            </m:r>
                            <m:r>
                              <a:rPr lang="en-US" sz="1400" b="0" i="1" smtClean="0">
                                <a:latin typeface="Cambria Math" panose="02040503050406030204" pitchFamily="18" charset="0"/>
                              </a:rPr>
                              <m:t>𝑦</m:t>
                            </m:r>
                            <m:d>
                              <m:dPr>
                                <m:ctrlPr>
                                  <a:rPr lang="en-US" sz="1400" b="0" i="1" smtClean="0">
                                    <a:latin typeface="Cambria Math" panose="02040503050406030204" pitchFamily="18" charset="0"/>
                                  </a:rPr>
                                </m:ctrlPr>
                              </m:dPr>
                              <m:e>
                                <m:r>
                                  <a:rPr lang="en-US" sz="1400" i="1">
                                    <a:latin typeface="Cambria Math" panose="02040503050406030204" pitchFamily="18" charset="0"/>
                                  </a:rPr>
                                  <m:t>𝑡</m:t>
                                </m:r>
                              </m:e>
                            </m:d>
                          </m:e>
                        </m:d>
                      </m:oMath>
                    </m:oMathPara>
                  </a14:m>
                  <a:endParaRPr lang="en-US" sz="1400" dirty="0"/>
                </a:p>
              </p:txBody>
            </p:sp>
          </mc:Choice>
          <mc:Fallback xmlns="">
            <p:sp>
              <p:nvSpPr>
                <p:cNvPr id="112" name="TextBox 111">
                  <a:extLst>
                    <a:ext uri="{FF2B5EF4-FFF2-40B4-BE49-F238E27FC236}">
                      <a16:creationId xmlns:a16="http://schemas.microsoft.com/office/drawing/2014/main" id="{BA448582-A0D9-4E46-970F-DAE330AC2CBC}"/>
                    </a:ext>
                  </a:extLst>
                </p:cNvPr>
                <p:cNvSpPr txBox="1">
                  <a:spLocks noRot="1" noChangeAspect="1" noMove="1" noResize="1" noEditPoints="1" noAdjustHandles="1" noChangeArrowheads="1" noChangeShapeType="1" noTextEdit="1"/>
                </p:cNvSpPr>
                <p:nvPr/>
              </p:nvSpPr>
              <p:spPr>
                <a:xfrm>
                  <a:off x="4512628" y="-461092"/>
                  <a:ext cx="1082925" cy="307777"/>
                </a:xfrm>
                <a:prstGeom prst="rect">
                  <a:avLst/>
                </a:prstGeom>
                <a:blipFill>
                  <a:blip r:embed="rId4"/>
                  <a:stretch>
                    <a:fillRect b="-2000"/>
                  </a:stretch>
                </a:blipFill>
              </p:spPr>
              <p:txBody>
                <a:bodyPr/>
                <a:lstStyle/>
                <a:p>
                  <a:r>
                    <a:rPr lang="en-US">
                      <a:noFill/>
                    </a:rPr>
                    <a:t> </a:t>
                  </a:r>
                </a:p>
              </p:txBody>
            </p:sp>
          </mc:Fallback>
        </mc:AlternateContent>
        <p:sp>
          <p:nvSpPr>
            <p:cNvPr id="113" name="Trapezoid 112">
              <a:extLst>
                <a:ext uri="{FF2B5EF4-FFF2-40B4-BE49-F238E27FC236}">
                  <a16:creationId xmlns:a16="http://schemas.microsoft.com/office/drawing/2014/main" id="{0956114F-6955-4721-A6EE-28652C0F86C9}"/>
                </a:ext>
              </a:extLst>
            </p:cNvPr>
            <p:cNvSpPr/>
            <p:nvPr/>
          </p:nvSpPr>
          <p:spPr>
            <a:xfrm>
              <a:off x="3349870" y="2576146"/>
              <a:ext cx="3239966" cy="804496"/>
            </a:xfrm>
            <a:prstGeom prst="trapezoid">
              <a:avLst>
                <a:gd name="adj" fmla="val 59973"/>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rapezoid 113">
              <a:extLst>
                <a:ext uri="{FF2B5EF4-FFF2-40B4-BE49-F238E27FC236}">
                  <a16:creationId xmlns:a16="http://schemas.microsoft.com/office/drawing/2014/main" id="{22E55F74-2C93-4D92-B17B-4A47B9952191}"/>
                </a:ext>
              </a:extLst>
            </p:cNvPr>
            <p:cNvSpPr/>
            <p:nvPr/>
          </p:nvSpPr>
          <p:spPr>
            <a:xfrm rot="5400000">
              <a:off x="1084992" y="695569"/>
              <a:ext cx="2611317" cy="1422394"/>
            </a:xfrm>
            <a:prstGeom prst="trapezoid">
              <a:avLst>
                <a:gd name="adj" fmla="val 24581"/>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3C7E9D70-50E3-4632-83AB-ABB662662E0D}"/>
                </a:ext>
              </a:extLst>
            </p:cNvPr>
            <p:cNvGrpSpPr/>
            <p:nvPr/>
          </p:nvGrpSpPr>
          <p:grpSpPr>
            <a:xfrm>
              <a:off x="3343049" y="101108"/>
              <a:ext cx="3246786" cy="2614247"/>
              <a:chOff x="3343049" y="101108"/>
              <a:chExt cx="3246786" cy="2614247"/>
            </a:xfrm>
          </p:grpSpPr>
          <p:sp>
            <p:nvSpPr>
              <p:cNvPr id="116" name="Trapezoid 115">
                <a:extLst>
                  <a:ext uri="{FF2B5EF4-FFF2-40B4-BE49-F238E27FC236}">
                    <a16:creationId xmlns:a16="http://schemas.microsoft.com/office/drawing/2014/main" id="{6D3CDF3F-412F-4957-BDE2-4B8FE309CAFD}"/>
                  </a:ext>
                </a:extLst>
              </p:cNvPr>
              <p:cNvSpPr/>
              <p:nvPr/>
            </p:nvSpPr>
            <p:spPr>
              <a:xfrm rot="5400000" flipV="1">
                <a:off x="5041386" y="1163976"/>
                <a:ext cx="2611317" cy="485581"/>
              </a:xfrm>
              <a:prstGeom prst="trapezoid">
                <a:avLst>
                  <a:gd name="adj" fmla="val 68942"/>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rapezoid 116">
                <a:extLst>
                  <a:ext uri="{FF2B5EF4-FFF2-40B4-BE49-F238E27FC236}">
                    <a16:creationId xmlns:a16="http://schemas.microsoft.com/office/drawing/2014/main" id="{51557ACB-B33B-4DD3-9E5F-AB04AF405F1A}"/>
                  </a:ext>
                </a:extLst>
              </p:cNvPr>
              <p:cNvSpPr/>
              <p:nvPr/>
            </p:nvSpPr>
            <p:spPr>
              <a:xfrm rot="5400000">
                <a:off x="2278753" y="1172225"/>
                <a:ext cx="2611317" cy="469084"/>
              </a:xfrm>
              <a:prstGeom prst="trapezoid">
                <a:avLst>
                  <a:gd name="adj" fmla="val 71440"/>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910F60DA-BD23-41AC-A1E8-97E5234F1186}"/>
                  </a:ext>
                </a:extLst>
              </p:cNvPr>
              <p:cNvCxnSpPr>
                <a:cxnSpLocks/>
              </p:cNvCxnSpPr>
              <p:nvPr/>
            </p:nvCxnSpPr>
            <p:spPr>
              <a:xfrm>
                <a:off x="3818954" y="441091"/>
                <a:ext cx="228530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BDADBD15-78B7-44FF-93CC-6BA94D4CEC5B}"/>
                  </a:ext>
                </a:extLst>
              </p:cNvPr>
              <p:cNvCxnSpPr>
                <a:cxnSpLocks/>
              </p:cNvCxnSpPr>
              <p:nvPr/>
            </p:nvCxnSpPr>
            <p:spPr>
              <a:xfrm>
                <a:off x="3835073" y="2373934"/>
                <a:ext cx="228530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33220CB8-DC1A-4C1D-99AE-5309BD30D179}"/>
                  </a:ext>
                </a:extLst>
              </p:cNvPr>
              <p:cNvCxnSpPr>
                <a:cxnSpLocks/>
              </p:cNvCxnSpPr>
              <p:nvPr/>
            </p:nvCxnSpPr>
            <p:spPr>
              <a:xfrm>
                <a:off x="3352725" y="101117"/>
                <a:ext cx="323711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D0557239-4052-440D-B17D-958BBA6C5DE2}"/>
                  </a:ext>
                </a:extLst>
              </p:cNvPr>
              <p:cNvCxnSpPr>
                <a:cxnSpLocks/>
              </p:cNvCxnSpPr>
              <p:nvPr/>
            </p:nvCxnSpPr>
            <p:spPr>
              <a:xfrm>
                <a:off x="3343049" y="2715355"/>
                <a:ext cx="3237110" cy="0"/>
              </a:xfrm>
              <a:prstGeom prst="line">
                <a:avLst/>
              </a:prstGeom>
              <a:noFill/>
              <a:ln w="19050">
                <a:solidFill>
                  <a:schemeClr val="tx1">
                    <a:lumMod val="75000"/>
                    <a:lumOff val="25000"/>
                  </a:schemeClr>
                </a:solidFill>
                <a:prstDash val="lgDash"/>
              </a:ln>
            </p:spPr>
            <p:style>
              <a:lnRef idx="2">
                <a:schemeClr val="accent1">
                  <a:shade val="50000"/>
                </a:schemeClr>
              </a:lnRef>
              <a:fillRef idx="1">
                <a:schemeClr val="accent1"/>
              </a:fillRef>
              <a:effectRef idx="0">
                <a:schemeClr val="accent1"/>
              </a:effectRef>
              <a:fontRef idx="minor">
                <a:schemeClr val="lt1"/>
              </a:fontRef>
            </p:style>
          </p:cxnSp>
        </p:grpSp>
      </p:grpSp>
    </p:spTree>
    <p:extLst>
      <p:ext uri="{BB962C8B-B14F-4D97-AF65-F5344CB8AC3E}">
        <p14:creationId xmlns:p14="http://schemas.microsoft.com/office/powerpoint/2010/main" val="255736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EE669-718F-4232-AA8C-F695FBCDB191}"/>
              </a:ext>
            </a:extLst>
          </p:cNvPr>
          <p:cNvSpPr>
            <a:spLocks noGrp="1"/>
          </p:cNvSpPr>
          <p:nvPr>
            <p:ph type="title"/>
          </p:nvPr>
        </p:nvSpPr>
        <p:spPr/>
        <p:txBody>
          <a:bodyPr/>
          <a:lstStyle/>
          <a:p>
            <a:r>
              <a:rPr lang="en-US" dirty="0"/>
              <a:t>State entropy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4A62451-3ECB-4F11-922A-93467B7259BF}"/>
                  </a:ext>
                </a:extLst>
              </p:cNvPr>
              <p:cNvSpPr>
                <a:spLocks noGrp="1"/>
              </p:cNvSpPr>
              <p:nvPr>
                <p:ph idx="1"/>
              </p:nvPr>
            </p:nvSpPr>
            <p:spPr/>
            <p:txBody>
              <a:bodyPr/>
              <a:lstStyle/>
              <a:p>
                <a:r>
                  <a:rPr lang="en-US" dirty="0"/>
                  <a:t>We have found a simple notion of entropy (logarithm of the count of evolutions) that has a fundamental (almost trivial) link to irreversibility</a:t>
                </a:r>
              </a:p>
              <a:p>
                <a:r>
                  <a:rPr lang="en-US" dirty="0"/>
                  <a:t>We can assign a unique maximal process entropy to “states of independent equilibria” and which we call state entropy</a:t>
                </a:r>
              </a:p>
              <a:p>
                <a:pPr lvl="1"/>
                <a:r>
                  <a:rPr lang="en-US" dirty="0"/>
                  <a:t>Both equilibria and independence maximize process entropy</a:t>
                </a:r>
              </a:p>
              <a:p>
                <a:pPr lvl="1"/>
                <a:r>
                  <a:rPr lang="en-US" dirty="0"/>
                  <a:t>We leave these notions somewhat “vague” for now (we are still doing better than standard thermodynamics anyway)</a:t>
                </a:r>
              </a:p>
              <a:p>
                <a:r>
                  <a:rPr lang="en-US" dirty="0"/>
                  <a:t>Given a set </a:t>
                </a:r>
                <a14:m>
                  <m:oMath xmlns:m="http://schemas.openxmlformats.org/officeDocument/2006/math">
                    <m:r>
                      <a:rPr lang="en-US" b="0" i="1" smtClean="0">
                        <a:latin typeface="Cambria Math" panose="02040503050406030204" pitchFamily="18" charset="0"/>
                      </a:rPr>
                      <m:t>𝑋</m:t>
                    </m:r>
                  </m:oMath>
                </a14:m>
                <a:r>
                  <a:rPr lang="en-US" dirty="0"/>
                  <a:t> of states of equilibria, we can define the function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ℝ</m:t>
                    </m:r>
                  </m:oMath>
                </a14:m>
                <a:r>
                  <a:rPr lang="en-US" dirty="0"/>
                  <a:t> that returns the state entropy for each equilibrium</a:t>
                </a:r>
              </a:p>
              <a:p>
                <a:pPr lvl="1"/>
                <a:r>
                  <a:rPr lang="en-US" dirty="0"/>
                  <a:t>We call this the equation of state in entropic form</a:t>
                </a:r>
              </a:p>
              <a:p>
                <a:r>
                  <a:rPr lang="en-US" dirty="0"/>
                  <a:t>What exactly is the link between states and “independent equilibria”?</a:t>
                </a:r>
              </a:p>
            </p:txBody>
          </p:sp>
        </mc:Choice>
        <mc:Fallback>
          <p:sp>
            <p:nvSpPr>
              <p:cNvPr id="3" name="Content Placeholder 2">
                <a:extLst>
                  <a:ext uri="{FF2B5EF4-FFF2-40B4-BE49-F238E27FC236}">
                    <a16:creationId xmlns:a16="http://schemas.microsoft.com/office/drawing/2014/main" id="{A4A62451-3ECB-4F11-922A-93467B7259BF}"/>
                  </a:ext>
                </a:extLst>
              </p:cNvPr>
              <p:cNvSpPr>
                <a:spLocks noGrp="1" noRot="1" noChangeAspect="1" noMove="1" noResize="1" noEditPoints="1" noAdjustHandles="1" noChangeArrowheads="1" noChangeShapeType="1" noTextEdit="1"/>
              </p:cNvSpPr>
              <p:nvPr>
                <p:ph idx="1"/>
              </p:nvPr>
            </p:nvSpPr>
            <p:spPr>
              <a:blipFill>
                <a:blip r:embed="rId2"/>
                <a:stretch>
                  <a:fillRect l="-916" t="-1871" r="-172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F314940-3B9C-4924-8617-52EEF743DA58}"/>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88D3A7F1-C39E-48D3-B780-229A30A87857}"/>
              </a:ext>
            </a:extLst>
          </p:cNvPr>
          <p:cNvSpPr>
            <a:spLocks noGrp="1"/>
          </p:cNvSpPr>
          <p:nvPr>
            <p:ph type="sldNum" sz="quarter" idx="13"/>
          </p:nvPr>
        </p:nvSpPr>
        <p:spPr/>
        <p:txBody>
          <a:bodyPr/>
          <a:lstStyle/>
          <a:p>
            <a:fld id="{F47845EA-7733-40EE-B074-20032348B727}" type="slidenum">
              <a:rPr lang="en-US" smtClean="0"/>
              <a:t>71</a:t>
            </a:fld>
            <a:endParaRPr lang="en-US"/>
          </a:p>
        </p:txBody>
      </p:sp>
    </p:spTree>
    <p:extLst>
      <p:ext uri="{BB962C8B-B14F-4D97-AF65-F5344CB8AC3E}">
        <p14:creationId xmlns:p14="http://schemas.microsoft.com/office/powerpoint/2010/main" val="2088767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1F3F2E66-41E5-4498-881D-B9F697622514}"/>
              </a:ext>
            </a:extLst>
          </p:cNvPr>
          <p:cNvSpPr txBox="1"/>
          <p:nvPr/>
        </p:nvSpPr>
        <p:spPr>
          <a:xfrm>
            <a:off x="353008" y="1008787"/>
            <a:ext cx="11543926" cy="1077218"/>
          </a:xfrm>
          <a:prstGeom prst="rect">
            <a:avLst/>
          </a:prstGeom>
          <a:noFill/>
        </p:spPr>
        <p:txBody>
          <a:bodyPr wrap="square">
            <a:spAutoFit/>
          </a:bodyPr>
          <a:lstStyle/>
          <a:p>
            <a:r>
              <a:rPr lang="en-US" sz="3200" dirty="0"/>
              <a:t>1) Process composition: we like to divide processes (including experiments) into a series of steps stitched together</a:t>
            </a:r>
          </a:p>
        </p:txBody>
      </p:sp>
      <p:sp>
        <p:nvSpPr>
          <p:cNvPr id="101" name="TextBox 100">
            <a:extLst>
              <a:ext uri="{FF2B5EF4-FFF2-40B4-BE49-F238E27FC236}">
                <a16:creationId xmlns:a16="http://schemas.microsoft.com/office/drawing/2014/main" id="{BADE4F79-1A64-4630-9FCD-15347B205F06}"/>
              </a:ext>
            </a:extLst>
          </p:cNvPr>
          <p:cNvSpPr txBox="1"/>
          <p:nvPr/>
        </p:nvSpPr>
        <p:spPr>
          <a:xfrm>
            <a:off x="3084672" y="5915968"/>
            <a:ext cx="6097554" cy="646331"/>
          </a:xfrm>
          <a:prstGeom prst="rect">
            <a:avLst/>
          </a:prstGeom>
          <a:noFill/>
        </p:spPr>
        <p:txBody>
          <a:bodyPr wrap="square">
            <a:spAutoFit/>
          </a:bodyPr>
          <a:lstStyle/>
          <a:p>
            <a:pPr algn="ctr"/>
            <a:r>
              <a:rPr lang="en-US" sz="3600" dirty="0"/>
              <a:t>States are junction points</a:t>
            </a:r>
          </a:p>
        </p:txBody>
      </p:sp>
      <p:sp>
        <p:nvSpPr>
          <p:cNvPr id="19" name="TextBox 18">
            <a:extLst>
              <a:ext uri="{FF2B5EF4-FFF2-40B4-BE49-F238E27FC236}">
                <a16:creationId xmlns:a16="http://schemas.microsoft.com/office/drawing/2014/main" id="{02E9F94D-F183-4114-BF7A-4C0223753F09}"/>
              </a:ext>
            </a:extLst>
          </p:cNvPr>
          <p:cNvSpPr txBox="1"/>
          <p:nvPr/>
        </p:nvSpPr>
        <p:spPr>
          <a:xfrm>
            <a:off x="1357590" y="4935780"/>
            <a:ext cx="7502833" cy="646331"/>
          </a:xfrm>
          <a:prstGeom prst="rect">
            <a:avLst/>
          </a:prstGeom>
          <a:noFill/>
        </p:spPr>
        <p:txBody>
          <a:bodyPr wrap="square" rtlCol="0">
            <a:spAutoFit/>
          </a:bodyPr>
          <a:lstStyle/>
          <a:p>
            <a:r>
              <a:rPr lang="en-US" dirty="0"/>
              <a:t>At the junction point, the evolution count from both processes for the same state has to match, physical theory must take that into account</a:t>
            </a:r>
          </a:p>
        </p:txBody>
      </p:sp>
      <p:grpSp>
        <p:nvGrpSpPr>
          <p:cNvPr id="20" name="Group 19">
            <a:extLst>
              <a:ext uri="{FF2B5EF4-FFF2-40B4-BE49-F238E27FC236}">
                <a16:creationId xmlns:a16="http://schemas.microsoft.com/office/drawing/2014/main" id="{9EDE33B6-9770-43BF-B1D3-91F3E5E68F44}"/>
              </a:ext>
            </a:extLst>
          </p:cNvPr>
          <p:cNvGrpSpPr/>
          <p:nvPr/>
        </p:nvGrpSpPr>
        <p:grpSpPr>
          <a:xfrm>
            <a:off x="2092467" y="2444764"/>
            <a:ext cx="7552307" cy="1968471"/>
            <a:chOff x="1134319" y="4001294"/>
            <a:chExt cx="7552307" cy="1968471"/>
          </a:xfrm>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9ECE02A-091C-494A-9184-161EA5B87429}"/>
                    </a:ext>
                  </a:extLst>
                </p:cNvPr>
                <p:cNvSpPr/>
                <p:nvPr/>
              </p:nvSpPr>
              <p:spPr>
                <a:xfrm>
                  <a:off x="1134319" y="4001294"/>
                  <a:ext cx="1255996" cy="828789"/>
                </a:xfrm>
                <a:prstGeom prst="rect">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produce </a:t>
                  </a:r>
                  <a14:m>
                    <m:oMath xmlns:m="http://schemas.openxmlformats.org/officeDocument/2006/math">
                      <m:r>
                        <a:rPr lang="en-US" sz="1600" b="0" i="1" smtClean="0">
                          <a:solidFill>
                            <a:schemeClr val="tx1"/>
                          </a:solidFill>
                          <a:latin typeface="Cambria Math" panose="02040503050406030204" pitchFamily="18" charset="0"/>
                        </a:rPr>
                        <m:t>𝑋</m:t>
                      </m:r>
                    </m:oMath>
                  </a14:m>
                  <a:endParaRPr lang="en-US" sz="1600" dirty="0">
                    <a:solidFill>
                      <a:schemeClr val="tx1"/>
                    </a:solidFill>
                  </a:endParaRPr>
                </a:p>
              </p:txBody>
            </p:sp>
          </mc:Choice>
          <mc:Fallback xmlns="">
            <p:sp>
              <p:nvSpPr>
                <p:cNvPr id="21" name="Rectangle 20">
                  <a:extLst>
                    <a:ext uri="{FF2B5EF4-FFF2-40B4-BE49-F238E27FC236}">
                      <a16:creationId xmlns:a16="http://schemas.microsoft.com/office/drawing/2014/main" id="{C9ECE02A-091C-494A-9184-161EA5B87429}"/>
                    </a:ext>
                  </a:extLst>
                </p:cNvPr>
                <p:cNvSpPr>
                  <a:spLocks noRot="1" noChangeAspect="1" noMove="1" noResize="1" noEditPoints="1" noAdjustHandles="1" noChangeArrowheads="1" noChangeShapeType="1" noTextEdit="1"/>
                </p:cNvSpPr>
                <p:nvPr/>
              </p:nvSpPr>
              <p:spPr>
                <a:xfrm>
                  <a:off x="1134319" y="4001294"/>
                  <a:ext cx="1255996" cy="828789"/>
                </a:xfrm>
                <a:prstGeom prst="rect">
                  <a:avLst/>
                </a:prstGeom>
                <a:blipFill>
                  <a:blip r:embed="rId2"/>
                  <a:stretch>
                    <a:fillRect/>
                  </a:stretch>
                </a:blipFill>
                <a:ln>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6144F80-9E5E-4796-9CB8-66A1BF14C9E9}"/>
                    </a:ext>
                  </a:extLst>
                </p:cNvPr>
                <p:cNvSpPr/>
                <p:nvPr/>
              </p:nvSpPr>
              <p:spPr>
                <a:xfrm>
                  <a:off x="3236078" y="4001294"/>
                  <a:ext cx="1255996" cy="828789"/>
                </a:xfrm>
                <a:prstGeom prst="rect">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prepare </a:t>
                  </a:r>
                  <a14:m>
                    <m:oMath xmlns:m="http://schemas.openxmlformats.org/officeDocument/2006/math">
                      <m:r>
                        <a:rPr lang="en-US" sz="1600" b="0" i="1" smtClean="0">
                          <a:solidFill>
                            <a:schemeClr val="tx1"/>
                          </a:solidFill>
                          <a:latin typeface="Cambria Math" panose="02040503050406030204" pitchFamily="18" charset="0"/>
                        </a:rPr>
                        <m:t>𝑋</m:t>
                      </m:r>
                    </m:oMath>
                  </a14:m>
                  <a:endParaRPr lang="en-US" sz="1600" dirty="0">
                    <a:solidFill>
                      <a:schemeClr val="tx1"/>
                    </a:solidFill>
                  </a:endParaRPr>
                </a:p>
              </p:txBody>
            </p:sp>
          </mc:Choice>
          <mc:Fallback xmlns="">
            <p:sp>
              <p:nvSpPr>
                <p:cNvPr id="22" name="Rectangle 21">
                  <a:extLst>
                    <a:ext uri="{FF2B5EF4-FFF2-40B4-BE49-F238E27FC236}">
                      <a16:creationId xmlns:a16="http://schemas.microsoft.com/office/drawing/2014/main" id="{16144F80-9E5E-4796-9CB8-66A1BF14C9E9}"/>
                    </a:ext>
                  </a:extLst>
                </p:cNvPr>
                <p:cNvSpPr>
                  <a:spLocks noRot="1" noChangeAspect="1" noMove="1" noResize="1" noEditPoints="1" noAdjustHandles="1" noChangeArrowheads="1" noChangeShapeType="1" noTextEdit="1"/>
                </p:cNvSpPr>
                <p:nvPr/>
              </p:nvSpPr>
              <p:spPr>
                <a:xfrm>
                  <a:off x="3236078" y="4001294"/>
                  <a:ext cx="1255996" cy="828789"/>
                </a:xfrm>
                <a:prstGeom prst="rect">
                  <a:avLst/>
                </a:prstGeom>
                <a:blipFill>
                  <a:blip r:embed="rId3"/>
                  <a:stretch>
                    <a:fillRect/>
                  </a:stretch>
                </a:blipFill>
                <a:ln>
                  <a:prstDash val="solid"/>
                </a:ln>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7CC182C0-8246-41EA-AFA9-FA40E06796B0}"/>
                </a:ext>
              </a:extLst>
            </p:cNvPr>
            <p:cNvCxnSpPr>
              <a:stCxn id="21" idx="3"/>
              <a:endCxn id="22" idx="1"/>
            </p:cNvCxnSpPr>
            <p:nvPr/>
          </p:nvCxnSpPr>
          <p:spPr>
            <a:xfrm>
              <a:off x="2390315" y="4415689"/>
              <a:ext cx="845763"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142DC10-D616-4F9D-9BBF-F69E5BFFFB5F}"/>
                    </a:ext>
                  </a:extLst>
                </p:cNvPr>
                <p:cNvSpPr/>
                <p:nvPr/>
              </p:nvSpPr>
              <p:spPr>
                <a:xfrm>
                  <a:off x="1134319" y="5140976"/>
                  <a:ext cx="1255996" cy="828789"/>
                </a:xfrm>
                <a:prstGeom prst="rect">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produce </a:t>
                  </a:r>
                  <a14:m>
                    <m:oMath xmlns:m="http://schemas.openxmlformats.org/officeDocument/2006/math">
                      <m:r>
                        <a:rPr lang="en-US" sz="1600" b="0" i="1" smtClean="0">
                          <a:solidFill>
                            <a:schemeClr val="tx1"/>
                          </a:solidFill>
                          <a:latin typeface="Cambria Math" panose="02040503050406030204" pitchFamily="18" charset="0"/>
                        </a:rPr>
                        <m:t>𝑌</m:t>
                      </m:r>
                    </m:oMath>
                  </a14:m>
                  <a:endParaRPr lang="en-US" sz="1600" dirty="0">
                    <a:solidFill>
                      <a:schemeClr val="tx1"/>
                    </a:solidFill>
                  </a:endParaRPr>
                </a:p>
              </p:txBody>
            </p:sp>
          </mc:Choice>
          <mc:Fallback xmlns="">
            <p:sp>
              <p:nvSpPr>
                <p:cNvPr id="24" name="Rectangle 23">
                  <a:extLst>
                    <a:ext uri="{FF2B5EF4-FFF2-40B4-BE49-F238E27FC236}">
                      <a16:creationId xmlns:a16="http://schemas.microsoft.com/office/drawing/2014/main" id="{7142DC10-D616-4F9D-9BBF-F69E5BFFFB5F}"/>
                    </a:ext>
                  </a:extLst>
                </p:cNvPr>
                <p:cNvSpPr>
                  <a:spLocks noRot="1" noChangeAspect="1" noMove="1" noResize="1" noEditPoints="1" noAdjustHandles="1" noChangeArrowheads="1" noChangeShapeType="1" noTextEdit="1"/>
                </p:cNvSpPr>
                <p:nvPr/>
              </p:nvSpPr>
              <p:spPr>
                <a:xfrm>
                  <a:off x="1134319" y="5140976"/>
                  <a:ext cx="1255996" cy="828789"/>
                </a:xfrm>
                <a:prstGeom prst="rect">
                  <a:avLst/>
                </a:prstGeom>
                <a:blipFill>
                  <a:blip r:embed="rId4"/>
                  <a:stretch>
                    <a:fillRect/>
                  </a:stretch>
                </a:blipFill>
                <a:ln>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3D39266-93CF-419C-B560-ACA15172494B}"/>
                    </a:ext>
                  </a:extLst>
                </p:cNvPr>
                <p:cNvSpPr/>
                <p:nvPr/>
              </p:nvSpPr>
              <p:spPr>
                <a:xfrm>
                  <a:off x="3236078" y="5140976"/>
                  <a:ext cx="1255996" cy="828789"/>
                </a:xfrm>
                <a:prstGeom prst="rect">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prepare </a:t>
                  </a:r>
                  <a14:m>
                    <m:oMath xmlns:m="http://schemas.openxmlformats.org/officeDocument/2006/math">
                      <m:r>
                        <a:rPr lang="en-US" sz="1600" b="0" i="1" smtClean="0">
                          <a:solidFill>
                            <a:schemeClr val="tx1"/>
                          </a:solidFill>
                          <a:latin typeface="Cambria Math" panose="02040503050406030204" pitchFamily="18" charset="0"/>
                        </a:rPr>
                        <m:t>𝑌</m:t>
                      </m:r>
                    </m:oMath>
                  </a14:m>
                  <a:endParaRPr lang="en-US" sz="1600" dirty="0">
                    <a:solidFill>
                      <a:schemeClr val="tx1"/>
                    </a:solidFill>
                  </a:endParaRPr>
                </a:p>
              </p:txBody>
            </p:sp>
          </mc:Choice>
          <mc:Fallback xmlns="">
            <p:sp>
              <p:nvSpPr>
                <p:cNvPr id="25" name="Rectangle 24">
                  <a:extLst>
                    <a:ext uri="{FF2B5EF4-FFF2-40B4-BE49-F238E27FC236}">
                      <a16:creationId xmlns:a16="http://schemas.microsoft.com/office/drawing/2014/main" id="{63D39266-93CF-419C-B560-ACA15172494B}"/>
                    </a:ext>
                  </a:extLst>
                </p:cNvPr>
                <p:cNvSpPr>
                  <a:spLocks noRot="1" noChangeAspect="1" noMove="1" noResize="1" noEditPoints="1" noAdjustHandles="1" noChangeArrowheads="1" noChangeShapeType="1" noTextEdit="1"/>
                </p:cNvSpPr>
                <p:nvPr/>
              </p:nvSpPr>
              <p:spPr>
                <a:xfrm>
                  <a:off x="3236078" y="5140976"/>
                  <a:ext cx="1255996" cy="828789"/>
                </a:xfrm>
                <a:prstGeom prst="rect">
                  <a:avLst/>
                </a:prstGeom>
                <a:blipFill>
                  <a:blip r:embed="rId5"/>
                  <a:stretch>
                    <a:fillRect/>
                  </a:stretch>
                </a:blipFill>
                <a:ln>
                  <a:prstDash val="solid"/>
                </a:ln>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2E6A9CF5-194F-452F-98D3-EE365E710E95}"/>
                </a:ext>
              </a:extLst>
            </p:cNvPr>
            <p:cNvCxnSpPr>
              <a:stCxn id="24" idx="3"/>
              <a:endCxn id="25" idx="1"/>
            </p:cNvCxnSpPr>
            <p:nvPr/>
          </p:nvCxnSpPr>
          <p:spPr>
            <a:xfrm>
              <a:off x="2390315" y="5555371"/>
              <a:ext cx="84576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E9DD87A-5B30-4BBF-AEAF-9C25D574162B}"/>
                </a:ext>
              </a:extLst>
            </p:cNvPr>
            <p:cNvSpPr/>
            <p:nvPr/>
          </p:nvSpPr>
          <p:spPr>
            <a:xfrm>
              <a:off x="5333354" y="4001294"/>
              <a:ext cx="1255996" cy="828789"/>
            </a:xfrm>
            <a:prstGeom prst="rect">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interaction</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96613F6-3B3F-4EAC-8942-0635862C0DE0}"/>
                    </a:ext>
                  </a:extLst>
                </p:cNvPr>
                <p:cNvSpPr/>
                <p:nvPr/>
              </p:nvSpPr>
              <p:spPr>
                <a:xfrm>
                  <a:off x="7430630" y="4001294"/>
                  <a:ext cx="1255996" cy="828789"/>
                </a:xfrm>
                <a:prstGeom prst="rect">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measure </a:t>
                  </a:r>
                  <a14:m>
                    <m:oMath xmlns:m="http://schemas.openxmlformats.org/officeDocument/2006/math">
                      <m:r>
                        <a:rPr lang="en-US" sz="1600" b="0" i="1" smtClean="0">
                          <a:solidFill>
                            <a:schemeClr val="tx1"/>
                          </a:solidFill>
                          <a:latin typeface="Cambria Math" panose="02040503050406030204" pitchFamily="18" charset="0"/>
                        </a:rPr>
                        <m:t>𝑋</m:t>
                      </m:r>
                    </m:oMath>
                  </a14:m>
                  <a:endParaRPr lang="en-US" sz="1600" dirty="0">
                    <a:solidFill>
                      <a:schemeClr val="tx1"/>
                    </a:solidFill>
                  </a:endParaRPr>
                </a:p>
              </p:txBody>
            </p:sp>
          </mc:Choice>
          <mc:Fallback xmlns="">
            <p:sp>
              <p:nvSpPr>
                <p:cNvPr id="28" name="Rectangle 27">
                  <a:extLst>
                    <a:ext uri="{FF2B5EF4-FFF2-40B4-BE49-F238E27FC236}">
                      <a16:creationId xmlns:a16="http://schemas.microsoft.com/office/drawing/2014/main" id="{E96613F6-3B3F-4EAC-8942-0635862C0DE0}"/>
                    </a:ext>
                  </a:extLst>
                </p:cNvPr>
                <p:cNvSpPr>
                  <a:spLocks noRot="1" noChangeAspect="1" noMove="1" noResize="1" noEditPoints="1" noAdjustHandles="1" noChangeArrowheads="1" noChangeShapeType="1" noTextEdit="1"/>
                </p:cNvSpPr>
                <p:nvPr/>
              </p:nvSpPr>
              <p:spPr>
                <a:xfrm>
                  <a:off x="7430630" y="4001294"/>
                  <a:ext cx="1255996" cy="828789"/>
                </a:xfrm>
                <a:prstGeom prst="rect">
                  <a:avLst/>
                </a:prstGeom>
                <a:blipFill>
                  <a:blip r:embed="rId6"/>
                  <a:stretch>
                    <a:fillRect/>
                  </a:stretch>
                </a:blipFill>
                <a:ln>
                  <a:prstDash val="solid"/>
                </a:ln>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C43AD4F6-FCD6-41C2-A29F-F7627B43FC2E}"/>
                </a:ext>
              </a:extLst>
            </p:cNvPr>
            <p:cNvCxnSpPr>
              <a:stCxn id="27" idx="3"/>
              <a:endCxn id="28" idx="1"/>
            </p:cNvCxnSpPr>
            <p:nvPr/>
          </p:nvCxnSpPr>
          <p:spPr>
            <a:xfrm>
              <a:off x="6589350" y="4415689"/>
              <a:ext cx="841280" cy="0"/>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6A6A976-B4D0-47DB-8805-1E3DA3B642C1}"/>
                    </a:ext>
                  </a:extLst>
                </p:cNvPr>
                <p:cNvSpPr/>
                <p:nvPr/>
              </p:nvSpPr>
              <p:spPr>
                <a:xfrm>
                  <a:off x="7430630" y="5140976"/>
                  <a:ext cx="1255996" cy="828789"/>
                </a:xfrm>
                <a:prstGeom prst="rect">
                  <a:avLst/>
                </a:prstGeom>
                <a:ln>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measure </a:t>
                  </a:r>
                  <a14:m>
                    <m:oMath xmlns:m="http://schemas.openxmlformats.org/officeDocument/2006/math">
                      <m:r>
                        <a:rPr lang="en-US" sz="1600" b="0" i="1" smtClean="0">
                          <a:solidFill>
                            <a:schemeClr val="tx1"/>
                          </a:solidFill>
                          <a:latin typeface="Cambria Math" panose="02040503050406030204" pitchFamily="18" charset="0"/>
                        </a:rPr>
                        <m:t>𝑌</m:t>
                      </m:r>
                    </m:oMath>
                  </a14:m>
                  <a:endParaRPr lang="en-US" sz="1600" dirty="0">
                    <a:solidFill>
                      <a:schemeClr val="tx1"/>
                    </a:solidFill>
                  </a:endParaRPr>
                </a:p>
              </p:txBody>
            </p:sp>
          </mc:Choice>
          <mc:Fallback xmlns="">
            <p:sp>
              <p:nvSpPr>
                <p:cNvPr id="30" name="Rectangle 29">
                  <a:extLst>
                    <a:ext uri="{FF2B5EF4-FFF2-40B4-BE49-F238E27FC236}">
                      <a16:creationId xmlns:a16="http://schemas.microsoft.com/office/drawing/2014/main" id="{D6A6A976-B4D0-47DB-8805-1E3DA3B642C1}"/>
                    </a:ext>
                  </a:extLst>
                </p:cNvPr>
                <p:cNvSpPr>
                  <a:spLocks noRot="1" noChangeAspect="1" noMove="1" noResize="1" noEditPoints="1" noAdjustHandles="1" noChangeArrowheads="1" noChangeShapeType="1" noTextEdit="1"/>
                </p:cNvSpPr>
                <p:nvPr/>
              </p:nvSpPr>
              <p:spPr>
                <a:xfrm>
                  <a:off x="7430630" y="5140976"/>
                  <a:ext cx="1255996" cy="828789"/>
                </a:xfrm>
                <a:prstGeom prst="rect">
                  <a:avLst/>
                </a:prstGeom>
                <a:blipFill>
                  <a:blip r:embed="rId7"/>
                  <a:stretch>
                    <a:fillRect/>
                  </a:stretch>
                </a:blipFill>
                <a:ln>
                  <a:prstDash val="solid"/>
                </a:ln>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11B7A81A-6E40-4BEC-B5BF-4C3291A43D06}"/>
                </a:ext>
              </a:extLst>
            </p:cNvPr>
            <p:cNvCxnSpPr>
              <a:cxnSpLocks/>
              <a:stCxn id="30" idx="1"/>
            </p:cNvCxnSpPr>
            <p:nvPr/>
          </p:nvCxnSpPr>
          <p:spPr>
            <a:xfrm flipH="1">
              <a:off x="7009990" y="5555371"/>
              <a:ext cx="42064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E10433-AB04-47B2-8589-12E4600653A7}"/>
                </a:ext>
              </a:extLst>
            </p:cNvPr>
            <p:cNvCxnSpPr>
              <a:cxnSpLocks/>
            </p:cNvCxnSpPr>
            <p:nvPr/>
          </p:nvCxnSpPr>
          <p:spPr>
            <a:xfrm flipH="1">
              <a:off x="7006590" y="4415688"/>
              <a:ext cx="3400" cy="117739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14B9E0-07FD-4BD3-8F5A-5A21F024C8BE}"/>
                </a:ext>
              </a:extLst>
            </p:cNvPr>
            <p:cNvCxnSpPr/>
            <p:nvPr/>
          </p:nvCxnSpPr>
          <p:spPr>
            <a:xfrm>
              <a:off x="4492074" y="4415688"/>
              <a:ext cx="84128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A5BA7EA-1427-4D44-9704-4F2663969EE3}"/>
                </a:ext>
              </a:extLst>
            </p:cNvPr>
            <p:cNvCxnSpPr>
              <a:cxnSpLocks/>
            </p:cNvCxnSpPr>
            <p:nvPr/>
          </p:nvCxnSpPr>
          <p:spPr>
            <a:xfrm flipH="1">
              <a:off x="4492074" y="5555370"/>
              <a:ext cx="42064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52B2D5-1E63-40CD-AD9F-9FA3ACBA155A}"/>
                </a:ext>
              </a:extLst>
            </p:cNvPr>
            <p:cNvCxnSpPr>
              <a:cxnSpLocks/>
            </p:cNvCxnSpPr>
            <p:nvPr/>
          </p:nvCxnSpPr>
          <p:spPr>
            <a:xfrm flipH="1">
              <a:off x="4912714" y="4415688"/>
              <a:ext cx="3400" cy="1177392"/>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06866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F3F2E66-41E5-4498-881D-B9F697622514}"/>
                  </a:ext>
                </a:extLst>
              </p:cNvPr>
              <p:cNvSpPr txBox="1"/>
              <p:nvPr/>
            </p:nvSpPr>
            <p:spPr>
              <a:xfrm>
                <a:off x="353008" y="1001970"/>
                <a:ext cx="6850224" cy="2799100"/>
              </a:xfrm>
              <a:prstGeom prst="rect">
                <a:avLst/>
              </a:prstGeom>
              <a:noFill/>
            </p:spPr>
            <p:txBody>
              <a:bodyPr wrap="square">
                <a:spAutoFit/>
              </a:bodyPr>
              <a:lstStyle/>
              <a:p>
                <a:r>
                  <a:rPr lang="en-US" sz="3200" dirty="0"/>
                  <a:t>2) Measurement finiteness:</a:t>
                </a:r>
                <a:br>
                  <a:rPr lang="en-US" sz="3200" dirty="0"/>
                </a:br>
                <a:r>
                  <a:rPr lang="en-US" sz="3200" dirty="0"/>
                  <a:t>on closer inspection, measurements are not at an instant (or at a point); they are defined on a </a:t>
                </a:r>
                <a:r>
                  <a:rPr lang="en-US" sz="3200" dirty="0" err="1"/>
                  <a:t>neighbourhood</a:t>
                </a:r>
                <a:r>
                  <a:rPr lang="en-US" sz="3200" dirty="0"/>
                  <a:t>; </a:t>
                </a:r>
                <a14:m>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oMath>
                </a14:m>
                <a:r>
                  <a:rPr lang="en-US" sz="3200" dirty="0"/>
                  <a:t> is really </a:t>
                </a:r>
                <a14:m>
                  <m:oMath xmlns:m="http://schemas.openxmlformats.org/officeDocument/2006/math">
                    <m:r>
                      <a:rPr lang="en-US" sz="3200" b="0" i="1" smtClean="0">
                        <a:latin typeface="Cambria Math" panose="02040503050406030204" pitchFamily="18" charset="0"/>
                      </a:rPr>
                      <m:t>𝑥</m:t>
                    </m:r>
                    <m:d>
                      <m:dPr>
                        <m:begChr m:val="["/>
                        <m:endChr m:val="]"/>
                        <m:ctrlPr>
                          <a:rPr lang="en-US" sz="3200" b="0" i="1" smtClean="0">
                            <a:latin typeface="Cambria Math" panose="02040503050406030204" pitchFamily="18" charset="0"/>
                          </a:rPr>
                        </m:ctrlPr>
                      </m:dPr>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𝑡</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𝑑𝑡</m:t>
                                </m:r>
                              </m:num>
                              <m:den>
                                <m:r>
                                  <a:rPr lang="en-US" sz="3200" b="0" i="1" smtClean="0">
                                    <a:latin typeface="Cambria Math" panose="02040503050406030204" pitchFamily="18" charset="0"/>
                                  </a:rPr>
                                  <m:t>2</m:t>
                                </m:r>
                              </m:den>
                            </m:f>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𝑑𝑡</m:t>
                                </m:r>
                              </m:num>
                              <m:den>
                                <m:r>
                                  <a:rPr lang="en-US" sz="3200" b="0" i="1" smtClean="0">
                                    <a:latin typeface="Cambria Math" panose="02040503050406030204" pitchFamily="18" charset="0"/>
                                  </a:rPr>
                                  <m:t>2</m:t>
                                </m:r>
                              </m:den>
                            </m:f>
                          </m:e>
                        </m:d>
                      </m:e>
                    </m:d>
                  </m:oMath>
                </a14:m>
                <a:endParaRPr lang="en-US" sz="3200" dirty="0"/>
              </a:p>
            </p:txBody>
          </p:sp>
        </mc:Choice>
        <mc:Fallback xmlns="">
          <p:sp>
            <p:nvSpPr>
              <p:cNvPr id="58" name="TextBox 57">
                <a:extLst>
                  <a:ext uri="{FF2B5EF4-FFF2-40B4-BE49-F238E27FC236}">
                    <a16:creationId xmlns:a16="http://schemas.microsoft.com/office/drawing/2014/main" id="{1F3F2E66-41E5-4498-881D-B9F697622514}"/>
                  </a:ext>
                </a:extLst>
              </p:cNvPr>
              <p:cNvSpPr txBox="1">
                <a:spLocks noRot="1" noChangeAspect="1" noMove="1" noResize="1" noEditPoints="1" noAdjustHandles="1" noChangeArrowheads="1" noChangeShapeType="1" noTextEdit="1"/>
              </p:cNvSpPr>
              <p:nvPr/>
            </p:nvSpPr>
            <p:spPr>
              <a:xfrm>
                <a:off x="353008" y="1001970"/>
                <a:ext cx="6850224" cy="2799100"/>
              </a:xfrm>
              <a:prstGeom prst="rect">
                <a:avLst/>
              </a:prstGeom>
              <a:blipFill>
                <a:blip r:embed="rId2"/>
                <a:stretch>
                  <a:fillRect l="-2313" t="-2826" r="-3114" b="-2174"/>
                </a:stretch>
              </a:blipFill>
            </p:spPr>
            <p:txBody>
              <a:bodyPr/>
              <a:lstStyle/>
              <a:p>
                <a:r>
                  <a:rPr lang="en-US">
                    <a:noFill/>
                  </a:rPr>
                  <a:t> </a:t>
                </a:r>
              </a:p>
            </p:txBody>
          </p:sp>
        </mc:Fallback>
      </mc:AlternateContent>
      <p:sp>
        <p:nvSpPr>
          <p:cNvPr id="101" name="TextBox 100">
            <a:extLst>
              <a:ext uri="{FF2B5EF4-FFF2-40B4-BE49-F238E27FC236}">
                <a16:creationId xmlns:a16="http://schemas.microsoft.com/office/drawing/2014/main" id="{BADE4F79-1A64-4630-9FCD-15347B205F06}"/>
              </a:ext>
            </a:extLst>
          </p:cNvPr>
          <p:cNvSpPr txBox="1"/>
          <p:nvPr/>
        </p:nvSpPr>
        <p:spPr>
          <a:xfrm>
            <a:off x="250498" y="5915968"/>
            <a:ext cx="11765901" cy="646331"/>
          </a:xfrm>
          <a:prstGeom prst="rect">
            <a:avLst/>
          </a:prstGeom>
          <a:noFill/>
        </p:spPr>
        <p:txBody>
          <a:bodyPr wrap="square">
            <a:spAutoFit/>
          </a:bodyPr>
          <a:lstStyle/>
          <a:p>
            <a:pPr algn="ctr"/>
            <a:r>
              <a:rPr lang="en-US" sz="3600" dirty="0"/>
              <a:t>States are equilibria of faster/smaller scale processes</a:t>
            </a:r>
          </a:p>
        </p:txBody>
      </p:sp>
      <p:grpSp>
        <p:nvGrpSpPr>
          <p:cNvPr id="2" name="Group 1">
            <a:extLst>
              <a:ext uri="{FF2B5EF4-FFF2-40B4-BE49-F238E27FC236}">
                <a16:creationId xmlns:a16="http://schemas.microsoft.com/office/drawing/2014/main" id="{FD7B9E6D-F778-4588-A0E4-878DD5340F21}"/>
              </a:ext>
            </a:extLst>
          </p:cNvPr>
          <p:cNvGrpSpPr/>
          <p:nvPr/>
        </p:nvGrpSpPr>
        <p:grpSpPr>
          <a:xfrm>
            <a:off x="8428491" y="1413159"/>
            <a:ext cx="2976663" cy="2845611"/>
            <a:chOff x="8428491" y="1413159"/>
            <a:chExt cx="2976663" cy="2845611"/>
          </a:xfrm>
        </p:grpSpPr>
        <p:sp>
          <p:nvSpPr>
            <p:cNvPr id="19" name="Freeform: Shape 18">
              <a:extLst>
                <a:ext uri="{FF2B5EF4-FFF2-40B4-BE49-F238E27FC236}">
                  <a16:creationId xmlns:a16="http://schemas.microsoft.com/office/drawing/2014/main" id="{17FD9664-25D2-4357-AE8B-C6C740289B59}"/>
                </a:ext>
              </a:extLst>
            </p:cNvPr>
            <p:cNvSpPr/>
            <p:nvPr/>
          </p:nvSpPr>
          <p:spPr>
            <a:xfrm>
              <a:off x="8428491" y="1694769"/>
              <a:ext cx="2976663" cy="248479"/>
            </a:xfrm>
            <a:custGeom>
              <a:avLst/>
              <a:gdLst>
                <a:gd name="connsiteX0" fmla="*/ 0 w 10648545"/>
                <a:gd name="connsiteY0" fmla="*/ 1083013 h 1083013"/>
                <a:gd name="connsiteX1" fmla="*/ 2075234 w 10648545"/>
                <a:gd name="connsiteY1" fmla="*/ 661481 h 1083013"/>
                <a:gd name="connsiteX2" fmla="*/ 4961107 w 10648545"/>
                <a:gd name="connsiteY2" fmla="*/ 337226 h 1083013"/>
                <a:gd name="connsiteX3" fmla="*/ 8508460 w 10648545"/>
                <a:gd name="connsiteY3" fmla="*/ 337226 h 1083013"/>
                <a:gd name="connsiteX4" fmla="*/ 10648545 w 10648545"/>
                <a:gd name="connsiteY4" fmla="*/ 0 h 1083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8545" h="1083013">
                  <a:moveTo>
                    <a:pt x="0" y="1083013"/>
                  </a:moveTo>
                  <a:cubicBezTo>
                    <a:pt x="624191" y="934396"/>
                    <a:pt x="1248383" y="785779"/>
                    <a:pt x="2075234" y="661481"/>
                  </a:cubicBezTo>
                  <a:cubicBezTo>
                    <a:pt x="2902085" y="537183"/>
                    <a:pt x="3888903" y="391268"/>
                    <a:pt x="4961107" y="337226"/>
                  </a:cubicBezTo>
                  <a:cubicBezTo>
                    <a:pt x="6033311" y="283184"/>
                    <a:pt x="7560554" y="393430"/>
                    <a:pt x="8508460" y="337226"/>
                  </a:cubicBezTo>
                  <a:cubicBezTo>
                    <a:pt x="9456366" y="281022"/>
                    <a:pt x="10052455" y="140511"/>
                    <a:pt x="1064854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BDB9B40-C5D5-4AD7-9324-4A07F2C47BBD}"/>
                </a:ext>
              </a:extLst>
            </p:cNvPr>
            <p:cNvSpPr/>
            <p:nvPr/>
          </p:nvSpPr>
          <p:spPr>
            <a:xfrm>
              <a:off x="9949248" y="1728549"/>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0F61B5A-2C78-48EF-8179-20F5499BB95E}"/>
                    </a:ext>
                  </a:extLst>
                </p:cNvPr>
                <p:cNvSpPr txBox="1"/>
                <p:nvPr/>
              </p:nvSpPr>
              <p:spPr>
                <a:xfrm>
                  <a:off x="9864106" y="1413159"/>
                  <a:ext cx="3382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dirty="0"/>
                </a:p>
              </p:txBody>
            </p:sp>
          </mc:Choice>
          <mc:Fallback xmlns="">
            <p:sp>
              <p:nvSpPr>
                <p:cNvPr id="21" name="TextBox 20">
                  <a:extLst>
                    <a:ext uri="{FF2B5EF4-FFF2-40B4-BE49-F238E27FC236}">
                      <a16:creationId xmlns:a16="http://schemas.microsoft.com/office/drawing/2014/main" id="{00F61B5A-2C78-48EF-8179-20F5499BB95E}"/>
                    </a:ext>
                  </a:extLst>
                </p:cNvPr>
                <p:cNvSpPr txBox="1">
                  <a:spLocks noRot="1" noChangeAspect="1" noMove="1" noResize="1" noEditPoints="1" noAdjustHandles="1" noChangeArrowheads="1" noChangeShapeType="1" noTextEdit="1"/>
                </p:cNvSpPr>
                <p:nvPr/>
              </p:nvSpPr>
              <p:spPr>
                <a:xfrm>
                  <a:off x="9864106" y="1413159"/>
                  <a:ext cx="338234" cy="369332"/>
                </a:xfrm>
                <a:prstGeom prst="rect">
                  <a:avLst/>
                </a:prstGeom>
                <a:blipFill>
                  <a:blip r:embed="rId3"/>
                  <a:stretch>
                    <a:fillRect/>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316562DB-5009-47B6-A261-35A9F95882CF}"/>
                </a:ext>
              </a:extLst>
            </p:cNvPr>
            <p:cNvCxnSpPr>
              <a:cxnSpLocks/>
              <a:stCxn id="20" idx="2"/>
            </p:cNvCxnSpPr>
            <p:nvPr/>
          </p:nvCxnSpPr>
          <p:spPr>
            <a:xfrm flipH="1">
              <a:off x="9281160" y="1770537"/>
              <a:ext cx="668088" cy="13311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9A5FC1D-8FBB-40A7-A25E-EE364D1EE0DD}"/>
                </a:ext>
              </a:extLst>
            </p:cNvPr>
            <p:cNvCxnSpPr>
              <a:cxnSpLocks/>
              <a:endCxn id="21" idx="2"/>
            </p:cNvCxnSpPr>
            <p:nvPr/>
          </p:nvCxnSpPr>
          <p:spPr>
            <a:xfrm flipH="1" flipV="1">
              <a:off x="10033223" y="1782491"/>
              <a:ext cx="632237" cy="1377647"/>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3B1F7EC-A07E-4877-9EF4-4C293792A220}"/>
                </a:ext>
              </a:extLst>
            </p:cNvPr>
            <p:cNvSpPr/>
            <p:nvPr/>
          </p:nvSpPr>
          <p:spPr>
            <a:xfrm>
              <a:off x="9178573" y="2704492"/>
              <a:ext cx="1554278" cy="15542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F4A63DE9-123A-4B29-8BDD-F7E706AB06E8}"/>
                </a:ext>
              </a:extLst>
            </p:cNvPr>
            <p:cNvSpPr/>
            <p:nvPr/>
          </p:nvSpPr>
          <p:spPr>
            <a:xfrm>
              <a:off x="9189339" y="3376546"/>
              <a:ext cx="1541145" cy="170688"/>
            </a:xfrm>
            <a:custGeom>
              <a:avLst/>
              <a:gdLst>
                <a:gd name="connsiteX0" fmla="*/ 0 w 2170176"/>
                <a:gd name="connsiteY0" fmla="*/ 0 h 226174"/>
                <a:gd name="connsiteX1" fmla="*/ 73152 w 2170176"/>
                <a:gd name="connsiteY1" fmla="*/ 6096 h 226174"/>
                <a:gd name="connsiteX2" fmla="*/ 121920 w 2170176"/>
                <a:gd name="connsiteY2" fmla="*/ 30480 h 226174"/>
                <a:gd name="connsiteX3" fmla="*/ 152400 w 2170176"/>
                <a:gd name="connsiteY3" fmla="*/ 36576 h 226174"/>
                <a:gd name="connsiteX4" fmla="*/ 170688 w 2170176"/>
                <a:gd name="connsiteY4" fmla="*/ 48768 h 226174"/>
                <a:gd name="connsiteX5" fmla="*/ 213360 w 2170176"/>
                <a:gd name="connsiteY5" fmla="*/ 60960 h 226174"/>
                <a:gd name="connsiteX6" fmla="*/ 231648 w 2170176"/>
                <a:gd name="connsiteY6" fmla="*/ 67056 h 226174"/>
                <a:gd name="connsiteX7" fmla="*/ 280416 w 2170176"/>
                <a:gd name="connsiteY7" fmla="*/ 97536 h 226174"/>
                <a:gd name="connsiteX8" fmla="*/ 298704 w 2170176"/>
                <a:gd name="connsiteY8" fmla="*/ 109728 h 226174"/>
                <a:gd name="connsiteX9" fmla="*/ 329184 w 2170176"/>
                <a:gd name="connsiteY9" fmla="*/ 121920 h 226174"/>
                <a:gd name="connsiteX10" fmla="*/ 353568 w 2170176"/>
                <a:gd name="connsiteY10" fmla="*/ 140208 h 226174"/>
                <a:gd name="connsiteX11" fmla="*/ 371856 w 2170176"/>
                <a:gd name="connsiteY11" fmla="*/ 146304 h 226174"/>
                <a:gd name="connsiteX12" fmla="*/ 469392 w 2170176"/>
                <a:gd name="connsiteY12" fmla="*/ 182880 h 226174"/>
                <a:gd name="connsiteX13" fmla="*/ 512064 w 2170176"/>
                <a:gd name="connsiteY13" fmla="*/ 195072 h 226174"/>
                <a:gd name="connsiteX14" fmla="*/ 530352 w 2170176"/>
                <a:gd name="connsiteY14" fmla="*/ 201168 h 226174"/>
                <a:gd name="connsiteX15" fmla="*/ 579120 w 2170176"/>
                <a:gd name="connsiteY15" fmla="*/ 213360 h 226174"/>
                <a:gd name="connsiteX16" fmla="*/ 688848 w 2170176"/>
                <a:gd name="connsiteY16" fmla="*/ 188976 h 226174"/>
                <a:gd name="connsiteX17" fmla="*/ 713232 w 2170176"/>
                <a:gd name="connsiteY17" fmla="*/ 182880 h 226174"/>
                <a:gd name="connsiteX18" fmla="*/ 786384 w 2170176"/>
                <a:gd name="connsiteY18" fmla="*/ 140208 h 226174"/>
                <a:gd name="connsiteX19" fmla="*/ 804672 w 2170176"/>
                <a:gd name="connsiteY19" fmla="*/ 134112 h 226174"/>
                <a:gd name="connsiteX20" fmla="*/ 841248 w 2170176"/>
                <a:gd name="connsiteY20" fmla="*/ 109728 h 226174"/>
                <a:gd name="connsiteX21" fmla="*/ 859536 w 2170176"/>
                <a:gd name="connsiteY21" fmla="*/ 103632 h 226174"/>
                <a:gd name="connsiteX22" fmla="*/ 890016 w 2170176"/>
                <a:gd name="connsiteY22" fmla="*/ 85344 h 226174"/>
                <a:gd name="connsiteX23" fmla="*/ 908304 w 2170176"/>
                <a:gd name="connsiteY23" fmla="*/ 73152 h 226174"/>
                <a:gd name="connsiteX24" fmla="*/ 926592 w 2170176"/>
                <a:gd name="connsiteY24" fmla="*/ 67056 h 226174"/>
                <a:gd name="connsiteX25" fmla="*/ 981456 w 2170176"/>
                <a:gd name="connsiteY25" fmla="*/ 42672 h 226174"/>
                <a:gd name="connsiteX26" fmla="*/ 1048512 w 2170176"/>
                <a:gd name="connsiteY26" fmla="*/ 54864 h 226174"/>
                <a:gd name="connsiteX27" fmla="*/ 1085088 w 2170176"/>
                <a:gd name="connsiteY27" fmla="*/ 79248 h 226174"/>
                <a:gd name="connsiteX28" fmla="*/ 1121664 w 2170176"/>
                <a:gd name="connsiteY28" fmla="*/ 97536 h 226174"/>
                <a:gd name="connsiteX29" fmla="*/ 1170432 w 2170176"/>
                <a:gd name="connsiteY29" fmla="*/ 128016 h 226174"/>
                <a:gd name="connsiteX30" fmla="*/ 1188720 w 2170176"/>
                <a:gd name="connsiteY30" fmla="*/ 134112 h 226174"/>
                <a:gd name="connsiteX31" fmla="*/ 1213104 w 2170176"/>
                <a:gd name="connsiteY31" fmla="*/ 146304 h 226174"/>
                <a:gd name="connsiteX32" fmla="*/ 1267968 w 2170176"/>
                <a:gd name="connsiteY32" fmla="*/ 170688 h 226174"/>
                <a:gd name="connsiteX33" fmla="*/ 1420368 w 2170176"/>
                <a:gd name="connsiteY33" fmla="*/ 128016 h 226174"/>
                <a:gd name="connsiteX34" fmla="*/ 1469136 w 2170176"/>
                <a:gd name="connsiteY34" fmla="*/ 109728 h 226174"/>
                <a:gd name="connsiteX35" fmla="*/ 1511808 w 2170176"/>
                <a:gd name="connsiteY35" fmla="*/ 97536 h 226174"/>
                <a:gd name="connsiteX36" fmla="*/ 1530096 w 2170176"/>
                <a:gd name="connsiteY36" fmla="*/ 85344 h 226174"/>
                <a:gd name="connsiteX37" fmla="*/ 1737360 w 2170176"/>
                <a:gd name="connsiteY37" fmla="*/ 103632 h 226174"/>
                <a:gd name="connsiteX38" fmla="*/ 1822704 w 2170176"/>
                <a:gd name="connsiteY38" fmla="*/ 109728 h 226174"/>
                <a:gd name="connsiteX39" fmla="*/ 1908048 w 2170176"/>
                <a:gd name="connsiteY39" fmla="*/ 146304 h 226174"/>
                <a:gd name="connsiteX40" fmla="*/ 1962912 w 2170176"/>
                <a:gd name="connsiteY40" fmla="*/ 176784 h 226174"/>
                <a:gd name="connsiteX41" fmla="*/ 1987296 w 2170176"/>
                <a:gd name="connsiteY41" fmla="*/ 201168 h 226174"/>
                <a:gd name="connsiteX42" fmla="*/ 1993392 w 2170176"/>
                <a:gd name="connsiteY42" fmla="*/ 219456 h 226174"/>
                <a:gd name="connsiteX43" fmla="*/ 2048256 w 2170176"/>
                <a:gd name="connsiteY43" fmla="*/ 225552 h 226174"/>
                <a:gd name="connsiteX44" fmla="*/ 2170176 w 2170176"/>
                <a:gd name="connsiteY44" fmla="*/ 225552 h 226174"/>
                <a:gd name="connsiteX0" fmla="*/ 0 w 2097024"/>
                <a:gd name="connsiteY0" fmla="*/ 0 h 220078"/>
                <a:gd name="connsiteX1" fmla="*/ 48768 w 2097024"/>
                <a:gd name="connsiteY1" fmla="*/ 24384 h 220078"/>
                <a:gd name="connsiteX2" fmla="*/ 79248 w 2097024"/>
                <a:gd name="connsiteY2" fmla="*/ 30480 h 220078"/>
                <a:gd name="connsiteX3" fmla="*/ 97536 w 2097024"/>
                <a:gd name="connsiteY3" fmla="*/ 42672 h 220078"/>
                <a:gd name="connsiteX4" fmla="*/ 140208 w 2097024"/>
                <a:gd name="connsiteY4" fmla="*/ 54864 h 220078"/>
                <a:gd name="connsiteX5" fmla="*/ 158496 w 2097024"/>
                <a:gd name="connsiteY5" fmla="*/ 60960 h 220078"/>
                <a:gd name="connsiteX6" fmla="*/ 207264 w 2097024"/>
                <a:gd name="connsiteY6" fmla="*/ 91440 h 220078"/>
                <a:gd name="connsiteX7" fmla="*/ 225552 w 2097024"/>
                <a:gd name="connsiteY7" fmla="*/ 103632 h 220078"/>
                <a:gd name="connsiteX8" fmla="*/ 256032 w 2097024"/>
                <a:gd name="connsiteY8" fmla="*/ 115824 h 220078"/>
                <a:gd name="connsiteX9" fmla="*/ 280416 w 2097024"/>
                <a:gd name="connsiteY9" fmla="*/ 134112 h 220078"/>
                <a:gd name="connsiteX10" fmla="*/ 298704 w 2097024"/>
                <a:gd name="connsiteY10" fmla="*/ 140208 h 220078"/>
                <a:gd name="connsiteX11" fmla="*/ 396240 w 2097024"/>
                <a:gd name="connsiteY11" fmla="*/ 176784 h 220078"/>
                <a:gd name="connsiteX12" fmla="*/ 438912 w 2097024"/>
                <a:gd name="connsiteY12" fmla="*/ 188976 h 220078"/>
                <a:gd name="connsiteX13" fmla="*/ 457200 w 2097024"/>
                <a:gd name="connsiteY13" fmla="*/ 195072 h 220078"/>
                <a:gd name="connsiteX14" fmla="*/ 505968 w 2097024"/>
                <a:gd name="connsiteY14" fmla="*/ 207264 h 220078"/>
                <a:gd name="connsiteX15" fmla="*/ 615696 w 2097024"/>
                <a:gd name="connsiteY15" fmla="*/ 182880 h 220078"/>
                <a:gd name="connsiteX16" fmla="*/ 640080 w 2097024"/>
                <a:gd name="connsiteY16" fmla="*/ 176784 h 220078"/>
                <a:gd name="connsiteX17" fmla="*/ 713232 w 2097024"/>
                <a:gd name="connsiteY17" fmla="*/ 134112 h 220078"/>
                <a:gd name="connsiteX18" fmla="*/ 731520 w 2097024"/>
                <a:gd name="connsiteY18" fmla="*/ 128016 h 220078"/>
                <a:gd name="connsiteX19" fmla="*/ 768096 w 2097024"/>
                <a:gd name="connsiteY19" fmla="*/ 103632 h 220078"/>
                <a:gd name="connsiteX20" fmla="*/ 786384 w 2097024"/>
                <a:gd name="connsiteY20" fmla="*/ 97536 h 220078"/>
                <a:gd name="connsiteX21" fmla="*/ 816864 w 2097024"/>
                <a:gd name="connsiteY21" fmla="*/ 79248 h 220078"/>
                <a:gd name="connsiteX22" fmla="*/ 835152 w 2097024"/>
                <a:gd name="connsiteY22" fmla="*/ 67056 h 220078"/>
                <a:gd name="connsiteX23" fmla="*/ 853440 w 2097024"/>
                <a:gd name="connsiteY23" fmla="*/ 60960 h 220078"/>
                <a:gd name="connsiteX24" fmla="*/ 908304 w 2097024"/>
                <a:gd name="connsiteY24" fmla="*/ 36576 h 220078"/>
                <a:gd name="connsiteX25" fmla="*/ 975360 w 2097024"/>
                <a:gd name="connsiteY25" fmla="*/ 48768 h 220078"/>
                <a:gd name="connsiteX26" fmla="*/ 1011936 w 2097024"/>
                <a:gd name="connsiteY26" fmla="*/ 73152 h 220078"/>
                <a:gd name="connsiteX27" fmla="*/ 1048512 w 2097024"/>
                <a:gd name="connsiteY27" fmla="*/ 91440 h 220078"/>
                <a:gd name="connsiteX28" fmla="*/ 1097280 w 2097024"/>
                <a:gd name="connsiteY28" fmla="*/ 121920 h 220078"/>
                <a:gd name="connsiteX29" fmla="*/ 1115568 w 2097024"/>
                <a:gd name="connsiteY29" fmla="*/ 128016 h 220078"/>
                <a:gd name="connsiteX30" fmla="*/ 1139952 w 2097024"/>
                <a:gd name="connsiteY30" fmla="*/ 140208 h 220078"/>
                <a:gd name="connsiteX31" fmla="*/ 1194816 w 2097024"/>
                <a:gd name="connsiteY31" fmla="*/ 164592 h 220078"/>
                <a:gd name="connsiteX32" fmla="*/ 1347216 w 2097024"/>
                <a:gd name="connsiteY32" fmla="*/ 121920 h 220078"/>
                <a:gd name="connsiteX33" fmla="*/ 1395984 w 2097024"/>
                <a:gd name="connsiteY33" fmla="*/ 103632 h 220078"/>
                <a:gd name="connsiteX34" fmla="*/ 1438656 w 2097024"/>
                <a:gd name="connsiteY34" fmla="*/ 91440 h 220078"/>
                <a:gd name="connsiteX35" fmla="*/ 1456944 w 2097024"/>
                <a:gd name="connsiteY35" fmla="*/ 79248 h 220078"/>
                <a:gd name="connsiteX36" fmla="*/ 1664208 w 2097024"/>
                <a:gd name="connsiteY36" fmla="*/ 97536 h 220078"/>
                <a:gd name="connsiteX37" fmla="*/ 1749552 w 2097024"/>
                <a:gd name="connsiteY37" fmla="*/ 103632 h 220078"/>
                <a:gd name="connsiteX38" fmla="*/ 1834896 w 2097024"/>
                <a:gd name="connsiteY38" fmla="*/ 140208 h 220078"/>
                <a:gd name="connsiteX39" fmla="*/ 1889760 w 2097024"/>
                <a:gd name="connsiteY39" fmla="*/ 170688 h 220078"/>
                <a:gd name="connsiteX40" fmla="*/ 1914144 w 2097024"/>
                <a:gd name="connsiteY40" fmla="*/ 195072 h 220078"/>
                <a:gd name="connsiteX41" fmla="*/ 1920240 w 2097024"/>
                <a:gd name="connsiteY41" fmla="*/ 213360 h 220078"/>
                <a:gd name="connsiteX42" fmla="*/ 1975104 w 2097024"/>
                <a:gd name="connsiteY42" fmla="*/ 219456 h 220078"/>
                <a:gd name="connsiteX43" fmla="*/ 2097024 w 2097024"/>
                <a:gd name="connsiteY43" fmla="*/ 219456 h 220078"/>
                <a:gd name="connsiteX0" fmla="*/ 0 w 2048256"/>
                <a:gd name="connsiteY0" fmla="*/ 0 h 195694"/>
                <a:gd name="connsiteX1" fmla="*/ 30480 w 2048256"/>
                <a:gd name="connsiteY1" fmla="*/ 6096 h 195694"/>
                <a:gd name="connsiteX2" fmla="*/ 48768 w 2048256"/>
                <a:gd name="connsiteY2" fmla="*/ 18288 h 195694"/>
                <a:gd name="connsiteX3" fmla="*/ 91440 w 2048256"/>
                <a:gd name="connsiteY3" fmla="*/ 30480 h 195694"/>
                <a:gd name="connsiteX4" fmla="*/ 109728 w 2048256"/>
                <a:gd name="connsiteY4" fmla="*/ 36576 h 195694"/>
                <a:gd name="connsiteX5" fmla="*/ 158496 w 2048256"/>
                <a:gd name="connsiteY5" fmla="*/ 67056 h 195694"/>
                <a:gd name="connsiteX6" fmla="*/ 176784 w 2048256"/>
                <a:gd name="connsiteY6" fmla="*/ 79248 h 195694"/>
                <a:gd name="connsiteX7" fmla="*/ 207264 w 2048256"/>
                <a:gd name="connsiteY7" fmla="*/ 91440 h 195694"/>
                <a:gd name="connsiteX8" fmla="*/ 231648 w 2048256"/>
                <a:gd name="connsiteY8" fmla="*/ 109728 h 195694"/>
                <a:gd name="connsiteX9" fmla="*/ 249936 w 2048256"/>
                <a:gd name="connsiteY9" fmla="*/ 115824 h 195694"/>
                <a:gd name="connsiteX10" fmla="*/ 347472 w 2048256"/>
                <a:gd name="connsiteY10" fmla="*/ 152400 h 195694"/>
                <a:gd name="connsiteX11" fmla="*/ 390144 w 2048256"/>
                <a:gd name="connsiteY11" fmla="*/ 164592 h 195694"/>
                <a:gd name="connsiteX12" fmla="*/ 408432 w 2048256"/>
                <a:gd name="connsiteY12" fmla="*/ 170688 h 195694"/>
                <a:gd name="connsiteX13" fmla="*/ 457200 w 2048256"/>
                <a:gd name="connsiteY13" fmla="*/ 182880 h 195694"/>
                <a:gd name="connsiteX14" fmla="*/ 566928 w 2048256"/>
                <a:gd name="connsiteY14" fmla="*/ 158496 h 195694"/>
                <a:gd name="connsiteX15" fmla="*/ 591312 w 2048256"/>
                <a:gd name="connsiteY15" fmla="*/ 152400 h 195694"/>
                <a:gd name="connsiteX16" fmla="*/ 664464 w 2048256"/>
                <a:gd name="connsiteY16" fmla="*/ 109728 h 195694"/>
                <a:gd name="connsiteX17" fmla="*/ 682752 w 2048256"/>
                <a:gd name="connsiteY17" fmla="*/ 103632 h 195694"/>
                <a:gd name="connsiteX18" fmla="*/ 719328 w 2048256"/>
                <a:gd name="connsiteY18" fmla="*/ 79248 h 195694"/>
                <a:gd name="connsiteX19" fmla="*/ 737616 w 2048256"/>
                <a:gd name="connsiteY19" fmla="*/ 73152 h 195694"/>
                <a:gd name="connsiteX20" fmla="*/ 768096 w 2048256"/>
                <a:gd name="connsiteY20" fmla="*/ 54864 h 195694"/>
                <a:gd name="connsiteX21" fmla="*/ 786384 w 2048256"/>
                <a:gd name="connsiteY21" fmla="*/ 42672 h 195694"/>
                <a:gd name="connsiteX22" fmla="*/ 804672 w 2048256"/>
                <a:gd name="connsiteY22" fmla="*/ 36576 h 195694"/>
                <a:gd name="connsiteX23" fmla="*/ 859536 w 2048256"/>
                <a:gd name="connsiteY23" fmla="*/ 12192 h 195694"/>
                <a:gd name="connsiteX24" fmla="*/ 926592 w 2048256"/>
                <a:gd name="connsiteY24" fmla="*/ 24384 h 195694"/>
                <a:gd name="connsiteX25" fmla="*/ 963168 w 2048256"/>
                <a:gd name="connsiteY25" fmla="*/ 48768 h 195694"/>
                <a:gd name="connsiteX26" fmla="*/ 999744 w 2048256"/>
                <a:gd name="connsiteY26" fmla="*/ 67056 h 195694"/>
                <a:gd name="connsiteX27" fmla="*/ 1048512 w 2048256"/>
                <a:gd name="connsiteY27" fmla="*/ 97536 h 195694"/>
                <a:gd name="connsiteX28" fmla="*/ 1066800 w 2048256"/>
                <a:gd name="connsiteY28" fmla="*/ 103632 h 195694"/>
                <a:gd name="connsiteX29" fmla="*/ 1091184 w 2048256"/>
                <a:gd name="connsiteY29" fmla="*/ 115824 h 195694"/>
                <a:gd name="connsiteX30" fmla="*/ 1146048 w 2048256"/>
                <a:gd name="connsiteY30" fmla="*/ 140208 h 195694"/>
                <a:gd name="connsiteX31" fmla="*/ 1298448 w 2048256"/>
                <a:gd name="connsiteY31" fmla="*/ 97536 h 195694"/>
                <a:gd name="connsiteX32" fmla="*/ 1347216 w 2048256"/>
                <a:gd name="connsiteY32" fmla="*/ 79248 h 195694"/>
                <a:gd name="connsiteX33" fmla="*/ 1389888 w 2048256"/>
                <a:gd name="connsiteY33" fmla="*/ 67056 h 195694"/>
                <a:gd name="connsiteX34" fmla="*/ 1408176 w 2048256"/>
                <a:gd name="connsiteY34" fmla="*/ 54864 h 195694"/>
                <a:gd name="connsiteX35" fmla="*/ 1615440 w 2048256"/>
                <a:gd name="connsiteY35" fmla="*/ 73152 h 195694"/>
                <a:gd name="connsiteX36" fmla="*/ 1700784 w 2048256"/>
                <a:gd name="connsiteY36" fmla="*/ 79248 h 195694"/>
                <a:gd name="connsiteX37" fmla="*/ 1786128 w 2048256"/>
                <a:gd name="connsiteY37" fmla="*/ 115824 h 195694"/>
                <a:gd name="connsiteX38" fmla="*/ 1840992 w 2048256"/>
                <a:gd name="connsiteY38" fmla="*/ 146304 h 195694"/>
                <a:gd name="connsiteX39" fmla="*/ 1865376 w 2048256"/>
                <a:gd name="connsiteY39" fmla="*/ 170688 h 195694"/>
                <a:gd name="connsiteX40" fmla="*/ 1871472 w 2048256"/>
                <a:gd name="connsiteY40" fmla="*/ 188976 h 195694"/>
                <a:gd name="connsiteX41" fmla="*/ 1926336 w 2048256"/>
                <a:gd name="connsiteY41" fmla="*/ 195072 h 195694"/>
                <a:gd name="connsiteX42" fmla="*/ 2048256 w 2048256"/>
                <a:gd name="connsiteY42" fmla="*/ 195072 h 195694"/>
                <a:gd name="connsiteX0" fmla="*/ 0 w 2017776"/>
                <a:gd name="connsiteY0" fmla="*/ 0 h 189598"/>
                <a:gd name="connsiteX1" fmla="*/ 18288 w 2017776"/>
                <a:gd name="connsiteY1" fmla="*/ 12192 h 189598"/>
                <a:gd name="connsiteX2" fmla="*/ 60960 w 2017776"/>
                <a:gd name="connsiteY2" fmla="*/ 24384 h 189598"/>
                <a:gd name="connsiteX3" fmla="*/ 79248 w 2017776"/>
                <a:gd name="connsiteY3" fmla="*/ 30480 h 189598"/>
                <a:gd name="connsiteX4" fmla="*/ 128016 w 2017776"/>
                <a:gd name="connsiteY4" fmla="*/ 60960 h 189598"/>
                <a:gd name="connsiteX5" fmla="*/ 146304 w 2017776"/>
                <a:gd name="connsiteY5" fmla="*/ 73152 h 189598"/>
                <a:gd name="connsiteX6" fmla="*/ 176784 w 2017776"/>
                <a:gd name="connsiteY6" fmla="*/ 85344 h 189598"/>
                <a:gd name="connsiteX7" fmla="*/ 201168 w 2017776"/>
                <a:gd name="connsiteY7" fmla="*/ 103632 h 189598"/>
                <a:gd name="connsiteX8" fmla="*/ 219456 w 2017776"/>
                <a:gd name="connsiteY8" fmla="*/ 109728 h 189598"/>
                <a:gd name="connsiteX9" fmla="*/ 316992 w 2017776"/>
                <a:gd name="connsiteY9" fmla="*/ 146304 h 189598"/>
                <a:gd name="connsiteX10" fmla="*/ 359664 w 2017776"/>
                <a:gd name="connsiteY10" fmla="*/ 158496 h 189598"/>
                <a:gd name="connsiteX11" fmla="*/ 377952 w 2017776"/>
                <a:gd name="connsiteY11" fmla="*/ 164592 h 189598"/>
                <a:gd name="connsiteX12" fmla="*/ 426720 w 2017776"/>
                <a:gd name="connsiteY12" fmla="*/ 176784 h 189598"/>
                <a:gd name="connsiteX13" fmla="*/ 536448 w 2017776"/>
                <a:gd name="connsiteY13" fmla="*/ 152400 h 189598"/>
                <a:gd name="connsiteX14" fmla="*/ 560832 w 2017776"/>
                <a:gd name="connsiteY14" fmla="*/ 146304 h 189598"/>
                <a:gd name="connsiteX15" fmla="*/ 633984 w 2017776"/>
                <a:gd name="connsiteY15" fmla="*/ 103632 h 189598"/>
                <a:gd name="connsiteX16" fmla="*/ 652272 w 2017776"/>
                <a:gd name="connsiteY16" fmla="*/ 97536 h 189598"/>
                <a:gd name="connsiteX17" fmla="*/ 688848 w 2017776"/>
                <a:gd name="connsiteY17" fmla="*/ 73152 h 189598"/>
                <a:gd name="connsiteX18" fmla="*/ 707136 w 2017776"/>
                <a:gd name="connsiteY18" fmla="*/ 67056 h 189598"/>
                <a:gd name="connsiteX19" fmla="*/ 737616 w 2017776"/>
                <a:gd name="connsiteY19" fmla="*/ 48768 h 189598"/>
                <a:gd name="connsiteX20" fmla="*/ 755904 w 2017776"/>
                <a:gd name="connsiteY20" fmla="*/ 36576 h 189598"/>
                <a:gd name="connsiteX21" fmla="*/ 774192 w 2017776"/>
                <a:gd name="connsiteY21" fmla="*/ 30480 h 189598"/>
                <a:gd name="connsiteX22" fmla="*/ 829056 w 2017776"/>
                <a:gd name="connsiteY22" fmla="*/ 6096 h 189598"/>
                <a:gd name="connsiteX23" fmla="*/ 896112 w 2017776"/>
                <a:gd name="connsiteY23" fmla="*/ 18288 h 189598"/>
                <a:gd name="connsiteX24" fmla="*/ 932688 w 2017776"/>
                <a:gd name="connsiteY24" fmla="*/ 42672 h 189598"/>
                <a:gd name="connsiteX25" fmla="*/ 969264 w 2017776"/>
                <a:gd name="connsiteY25" fmla="*/ 60960 h 189598"/>
                <a:gd name="connsiteX26" fmla="*/ 1018032 w 2017776"/>
                <a:gd name="connsiteY26" fmla="*/ 91440 h 189598"/>
                <a:gd name="connsiteX27" fmla="*/ 1036320 w 2017776"/>
                <a:gd name="connsiteY27" fmla="*/ 97536 h 189598"/>
                <a:gd name="connsiteX28" fmla="*/ 1060704 w 2017776"/>
                <a:gd name="connsiteY28" fmla="*/ 109728 h 189598"/>
                <a:gd name="connsiteX29" fmla="*/ 1115568 w 2017776"/>
                <a:gd name="connsiteY29" fmla="*/ 134112 h 189598"/>
                <a:gd name="connsiteX30" fmla="*/ 1267968 w 2017776"/>
                <a:gd name="connsiteY30" fmla="*/ 91440 h 189598"/>
                <a:gd name="connsiteX31" fmla="*/ 1316736 w 2017776"/>
                <a:gd name="connsiteY31" fmla="*/ 73152 h 189598"/>
                <a:gd name="connsiteX32" fmla="*/ 1359408 w 2017776"/>
                <a:gd name="connsiteY32" fmla="*/ 60960 h 189598"/>
                <a:gd name="connsiteX33" fmla="*/ 1377696 w 2017776"/>
                <a:gd name="connsiteY33" fmla="*/ 48768 h 189598"/>
                <a:gd name="connsiteX34" fmla="*/ 1584960 w 2017776"/>
                <a:gd name="connsiteY34" fmla="*/ 67056 h 189598"/>
                <a:gd name="connsiteX35" fmla="*/ 1670304 w 2017776"/>
                <a:gd name="connsiteY35" fmla="*/ 73152 h 189598"/>
                <a:gd name="connsiteX36" fmla="*/ 1755648 w 2017776"/>
                <a:gd name="connsiteY36" fmla="*/ 109728 h 189598"/>
                <a:gd name="connsiteX37" fmla="*/ 1810512 w 2017776"/>
                <a:gd name="connsiteY37" fmla="*/ 140208 h 189598"/>
                <a:gd name="connsiteX38" fmla="*/ 1834896 w 2017776"/>
                <a:gd name="connsiteY38" fmla="*/ 164592 h 189598"/>
                <a:gd name="connsiteX39" fmla="*/ 1840992 w 2017776"/>
                <a:gd name="connsiteY39" fmla="*/ 182880 h 189598"/>
                <a:gd name="connsiteX40" fmla="*/ 1895856 w 2017776"/>
                <a:gd name="connsiteY40" fmla="*/ 188976 h 189598"/>
                <a:gd name="connsiteX41" fmla="*/ 2017776 w 2017776"/>
                <a:gd name="connsiteY41" fmla="*/ 188976 h 189598"/>
                <a:gd name="connsiteX0" fmla="*/ 0 w 1999488"/>
                <a:gd name="connsiteY0" fmla="*/ 6096 h 183502"/>
                <a:gd name="connsiteX1" fmla="*/ 42672 w 1999488"/>
                <a:gd name="connsiteY1" fmla="*/ 18288 h 183502"/>
                <a:gd name="connsiteX2" fmla="*/ 60960 w 1999488"/>
                <a:gd name="connsiteY2" fmla="*/ 24384 h 183502"/>
                <a:gd name="connsiteX3" fmla="*/ 109728 w 1999488"/>
                <a:gd name="connsiteY3" fmla="*/ 54864 h 183502"/>
                <a:gd name="connsiteX4" fmla="*/ 128016 w 1999488"/>
                <a:gd name="connsiteY4" fmla="*/ 67056 h 183502"/>
                <a:gd name="connsiteX5" fmla="*/ 158496 w 1999488"/>
                <a:gd name="connsiteY5" fmla="*/ 79248 h 183502"/>
                <a:gd name="connsiteX6" fmla="*/ 182880 w 1999488"/>
                <a:gd name="connsiteY6" fmla="*/ 97536 h 183502"/>
                <a:gd name="connsiteX7" fmla="*/ 201168 w 1999488"/>
                <a:gd name="connsiteY7" fmla="*/ 103632 h 183502"/>
                <a:gd name="connsiteX8" fmla="*/ 298704 w 1999488"/>
                <a:gd name="connsiteY8" fmla="*/ 140208 h 183502"/>
                <a:gd name="connsiteX9" fmla="*/ 341376 w 1999488"/>
                <a:gd name="connsiteY9" fmla="*/ 152400 h 183502"/>
                <a:gd name="connsiteX10" fmla="*/ 359664 w 1999488"/>
                <a:gd name="connsiteY10" fmla="*/ 158496 h 183502"/>
                <a:gd name="connsiteX11" fmla="*/ 408432 w 1999488"/>
                <a:gd name="connsiteY11" fmla="*/ 170688 h 183502"/>
                <a:gd name="connsiteX12" fmla="*/ 518160 w 1999488"/>
                <a:gd name="connsiteY12" fmla="*/ 146304 h 183502"/>
                <a:gd name="connsiteX13" fmla="*/ 542544 w 1999488"/>
                <a:gd name="connsiteY13" fmla="*/ 140208 h 183502"/>
                <a:gd name="connsiteX14" fmla="*/ 615696 w 1999488"/>
                <a:gd name="connsiteY14" fmla="*/ 97536 h 183502"/>
                <a:gd name="connsiteX15" fmla="*/ 633984 w 1999488"/>
                <a:gd name="connsiteY15" fmla="*/ 91440 h 183502"/>
                <a:gd name="connsiteX16" fmla="*/ 670560 w 1999488"/>
                <a:gd name="connsiteY16" fmla="*/ 67056 h 183502"/>
                <a:gd name="connsiteX17" fmla="*/ 688848 w 1999488"/>
                <a:gd name="connsiteY17" fmla="*/ 60960 h 183502"/>
                <a:gd name="connsiteX18" fmla="*/ 719328 w 1999488"/>
                <a:gd name="connsiteY18" fmla="*/ 42672 h 183502"/>
                <a:gd name="connsiteX19" fmla="*/ 737616 w 1999488"/>
                <a:gd name="connsiteY19" fmla="*/ 30480 h 183502"/>
                <a:gd name="connsiteX20" fmla="*/ 755904 w 1999488"/>
                <a:gd name="connsiteY20" fmla="*/ 24384 h 183502"/>
                <a:gd name="connsiteX21" fmla="*/ 810768 w 1999488"/>
                <a:gd name="connsiteY21" fmla="*/ 0 h 183502"/>
                <a:gd name="connsiteX22" fmla="*/ 877824 w 1999488"/>
                <a:gd name="connsiteY22" fmla="*/ 12192 h 183502"/>
                <a:gd name="connsiteX23" fmla="*/ 914400 w 1999488"/>
                <a:gd name="connsiteY23" fmla="*/ 36576 h 183502"/>
                <a:gd name="connsiteX24" fmla="*/ 950976 w 1999488"/>
                <a:gd name="connsiteY24" fmla="*/ 54864 h 183502"/>
                <a:gd name="connsiteX25" fmla="*/ 999744 w 1999488"/>
                <a:gd name="connsiteY25" fmla="*/ 85344 h 183502"/>
                <a:gd name="connsiteX26" fmla="*/ 1018032 w 1999488"/>
                <a:gd name="connsiteY26" fmla="*/ 91440 h 183502"/>
                <a:gd name="connsiteX27" fmla="*/ 1042416 w 1999488"/>
                <a:gd name="connsiteY27" fmla="*/ 103632 h 183502"/>
                <a:gd name="connsiteX28" fmla="*/ 1097280 w 1999488"/>
                <a:gd name="connsiteY28" fmla="*/ 128016 h 183502"/>
                <a:gd name="connsiteX29" fmla="*/ 1249680 w 1999488"/>
                <a:gd name="connsiteY29" fmla="*/ 85344 h 183502"/>
                <a:gd name="connsiteX30" fmla="*/ 1298448 w 1999488"/>
                <a:gd name="connsiteY30" fmla="*/ 67056 h 183502"/>
                <a:gd name="connsiteX31" fmla="*/ 1341120 w 1999488"/>
                <a:gd name="connsiteY31" fmla="*/ 54864 h 183502"/>
                <a:gd name="connsiteX32" fmla="*/ 1359408 w 1999488"/>
                <a:gd name="connsiteY32" fmla="*/ 42672 h 183502"/>
                <a:gd name="connsiteX33" fmla="*/ 1566672 w 1999488"/>
                <a:gd name="connsiteY33" fmla="*/ 60960 h 183502"/>
                <a:gd name="connsiteX34" fmla="*/ 1652016 w 1999488"/>
                <a:gd name="connsiteY34" fmla="*/ 67056 h 183502"/>
                <a:gd name="connsiteX35" fmla="*/ 1737360 w 1999488"/>
                <a:gd name="connsiteY35" fmla="*/ 103632 h 183502"/>
                <a:gd name="connsiteX36" fmla="*/ 1792224 w 1999488"/>
                <a:gd name="connsiteY36" fmla="*/ 134112 h 183502"/>
                <a:gd name="connsiteX37" fmla="*/ 1816608 w 1999488"/>
                <a:gd name="connsiteY37" fmla="*/ 158496 h 183502"/>
                <a:gd name="connsiteX38" fmla="*/ 1822704 w 1999488"/>
                <a:gd name="connsiteY38" fmla="*/ 176784 h 183502"/>
                <a:gd name="connsiteX39" fmla="*/ 1877568 w 1999488"/>
                <a:gd name="connsiteY39" fmla="*/ 182880 h 183502"/>
                <a:gd name="connsiteX40" fmla="*/ 1999488 w 1999488"/>
                <a:gd name="connsiteY40" fmla="*/ 182880 h 183502"/>
                <a:gd name="connsiteX0" fmla="*/ 0 w 1999488"/>
                <a:gd name="connsiteY0" fmla="*/ 6096 h 183502"/>
                <a:gd name="connsiteX1" fmla="*/ 33147 w 1999488"/>
                <a:gd name="connsiteY1" fmla="*/ 16383 h 183502"/>
                <a:gd name="connsiteX2" fmla="*/ 60960 w 1999488"/>
                <a:gd name="connsiteY2" fmla="*/ 24384 h 183502"/>
                <a:gd name="connsiteX3" fmla="*/ 109728 w 1999488"/>
                <a:gd name="connsiteY3" fmla="*/ 54864 h 183502"/>
                <a:gd name="connsiteX4" fmla="*/ 128016 w 1999488"/>
                <a:gd name="connsiteY4" fmla="*/ 67056 h 183502"/>
                <a:gd name="connsiteX5" fmla="*/ 158496 w 1999488"/>
                <a:gd name="connsiteY5" fmla="*/ 79248 h 183502"/>
                <a:gd name="connsiteX6" fmla="*/ 182880 w 1999488"/>
                <a:gd name="connsiteY6" fmla="*/ 97536 h 183502"/>
                <a:gd name="connsiteX7" fmla="*/ 201168 w 1999488"/>
                <a:gd name="connsiteY7" fmla="*/ 103632 h 183502"/>
                <a:gd name="connsiteX8" fmla="*/ 298704 w 1999488"/>
                <a:gd name="connsiteY8" fmla="*/ 140208 h 183502"/>
                <a:gd name="connsiteX9" fmla="*/ 341376 w 1999488"/>
                <a:gd name="connsiteY9" fmla="*/ 152400 h 183502"/>
                <a:gd name="connsiteX10" fmla="*/ 359664 w 1999488"/>
                <a:gd name="connsiteY10" fmla="*/ 158496 h 183502"/>
                <a:gd name="connsiteX11" fmla="*/ 408432 w 1999488"/>
                <a:gd name="connsiteY11" fmla="*/ 170688 h 183502"/>
                <a:gd name="connsiteX12" fmla="*/ 518160 w 1999488"/>
                <a:gd name="connsiteY12" fmla="*/ 146304 h 183502"/>
                <a:gd name="connsiteX13" fmla="*/ 542544 w 1999488"/>
                <a:gd name="connsiteY13" fmla="*/ 140208 h 183502"/>
                <a:gd name="connsiteX14" fmla="*/ 615696 w 1999488"/>
                <a:gd name="connsiteY14" fmla="*/ 97536 h 183502"/>
                <a:gd name="connsiteX15" fmla="*/ 633984 w 1999488"/>
                <a:gd name="connsiteY15" fmla="*/ 91440 h 183502"/>
                <a:gd name="connsiteX16" fmla="*/ 670560 w 1999488"/>
                <a:gd name="connsiteY16" fmla="*/ 67056 h 183502"/>
                <a:gd name="connsiteX17" fmla="*/ 688848 w 1999488"/>
                <a:gd name="connsiteY17" fmla="*/ 60960 h 183502"/>
                <a:gd name="connsiteX18" fmla="*/ 719328 w 1999488"/>
                <a:gd name="connsiteY18" fmla="*/ 42672 h 183502"/>
                <a:gd name="connsiteX19" fmla="*/ 737616 w 1999488"/>
                <a:gd name="connsiteY19" fmla="*/ 30480 h 183502"/>
                <a:gd name="connsiteX20" fmla="*/ 755904 w 1999488"/>
                <a:gd name="connsiteY20" fmla="*/ 24384 h 183502"/>
                <a:gd name="connsiteX21" fmla="*/ 810768 w 1999488"/>
                <a:gd name="connsiteY21" fmla="*/ 0 h 183502"/>
                <a:gd name="connsiteX22" fmla="*/ 877824 w 1999488"/>
                <a:gd name="connsiteY22" fmla="*/ 12192 h 183502"/>
                <a:gd name="connsiteX23" fmla="*/ 914400 w 1999488"/>
                <a:gd name="connsiteY23" fmla="*/ 36576 h 183502"/>
                <a:gd name="connsiteX24" fmla="*/ 950976 w 1999488"/>
                <a:gd name="connsiteY24" fmla="*/ 54864 h 183502"/>
                <a:gd name="connsiteX25" fmla="*/ 999744 w 1999488"/>
                <a:gd name="connsiteY25" fmla="*/ 85344 h 183502"/>
                <a:gd name="connsiteX26" fmla="*/ 1018032 w 1999488"/>
                <a:gd name="connsiteY26" fmla="*/ 91440 h 183502"/>
                <a:gd name="connsiteX27" fmla="*/ 1042416 w 1999488"/>
                <a:gd name="connsiteY27" fmla="*/ 103632 h 183502"/>
                <a:gd name="connsiteX28" fmla="*/ 1097280 w 1999488"/>
                <a:gd name="connsiteY28" fmla="*/ 128016 h 183502"/>
                <a:gd name="connsiteX29" fmla="*/ 1249680 w 1999488"/>
                <a:gd name="connsiteY29" fmla="*/ 85344 h 183502"/>
                <a:gd name="connsiteX30" fmla="*/ 1298448 w 1999488"/>
                <a:gd name="connsiteY30" fmla="*/ 67056 h 183502"/>
                <a:gd name="connsiteX31" fmla="*/ 1341120 w 1999488"/>
                <a:gd name="connsiteY31" fmla="*/ 54864 h 183502"/>
                <a:gd name="connsiteX32" fmla="*/ 1359408 w 1999488"/>
                <a:gd name="connsiteY32" fmla="*/ 42672 h 183502"/>
                <a:gd name="connsiteX33" fmla="*/ 1566672 w 1999488"/>
                <a:gd name="connsiteY33" fmla="*/ 60960 h 183502"/>
                <a:gd name="connsiteX34" fmla="*/ 1652016 w 1999488"/>
                <a:gd name="connsiteY34" fmla="*/ 67056 h 183502"/>
                <a:gd name="connsiteX35" fmla="*/ 1737360 w 1999488"/>
                <a:gd name="connsiteY35" fmla="*/ 103632 h 183502"/>
                <a:gd name="connsiteX36" fmla="*/ 1792224 w 1999488"/>
                <a:gd name="connsiteY36" fmla="*/ 134112 h 183502"/>
                <a:gd name="connsiteX37" fmla="*/ 1816608 w 1999488"/>
                <a:gd name="connsiteY37" fmla="*/ 158496 h 183502"/>
                <a:gd name="connsiteX38" fmla="*/ 1822704 w 1999488"/>
                <a:gd name="connsiteY38" fmla="*/ 176784 h 183502"/>
                <a:gd name="connsiteX39" fmla="*/ 1877568 w 1999488"/>
                <a:gd name="connsiteY39" fmla="*/ 182880 h 183502"/>
                <a:gd name="connsiteX40" fmla="*/ 1999488 w 1999488"/>
                <a:gd name="connsiteY40" fmla="*/ 182880 h 183502"/>
                <a:gd name="connsiteX0" fmla="*/ 0 w 1966341"/>
                <a:gd name="connsiteY0" fmla="*/ 16383 h 183502"/>
                <a:gd name="connsiteX1" fmla="*/ 27813 w 1966341"/>
                <a:gd name="connsiteY1" fmla="*/ 24384 h 183502"/>
                <a:gd name="connsiteX2" fmla="*/ 76581 w 1966341"/>
                <a:gd name="connsiteY2" fmla="*/ 54864 h 183502"/>
                <a:gd name="connsiteX3" fmla="*/ 94869 w 1966341"/>
                <a:gd name="connsiteY3" fmla="*/ 67056 h 183502"/>
                <a:gd name="connsiteX4" fmla="*/ 125349 w 1966341"/>
                <a:gd name="connsiteY4" fmla="*/ 79248 h 183502"/>
                <a:gd name="connsiteX5" fmla="*/ 149733 w 1966341"/>
                <a:gd name="connsiteY5" fmla="*/ 97536 h 183502"/>
                <a:gd name="connsiteX6" fmla="*/ 168021 w 1966341"/>
                <a:gd name="connsiteY6" fmla="*/ 103632 h 183502"/>
                <a:gd name="connsiteX7" fmla="*/ 265557 w 1966341"/>
                <a:gd name="connsiteY7" fmla="*/ 140208 h 183502"/>
                <a:gd name="connsiteX8" fmla="*/ 308229 w 1966341"/>
                <a:gd name="connsiteY8" fmla="*/ 152400 h 183502"/>
                <a:gd name="connsiteX9" fmla="*/ 326517 w 1966341"/>
                <a:gd name="connsiteY9" fmla="*/ 158496 h 183502"/>
                <a:gd name="connsiteX10" fmla="*/ 375285 w 1966341"/>
                <a:gd name="connsiteY10" fmla="*/ 170688 h 183502"/>
                <a:gd name="connsiteX11" fmla="*/ 485013 w 1966341"/>
                <a:gd name="connsiteY11" fmla="*/ 146304 h 183502"/>
                <a:gd name="connsiteX12" fmla="*/ 509397 w 1966341"/>
                <a:gd name="connsiteY12" fmla="*/ 140208 h 183502"/>
                <a:gd name="connsiteX13" fmla="*/ 582549 w 1966341"/>
                <a:gd name="connsiteY13" fmla="*/ 97536 h 183502"/>
                <a:gd name="connsiteX14" fmla="*/ 600837 w 1966341"/>
                <a:gd name="connsiteY14" fmla="*/ 91440 h 183502"/>
                <a:gd name="connsiteX15" fmla="*/ 637413 w 1966341"/>
                <a:gd name="connsiteY15" fmla="*/ 67056 h 183502"/>
                <a:gd name="connsiteX16" fmla="*/ 655701 w 1966341"/>
                <a:gd name="connsiteY16" fmla="*/ 60960 h 183502"/>
                <a:gd name="connsiteX17" fmla="*/ 686181 w 1966341"/>
                <a:gd name="connsiteY17" fmla="*/ 42672 h 183502"/>
                <a:gd name="connsiteX18" fmla="*/ 704469 w 1966341"/>
                <a:gd name="connsiteY18" fmla="*/ 30480 h 183502"/>
                <a:gd name="connsiteX19" fmla="*/ 722757 w 1966341"/>
                <a:gd name="connsiteY19" fmla="*/ 24384 h 183502"/>
                <a:gd name="connsiteX20" fmla="*/ 777621 w 1966341"/>
                <a:gd name="connsiteY20" fmla="*/ 0 h 183502"/>
                <a:gd name="connsiteX21" fmla="*/ 844677 w 1966341"/>
                <a:gd name="connsiteY21" fmla="*/ 12192 h 183502"/>
                <a:gd name="connsiteX22" fmla="*/ 881253 w 1966341"/>
                <a:gd name="connsiteY22" fmla="*/ 36576 h 183502"/>
                <a:gd name="connsiteX23" fmla="*/ 917829 w 1966341"/>
                <a:gd name="connsiteY23" fmla="*/ 54864 h 183502"/>
                <a:gd name="connsiteX24" fmla="*/ 966597 w 1966341"/>
                <a:gd name="connsiteY24" fmla="*/ 85344 h 183502"/>
                <a:gd name="connsiteX25" fmla="*/ 984885 w 1966341"/>
                <a:gd name="connsiteY25" fmla="*/ 91440 h 183502"/>
                <a:gd name="connsiteX26" fmla="*/ 1009269 w 1966341"/>
                <a:gd name="connsiteY26" fmla="*/ 103632 h 183502"/>
                <a:gd name="connsiteX27" fmla="*/ 1064133 w 1966341"/>
                <a:gd name="connsiteY27" fmla="*/ 128016 h 183502"/>
                <a:gd name="connsiteX28" fmla="*/ 1216533 w 1966341"/>
                <a:gd name="connsiteY28" fmla="*/ 85344 h 183502"/>
                <a:gd name="connsiteX29" fmla="*/ 1265301 w 1966341"/>
                <a:gd name="connsiteY29" fmla="*/ 67056 h 183502"/>
                <a:gd name="connsiteX30" fmla="*/ 1307973 w 1966341"/>
                <a:gd name="connsiteY30" fmla="*/ 54864 h 183502"/>
                <a:gd name="connsiteX31" fmla="*/ 1326261 w 1966341"/>
                <a:gd name="connsiteY31" fmla="*/ 42672 h 183502"/>
                <a:gd name="connsiteX32" fmla="*/ 1533525 w 1966341"/>
                <a:gd name="connsiteY32" fmla="*/ 60960 h 183502"/>
                <a:gd name="connsiteX33" fmla="*/ 1618869 w 1966341"/>
                <a:gd name="connsiteY33" fmla="*/ 67056 h 183502"/>
                <a:gd name="connsiteX34" fmla="*/ 1704213 w 1966341"/>
                <a:gd name="connsiteY34" fmla="*/ 103632 h 183502"/>
                <a:gd name="connsiteX35" fmla="*/ 1759077 w 1966341"/>
                <a:gd name="connsiteY35" fmla="*/ 134112 h 183502"/>
                <a:gd name="connsiteX36" fmla="*/ 1783461 w 1966341"/>
                <a:gd name="connsiteY36" fmla="*/ 158496 h 183502"/>
                <a:gd name="connsiteX37" fmla="*/ 1789557 w 1966341"/>
                <a:gd name="connsiteY37" fmla="*/ 176784 h 183502"/>
                <a:gd name="connsiteX38" fmla="*/ 1844421 w 1966341"/>
                <a:gd name="connsiteY38" fmla="*/ 182880 h 183502"/>
                <a:gd name="connsiteX39" fmla="*/ 1966341 w 1966341"/>
                <a:gd name="connsiteY39" fmla="*/ 182880 h 183502"/>
                <a:gd name="connsiteX0" fmla="*/ 0 w 1844421"/>
                <a:gd name="connsiteY0" fmla="*/ 16383 h 182880"/>
                <a:gd name="connsiteX1" fmla="*/ 27813 w 1844421"/>
                <a:gd name="connsiteY1" fmla="*/ 24384 h 182880"/>
                <a:gd name="connsiteX2" fmla="*/ 76581 w 1844421"/>
                <a:gd name="connsiteY2" fmla="*/ 54864 h 182880"/>
                <a:gd name="connsiteX3" fmla="*/ 94869 w 1844421"/>
                <a:gd name="connsiteY3" fmla="*/ 67056 h 182880"/>
                <a:gd name="connsiteX4" fmla="*/ 125349 w 1844421"/>
                <a:gd name="connsiteY4" fmla="*/ 79248 h 182880"/>
                <a:gd name="connsiteX5" fmla="*/ 149733 w 1844421"/>
                <a:gd name="connsiteY5" fmla="*/ 97536 h 182880"/>
                <a:gd name="connsiteX6" fmla="*/ 168021 w 1844421"/>
                <a:gd name="connsiteY6" fmla="*/ 103632 h 182880"/>
                <a:gd name="connsiteX7" fmla="*/ 265557 w 1844421"/>
                <a:gd name="connsiteY7" fmla="*/ 140208 h 182880"/>
                <a:gd name="connsiteX8" fmla="*/ 308229 w 1844421"/>
                <a:gd name="connsiteY8" fmla="*/ 152400 h 182880"/>
                <a:gd name="connsiteX9" fmla="*/ 326517 w 1844421"/>
                <a:gd name="connsiteY9" fmla="*/ 158496 h 182880"/>
                <a:gd name="connsiteX10" fmla="*/ 375285 w 1844421"/>
                <a:gd name="connsiteY10" fmla="*/ 170688 h 182880"/>
                <a:gd name="connsiteX11" fmla="*/ 485013 w 1844421"/>
                <a:gd name="connsiteY11" fmla="*/ 146304 h 182880"/>
                <a:gd name="connsiteX12" fmla="*/ 509397 w 1844421"/>
                <a:gd name="connsiteY12" fmla="*/ 140208 h 182880"/>
                <a:gd name="connsiteX13" fmla="*/ 582549 w 1844421"/>
                <a:gd name="connsiteY13" fmla="*/ 97536 h 182880"/>
                <a:gd name="connsiteX14" fmla="*/ 600837 w 1844421"/>
                <a:gd name="connsiteY14" fmla="*/ 91440 h 182880"/>
                <a:gd name="connsiteX15" fmla="*/ 637413 w 1844421"/>
                <a:gd name="connsiteY15" fmla="*/ 67056 h 182880"/>
                <a:gd name="connsiteX16" fmla="*/ 655701 w 1844421"/>
                <a:gd name="connsiteY16" fmla="*/ 60960 h 182880"/>
                <a:gd name="connsiteX17" fmla="*/ 686181 w 1844421"/>
                <a:gd name="connsiteY17" fmla="*/ 42672 h 182880"/>
                <a:gd name="connsiteX18" fmla="*/ 704469 w 1844421"/>
                <a:gd name="connsiteY18" fmla="*/ 30480 h 182880"/>
                <a:gd name="connsiteX19" fmla="*/ 722757 w 1844421"/>
                <a:gd name="connsiteY19" fmla="*/ 24384 h 182880"/>
                <a:gd name="connsiteX20" fmla="*/ 777621 w 1844421"/>
                <a:gd name="connsiteY20" fmla="*/ 0 h 182880"/>
                <a:gd name="connsiteX21" fmla="*/ 844677 w 1844421"/>
                <a:gd name="connsiteY21" fmla="*/ 12192 h 182880"/>
                <a:gd name="connsiteX22" fmla="*/ 881253 w 1844421"/>
                <a:gd name="connsiteY22" fmla="*/ 36576 h 182880"/>
                <a:gd name="connsiteX23" fmla="*/ 917829 w 1844421"/>
                <a:gd name="connsiteY23" fmla="*/ 54864 h 182880"/>
                <a:gd name="connsiteX24" fmla="*/ 966597 w 1844421"/>
                <a:gd name="connsiteY24" fmla="*/ 85344 h 182880"/>
                <a:gd name="connsiteX25" fmla="*/ 984885 w 1844421"/>
                <a:gd name="connsiteY25" fmla="*/ 91440 h 182880"/>
                <a:gd name="connsiteX26" fmla="*/ 1009269 w 1844421"/>
                <a:gd name="connsiteY26" fmla="*/ 103632 h 182880"/>
                <a:gd name="connsiteX27" fmla="*/ 1064133 w 1844421"/>
                <a:gd name="connsiteY27" fmla="*/ 128016 h 182880"/>
                <a:gd name="connsiteX28" fmla="*/ 1216533 w 1844421"/>
                <a:gd name="connsiteY28" fmla="*/ 85344 h 182880"/>
                <a:gd name="connsiteX29" fmla="*/ 1265301 w 1844421"/>
                <a:gd name="connsiteY29" fmla="*/ 67056 h 182880"/>
                <a:gd name="connsiteX30" fmla="*/ 1307973 w 1844421"/>
                <a:gd name="connsiteY30" fmla="*/ 54864 h 182880"/>
                <a:gd name="connsiteX31" fmla="*/ 1326261 w 1844421"/>
                <a:gd name="connsiteY31" fmla="*/ 42672 h 182880"/>
                <a:gd name="connsiteX32" fmla="*/ 1533525 w 1844421"/>
                <a:gd name="connsiteY32" fmla="*/ 60960 h 182880"/>
                <a:gd name="connsiteX33" fmla="*/ 1618869 w 1844421"/>
                <a:gd name="connsiteY33" fmla="*/ 67056 h 182880"/>
                <a:gd name="connsiteX34" fmla="*/ 1704213 w 1844421"/>
                <a:gd name="connsiteY34" fmla="*/ 103632 h 182880"/>
                <a:gd name="connsiteX35" fmla="*/ 1759077 w 1844421"/>
                <a:gd name="connsiteY35" fmla="*/ 134112 h 182880"/>
                <a:gd name="connsiteX36" fmla="*/ 1783461 w 1844421"/>
                <a:gd name="connsiteY36" fmla="*/ 158496 h 182880"/>
                <a:gd name="connsiteX37" fmla="*/ 1789557 w 1844421"/>
                <a:gd name="connsiteY37" fmla="*/ 176784 h 182880"/>
                <a:gd name="connsiteX38" fmla="*/ 1844421 w 1844421"/>
                <a:gd name="connsiteY38" fmla="*/ 182880 h 182880"/>
                <a:gd name="connsiteX0" fmla="*/ 0 w 1789557"/>
                <a:gd name="connsiteY0" fmla="*/ 16383 h 176784"/>
                <a:gd name="connsiteX1" fmla="*/ 27813 w 1789557"/>
                <a:gd name="connsiteY1" fmla="*/ 24384 h 176784"/>
                <a:gd name="connsiteX2" fmla="*/ 76581 w 1789557"/>
                <a:gd name="connsiteY2" fmla="*/ 54864 h 176784"/>
                <a:gd name="connsiteX3" fmla="*/ 94869 w 1789557"/>
                <a:gd name="connsiteY3" fmla="*/ 67056 h 176784"/>
                <a:gd name="connsiteX4" fmla="*/ 125349 w 1789557"/>
                <a:gd name="connsiteY4" fmla="*/ 79248 h 176784"/>
                <a:gd name="connsiteX5" fmla="*/ 149733 w 1789557"/>
                <a:gd name="connsiteY5" fmla="*/ 97536 h 176784"/>
                <a:gd name="connsiteX6" fmla="*/ 168021 w 1789557"/>
                <a:gd name="connsiteY6" fmla="*/ 103632 h 176784"/>
                <a:gd name="connsiteX7" fmla="*/ 265557 w 1789557"/>
                <a:gd name="connsiteY7" fmla="*/ 140208 h 176784"/>
                <a:gd name="connsiteX8" fmla="*/ 308229 w 1789557"/>
                <a:gd name="connsiteY8" fmla="*/ 152400 h 176784"/>
                <a:gd name="connsiteX9" fmla="*/ 326517 w 1789557"/>
                <a:gd name="connsiteY9" fmla="*/ 158496 h 176784"/>
                <a:gd name="connsiteX10" fmla="*/ 375285 w 1789557"/>
                <a:gd name="connsiteY10" fmla="*/ 170688 h 176784"/>
                <a:gd name="connsiteX11" fmla="*/ 485013 w 1789557"/>
                <a:gd name="connsiteY11" fmla="*/ 146304 h 176784"/>
                <a:gd name="connsiteX12" fmla="*/ 509397 w 1789557"/>
                <a:gd name="connsiteY12" fmla="*/ 140208 h 176784"/>
                <a:gd name="connsiteX13" fmla="*/ 582549 w 1789557"/>
                <a:gd name="connsiteY13" fmla="*/ 97536 h 176784"/>
                <a:gd name="connsiteX14" fmla="*/ 600837 w 1789557"/>
                <a:gd name="connsiteY14" fmla="*/ 91440 h 176784"/>
                <a:gd name="connsiteX15" fmla="*/ 637413 w 1789557"/>
                <a:gd name="connsiteY15" fmla="*/ 67056 h 176784"/>
                <a:gd name="connsiteX16" fmla="*/ 655701 w 1789557"/>
                <a:gd name="connsiteY16" fmla="*/ 60960 h 176784"/>
                <a:gd name="connsiteX17" fmla="*/ 686181 w 1789557"/>
                <a:gd name="connsiteY17" fmla="*/ 42672 h 176784"/>
                <a:gd name="connsiteX18" fmla="*/ 704469 w 1789557"/>
                <a:gd name="connsiteY18" fmla="*/ 30480 h 176784"/>
                <a:gd name="connsiteX19" fmla="*/ 722757 w 1789557"/>
                <a:gd name="connsiteY19" fmla="*/ 24384 h 176784"/>
                <a:gd name="connsiteX20" fmla="*/ 777621 w 1789557"/>
                <a:gd name="connsiteY20" fmla="*/ 0 h 176784"/>
                <a:gd name="connsiteX21" fmla="*/ 844677 w 1789557"/>
                <a:gd name="connsiteY21" fmla="*/ 12192 h 176784"/>
                <a:gd name="connsiteX22" fmla="*/ 881253 w 1789557"/>
                <a:gd name="connsiteY22" fmla="*/ 36576 h 176784"/>
                <a:gd name="connsiteX23" fmla="*/ 917829 w 1789557"/>
                <a:gd name="connsiteY23" fmla="*/ 54864 h 176784"/>
                <a:gd name="connsiteX24" fmla="*/ 966597 w 1789557"/>
                <a:gd name="connsiteY24" fmla="*/ 85344 h 176784"/>
                <a:gd name="connsiteX25" fmla="*/ 984885 w 1789557"/>
                <a:gd name="connsiteY25" fmla="*/ 91440 h 176784"/>
                <a:gd name="connsiteX26" fmla="*/ 1009269 w 1789557"/>
                <a:gd name="connsiteY26" fmla="*/ 103632 h 176784"/>
                <a:gd name="connsiteX27" fmla="*/ 1064133 w 1789557"/>
                <a:gd name="connsiteY27" fmla="*/ 128016 h 176784"/>
                <a:gd name="connsiteX28" fmla="*/ 1216533 w 1789557"/>
                <a:gd name="connsiteY28" fmla="*/ 85344 h 176784"/>
                <a:gd name="connsiteX29" fmla="*/ 1265301 w 1789557"/>
                <a:gd name="connsiteY29" fmla="*/ 67056 h 176784"/>
                <a:gd name="connsiteX30" fmla="*/ 1307973 w 1789557"/>
                <a:gd name="connsiteY30" fmla="*/ 54864 h 176784"/>
                <a:gd name="connsiteX31" fmla="*/ 1326261 w 1789557"/>
                <a:gd name="connsiteY31" fmla="*/ 42672 h 176784"/>
                <a:gd name="connsiteX32" fmla="*/ 1533525 w 1789557"/>
                <a:gd name="connsiteY32" fmla="*/ 60960 h 176784"/>
                <a:gd name="connsiteX33" fmla="*/ 1618869 w 1789557"/>
                <a:gd name="connsiteY33" fmla="*/ 67056 h 176784"/>
                <a:gd name="connsiteX34" fmla="*/ 1704213 w 1789557"/>
                <a:gd name="connsiteY34" fmla="*/ 103632 h 176784"/>
                <a:gd name="connsiteX35" fmla="*/ 1759077 w 1789557"/>
                <a:gd name="connsiteY35" fmla="*/ 134112 h 176784"/>
                <a:gd name="connsiteX36" fmla="*/ 1783461 w 1789557"/>
                <a:gd name="connsiteY36" fmla="*/ 158496 h 176784"/>
                <a:gd name="connsiteX37" fmla="*/ 1789557 w 1789557"/>
                <a:gd name="connsiteY37" fmla="*/ 176784 h 176784"/>
                <a:gd name="connsiteX0" fmla="*/ 0 w 1783461"/>
                <a:gd name="connsiteY0" fmla="*/ 16383 h 170688"/>
                <a:gd name="connsiteX1" fmla="*/ 27813 w 1783461"/>
                <a:gd name="connsiteY1" fmla="*/ 24384 h 170688"/>
                <a:gd name="connsiteX2" fmla="*/ 76581 w 1783461"/>
                <a:gd name="connsiteY2" fmla="*/ 54864 h 170688"/>
                <a:gd name="connsiteX3" fmla="*/ 94869 w 1783461"/>
                <a:gd name="connsiteY3" fmla="*/ 67056 h 170688"/>
                <a:gd name="connsiteX4" fmla="*/ 125349 w 1783461"/>
                <a:gd name="connsiteY4" fmla="*/ 79248 h 170688"/>
                <a:gd name="connsiteX5" fmla="*/ 149733 w 1783461"/>
                <a:gd name="connsiteY5" fmla="*/ 97536 h 170688"/>
                <a:gd name="connsiteX6" fmla="*/ 168021 w 1783461"/>
                <a:gd name="connsiteY6" fmla="*/ 103632 h 170688"/>
                <a:gd name="connsiteX7" fmla="*/ 265557 w 1783461"/>
                <a:gd name="connsiteY7" fmla="*/ 140208 h 170688"/>
                <a:gd name="connsiteX8" fmla="*/ 308229 w 1783461"/>
                <a:gd name="connsiteY8" fmla="*/ 152400 h 170688"/>
                <a:gd name="connsiteX9" fmla="*/ 326517 w 1783461"/>
                <a:gd name="connsiteY9" fmla="*/ 158496 h 170688"/>
                <a:gd name="connsiteX10" fmla="*/ 375285 w 1783461"/>
                <a:gd name="connsiteY10" fmla="*/ 170688 h 170688"/>
                <a:gd name="connsiteX11" fmla="*/ 485013 w 1783461"/>
                <a:gd name="connsiteY11" fmla="*/ 146304 h 170688"/>
                <a:gd name="connsiteX12" fmla="*/ 509397 w 1783461"/>
                <a:gd name="connsiteY12" fmla="*/ 140208 h 170688"/>
                <a:gd name="connsiteX13" fmla="*/ 582549 w 1783461"/>
                <a:gd name="connsiteY13" fmla="*/ 97536 h 170688"/>
                <a:gd name="connsiteX14" fmla="*/ 600837 w 1783461"/>
                <a:gd name="connsiteY14" fmla="*/ 91440 h 170688"/>
                <a:gd name="connsiteX15" fmla="*/ 637413 w 1783461"/>
                <a:gd name="connsiteY15" fmla="*/ 67056 h 170688"/>
                <a:gd name="connsiteX16" fmla="*/ 655701 w 1783461"/>
                <a:gd name="connsiteY16" fmla="*/ 60960 h 170688"/>
                <a:gd name="connsiteX17" fmla="*/ 686181 w 1783461"/>
                <a:gd name="connsiteY17" fmla="*/ 42672 h 170688"/>
                <a:gd name="connsiteX18" fmla="*/ 704469 w 1783461"/>
                <a:gd name="connsiteY18" fmla="*/ 30480 h 170688"/>
                <a:gd name="connsiteX19" fmla="*/ 722757 w 1783461"/>
                <a:gd name="connsiteY19" fmla="*/ 24384 h 170688"/>
                <a:gd name="connsiteX20" fmla="*/ 777621 w 1783461"/>
                <a:gd name="connsiteY20" fmla="*/ 0 h 170688"/>
                <a:gd name="connsiteX21" fmla="*/ 844677 w 1783461"/>
                <a:gd name="connsiteY21" fmla="*/ 12192 h 170688"/>
                <a:gd name="connsiteX22" fmla="*/ 881253 w 1783461"/>
                <a:gd name="connsiteY22" fmla="*/ 36576 h 170688"/>
                <a:gd name="connsiteX23" fmla="*/ 917829 w 1783461"/>
                <a:gd name="connsiteY23" fmla="*/ 54864 h 170688"/>
                <a:gd name="connsiteX24" fmla="*/ 966597 w 1783461"/>
                <a:gd name="connsiteY24" fmla="*/ 85344 h 170688"/>
                <a:gd name="connsiteX25" fmla="*/ 984885 w 1783461"/>
                <a:gd name="connsiteY25" fmla="*/ 91440 h 170688"/>
                <a:gd name="connsiteX26" fmla="*/ 1009269 w 1783461"/>
                <a:gd name="connsiteY26" fmla="*/ 103632 h 170688"/>
                <a:gd name="connsiteX27" fmla="*/ 1064133 w 1783461"/>
                <a:gd name="connsiteY27" fmla="*/ 128016 h 170688"/>
                <a:gd name="connsiteX28" fmla="*/ 1216533 w 1783461"/>
                <a:gd name="connsiteY28" fmla="*/ 85344 h 170688"/>
                <a:gd name="connsiteX29" fmla="*/ 1265301 w 1783461"/>
                <a:gd name="connsiteY29" fmla="*/ 67056 h 170688"/>
                <a:gd name="connsiteX30" fmla="*/ 1307973 w 1783461"/>
                <a:gd name="connsiteY30" fmla="*/ 54864 h 170688"/>
                <a:gd name="connsiteX31" fmla="*/ 1326261 w 1783461"/>
                <a:gd name="connsiteY31" fmla="*/ 42672 h 170688"/>
                <a:gd name="connsiteX32" fmla="*/ 1533525 w 1783461"/>
                <a:gd name="connsiteY32" fmla="*/ 60960 h 170688"/>
                <a:gd name="connsiteX33" fmla="*/ 1618869 w 1783461"/>
                <a:gd name="connsiteY33" fmla="*/ 67056 h 170688"/>
                <a:gd name="connsiteX34" fmla="*/ 1704213 w 1783461"/>
                <a:gd name="connsiteY34" fmla="*/ 103632 h 170688"/>
                <a:gd name="connsiteX35" fmla="*/ 1759077 w 1783461"/>
                <a:gd name="connsiteY35" fmla="*/ 134112 h 170688"/>
                <a:gd name="connsiteX36" fmla="*/ 1783461 w 1783461"/>
                <a:gd name="connsiteY36" fmla="*/ 158496 h 170688"/>
                <a:gd name="connsiteX0" fmla="*/ 0 w 1759077"/>
                <a:gd name="connsiteY0" fmla="*/ 16383 h 170688"/>
                <a:gd name="connsiteX1" fmla="*/ 27813 w 1759077"/>
                <a:gd name="connsiteY1" fmla="*/ 24384 h 170688"/>
                <a:gd name="connsiteX2" fmla="*/ 76581 w 1759077"/>
                <a:gd name="connsiteY2" fmla="*/ 54864 h 170688"/>
                <a:gd name="connsiteX3" fmla="*/ 94869 w 1759077"/>
                <a:gd name="connsiteY3" fmla="*/ 67056 h 170688"/>
                <a:gd name="connsiteX4" fmla="*/ 125349 w 1759077"/>
                <a:gd name="connsiteY4" fmla="*/ 79248 h 170688"/>
                <a:gd name="connsiteX5" fmla="*/ 149733 w 1759077"/>
                <a:gd name="connsiteY5" fmla="*/ 97536 h 170688"/>
                <a:gd name="connsiteX6" fmla="*/ 168021 w 1759077"/>
                <a:gd name="connsiteY6" fmla="*/ 103632 h 170688"/>
                <a:gd name="connsiteX7" fmla="*/ 265557 w 1759077"/>
                <a:gd name="connsiteY7" fmla="*/ 140208 h 170688"/>
                <a:gd name="connsiteX8" fmla="*/ 308229 w 1759077"/>
                <a:gd name="connsiteY8" fmla="*/ 152400 h 170688"/>
                <a:gd name="connsiteX9" fmla="*/ 326517 w 1759077"/>
                <a:gd name="connsiteY9" fmla="*/ 158496 h 170688"/>
                <a:gd name="connsiteX10" fmla="*/ 375285 w 1759077"/>
                <a:gd name="connsiteY10" fmla="*/ 170688 h 170688"/>
                <a:gd name="connsiteX11" fmla="*/ 485013 w 1759077"/>
                <a:gd name="connsiteY11" fmla="*/ 146304 h 170688"/>
                <a:gd name="connsiteX12" fmla="*/ 509397 w 1759077"/>
                <a:gd name="connsiteY12" fmla="*/ 140208 h 170688"/>
                <a:gd name="connsiteX13" fmla="*/ 582549 w 1759077"/>
                <a:gd name="connsiteY13" fmla="*/ 97536 h 170688"/>
                <a:gd name="connsiteX14" fmla="*/ 600837 w 1759077"/>
                <a:gd name="connsiteY14" fmla="*/ 91440 h 170688"/>
                <a:gd name="connsiteX15" fmla="*/ 637413 w 1759077"/>
                <a:gd name="connsiteY15" fmla="*/ 67056 h 170688"/>
                <a:gd name="connsiteX16" fmla="*/ 655701 w 1759077"/>
                <a:gd name="connsiteY16" fmla="*/ 60960 h 170688"/>
                <a:gd name="connsiteX17" fmla="*/ 686181 w 1759077"/>
                <a:gd name="connsiteY17" fmla="*/ 42672 h 170688"/>
                <a:gd name="connsiteX18" fmla="*/ 704469 w 1759077"/>
                <a:gd name="connsiteY18" fmla="*/ 30480 h 170688"/>
                <a:gd name="connsiteX19" fmla="*/ 722757 w 1759077"/>
                <a:gd name="connsiteY19" fmla="*/ 24384 h 170688"/>
                <a:gd name="connsiteX20" fmla="*/ 777621 w 1759077"/>
                <a:gd name="connsiteY20" fmla="*/ 0 h 170688"/>
                <a:gd name="connsiteX21" fmla="*/ 844677 w 1759077"/>
                <a:gd name="connsiteY21" fmla="*/ 12192 h 170688"/>
                <a:gd name="connsiteX22" fmla="*/ 881253 w 1759077"/>
                <a:gd name="connsiteY22" fmla="*/ 36576 h 170688"/>
                <a:gd name="connsiteX23" fmla="*/ 917829 w 1759077"/>
                <a:gd name="connsiteY23" fmla="*/ 54864 h 170688"/>
                <a:gd name="connsiteX24" fmla="*/ 966597 w 1759077"/>
                <a:gd name="connsiteY24" fmla="*/ 85344 h 170688"/>
                <a:gd name="connsiteX25" fmla="*/ 984885 w 1759077"/>
                <a:gd name="connsiteY25" fmla="*/ 91440 h 170688"/>
                <a:gd name="connsiteX26" fmla="*/ 1009269 w 1759077"/>
                <a:gd name="connsiteY26" fmla="*/ 103632 h 170688"/>
                <a:gd name="connsiteX27" fmla="*/ 1064133 w 1759077"/>
                <a:gd name="connsiteY27" fmla="*/ 128016 h 170688"/>
                <a:gd name="connsiteX28" fmla="*/ 1216533 w 1759077"/>
                <a:gd name="connsiteY28" fmla="*/ 85344 h 170688"/>
                <a:gd name="connsiteX29" fmla="*/ 1265301 w 1759077"/>
                <a:gd name="connsiteY29" fmla="*/ 67056 h 170688"/>
                <a:gd name="connsiteX30" fmla="*/ 1307973 w 1759077"/>
                <a:gd name="connsiteY30" fmla="*/ 54864 h 170688"/>
                <a:gd name="connsiteX31" fmla="*/ 1326261 w 1759077"/>
                <a:gd name="connsiteY31" fmla="*/ 42672 h 170688"/>
                <a:gd name="connsiteX32" fmla="*/ 1533525 w 1759077"/>
                <a:gd name="connsiteY32" fmla="*/ 60960 h 170688"/>
                <a:gd name="connsiteX33" fmla="*/ 1618869 w 1759077"/>
                <a:gd name="connsiteY33" fmla="*/ 67056 h 170688"/>
                <a:gd name="connsiteX34" fmla="*/ 1704213 w 1759077"/>
                <a:gd name="connsiteY34" fmla="*/ 103632 h 170688"/>
                <a:gd name="connsiteX35" fmla="*/ 1759077 w 1759077"/>
                <a:gd name="connsiteY35" fmla="*/ 134112 h 170688"/>
                <a:gd name="connsiteX0" fmla="*/ 0 w 1704213"/>
                <a:gd name="connsiteY0" fmla="*/ 16383 h 170688"/>
                <a:gd name="connsiteX1" fmla="*/ 27813 w 1704213"/>
                <a:gd name="connsiteY1" fmla="*/ 24384 h 170688"/>
                <a:gd name="connsiteX2" fmla="*/ 76581 w 1704213"/>
                <a:gd name="connsiteY2" fmla="*/ 54864 h 170688"/>
                <a:gd name="connsiteX3" fmla="*/ 94869 w 1704213"/>
                <a:gd name="connsiteY3" fmla="*/ 67056 h 170688"/>
                <a:gd name="connsiteX4" fmla="*/ 125349 w 1704213"/>
                <a:gd name="connsiteY4" fmla="*/ 79248 h 170688"/>
                <a:gd name="connsiteX5" fmla="*/ 149733 w 1704213"/>
                <a:gd name="connsiteY5" fmla="*/ 97536 h 170688"/>
                <a:gd name="connsiteX6" fmla="*/ 168021 w 1704213"/>
                <a:gd name="connsiteY6" fmla="*/ 103632 h 170688"/>
                <a:gd name="connsiteX7" fmla="*/ 265557 w 1704213"/>
                <a:gd name="connsiteY7" fmla="*/ 140208 h 170688"/>
                <a:gd name="connsiteX8" fmla="*/ 308229 w 1704213"/>
                <a:gd name="connsiteY8" fmla="*/ 152400 h 170688"/>
                <a:gd name="connsiteX9" fmla="*/ 326517 w 1704213"/>
                <a:gd name="connsiteY9" fmla="*/ 158496 h 170688"/>
                <a:gd name="connsiteX10" fmla="*/ 375285 w 1704213"/>
                <a:gd name="connsiteY10" fmla="*/ 170688 h 170688"/>
                <a:gd name="connsiteX11" fmla="*/ 485013 w 1704213"/>
                <a:gd name="connsiteY11" fmla="*/ 146304 h 170688"/>
                <a:gd name="connsiteX12" fmla="*/ 509397 w 1704213"/>
                <a:gd name="connsiteY12" fmla="*/ 140208 h 170688"/>
                <a:gd name="connsiteX13" fmla="*/ 582549 w 1704213"/>
                <a:gd name="connsiteY13" fmla="*/ 97536 h 170688"/>
                <a:gd name="connsiteX14" fmla="*/ 600837 w 1704213"/>
                <a:gd name="connsiteY14" fmla="*/ 91440 h 170688"/>
                <a:gd name="connsiteX15" fmla="*/ 637413 w 1704213"/>
                <a:gd name="connsiteY15" fmla="*/ 67056 h 170688"/>
                <a:gd name="connsiteX16" fmla="*/ 655701 w 1704213"/>
                <a:gd name="connsiteY16" fmla="*/ 60960 h 170688"/>
                <a:gd name="connsiteX17" fmla="*/ 686181 w 1704213"/>
                <a:gd name="connsiteY17" fmla="*/ 42672 h 170688"/>
                <a:gd name="connsiteX18" fmla="*/ 704469 w 1704213"/>
                <a:gd name="connsiteY18" fmla="*/ 30480 h 170688"/>
                <a:gd name="connsiteX19" fmla="*/ 722757 w 1704213"/>
                <a:gd name="connsiteY19" fmla="*/ 24384 h 170688"/>
                <a:gd name="connsiteX20" fmla="*/ 777621 w 1704213"/>
                <a:gd name="connsiteY20" fmla="*/ 0 h 170688"/>
                <a:gd name="connsiteX21" fmla="*/ 844677 w 1704213"/>
                <a:gd name="connsiteY21" fmla="*/ 12192 h 170688"/>
                <a:gd name="connsiteX22" fmla="*/ 881253 w 1704213"/>
                <a:gd name="connsiteY22" fmla="*/ 36576 h 170688"/>
                <a:gd name="connsiteX23" fmla="*/ 917829 w 1704213"/>
                <a:gd name="connsiteY23" fmla="*/ 54864 h 170688"/>
                <a:gd name="connsiteX24" fmla="*/ 966597 w 1704213"/>
                <a:gd name="connsiteY24" fmla="*/ 85344 h 170688"/>
                <a:gd name="connsiteX25" fmla="*/ 984885 w 1704213"/>
                <a:gd name="connsiteY25" fmla="*/ 91440 h 170688"/>
                <a:gd name="connsiteX26" fmla="*/ 1009269 w 1704213"/>
                <a:gd name="connsiteY26" fmla="*/ 103632 h 170688"/>
                <a:gd name="connsiteX27" fmla="*/ 1064133 w 1704213"/>
                <a:gd name="connsiteY27" fmla="*/ 128016 h 170688"/>
                <a:gd name="connsiteX28" fmla="*/ 1216533 w 1704213"/>
                <a:gd name="connsiteY28" fmla="*/ 85344 h 170688"/>
                <a:gd name="connsiteX29" fmla="*/ 1265301 w 1704213"/>
                <a:gd name="connsiteY29" fmla="*/ 67056 h 170688"/>
                <a:gd name="connsiteX30" fmla="*/ 1307973 w 1704213"/>
                <a:gd name="connsiteY30" fmla="*/ 54864 h 170688"/>
                <a:gd name="connsiteX31" fmla="*/ 1326261 w 1704213"/>
                <a:gd name="connsiteY31" fmla="*/ 42672 h 170688"/>
                <a:gd name="connsiteX32" fmla="*/ 1533525 w 1704213"/>
                <a:gd name="connsiteY32" fmla="*/ 60960 h 170688"/>
                <a:gd name="connsiteX33" fmla="*/ 1618869 w 1704213"/>
                <a:gd name="connsiteY33" fmla="*/ 67056 h 170688"/>
                <a:gd name="connsiteX34" fmla="*/ 1704213 w 1704213"/>
                <a:gd name="connsiteY34" fmla="*/ 103632 h 170688"/>
                <a:gd name="connsiteX0" fmla="*/ 0 w 1618869"/>
                <a:gd name="connsiteY0" fmla="*/ 16383 h 170688"/>
                <a:gd name="connsiteX1" fmla="*/ 27813 w 1618869"/>
                <a:gd name="connsiteY1" fmla="*/ 24384 h 170688"/>
                <a:gd name="connsiteX2" fmla="*/ 76581 w 1618869"/>
                <a:gd name="connsiteY2" fmla="*/ 54864 h 170688"/>
                <a:gd name="connsiteX3" fmla="*/ 94869 w 1618869"/>
                <a:gd name="connsiteY3" fmla="*/ 67056 h 170688"/>
                <a:gd name="connsiteX4" fmla="*/ 125349 w 1618869"/>
                <a:gd name="connsiteY4" fmla="*/ 79248 h 170688"/>
                <a:gd name="connsiteX5" fmla="*/ 149733 w 1618869"/>
                <a:gd name="connsiteY5" fmla="*/ 97536 h 170688"/>
                <a:gd name="connsiteX6" fmla="*/ 168021 w 1618869"/>
                <a:gd name="connsiteY6" fmla="*/ 103632 h 170688"/>
                <a:gd name="connsiteX7" fmla="*/ 265557 w 1618869"/>
                <a:gd name="connsiteY7" fmla="*/ 140208 h 170688"/>
                <a:gd name="connsiteX8" fmla="*/ 308229 w 1618869"/>
                <a:gd name="connsiteY8" fmla="*/ 152400 h 170688"/>
                <a:gd name="connsiteX9" fmla="*/ 326517 w 1618869"/>
                <a:gd name="connsiteY9" fmla="*/ 158496 h 170688"/>
                <a:gd name="connsiteX10" fmla="*/ 375285 w 1618869"/>
                <a:gd name="connsiteY10" fmla="*/ 170688 h 170688"/>
                <a:gd name="connsiteX11" fmla="*/ 485013 w 1618869"/>
                <a:gd name="connsiteY11" fmla="*/ 146304 h 170688"/>
                <a:gd name="connsiteX12" fmla="*/ 509397 w 1618869"/>
                <a:gd name="connsiteY12" fmla="*/ 140208 h 170688"/>
                <a:gd name="connsiteX13" fmla="*/ 582549 w 1618869"/>
                <a:gd name="connsiteY13" fmla="*/ 97536 h 170688"/>
                <a:gd name="connsiteX14" fmla="*/ 600837 w 1618869"/>
                <a:gd name="connsiteY14" fmla="*/ 91440 h 170688"/>
                <a:gd name="connsiteX15" fmla="*/ 637413 w 1618869"/>
                <a:gd name="connsiteY15" fmla="*/ 67056 h 170688"/>
                <a:gd name="connsiteX16" fmla="*/ 655701 w 1618869"/>
                <a:gd name="connsiteY16" fmla="*/ 60960 h 170688"/>
                <a:gd name="connsiteX17" fmla="*/ 686181 w 1618869"/>
                <a:gd name="connsiteY17" fmla="*/ 42672 h 170688"/>
                <a:gd name="connsiteX18" fmla="*/ 704469 w 1618869"/>
                <a:gd name="connsiteY18" fmla="*/ 30480 h 170688"/>
                <a:gd name="connsiteX19" fmla="*/ 722757 w 1618869"/>
                <a:gd name="connsiteY19" fmla="*/ 24384 h 170688"/>
                <a:gd name="connsiteX20" fmla="*/ 777621 w 1618869"/>
                <a:gd name="connsiteY20" fmla="*/ 0 h 170688"/>
                <a:gd name="connsiteX21" fmla="*/ 844677 w 1618869"/>
                <a:gd name="connsiteY21" fmla="*/ 12192 h 170688"/>
                <a:gd name="connsiteX22" fmla="*/ 881253 w 1618869"/>
                <a:gd name="connsiteY22" fmla="*/ 36576 h 170688"/>
                <a:gd name="connsiteX23" fmla="*/ 917829 w 1618869"/>
                <a:gd name="connsiteY23" fmla="*/ 54864 h 170688"/>
                <a:gd name="connsiteX24" fmla="*/ 966597 w 1618869"/>
                <a:gd name="connsiteY24" fmla="*/ 85344 h 170688"/>
                <a:gd name="connsiteX25" fmla="*/ 984885 w 1618869"/>
                <a:gd name="connsiteY25" fmla="*/ 91440 h 170688"/>
                <a:gd name="connsiteX26" fmla="*/ 1009269 w 1618869"/>
                <a:gd name="connsiteY26" fmla="*/ 103632 h 170688"/>
                <a:gd name="connsiteX27" fmla="*/ 1064133 w 1618869"/>
                <a:gd name="connsiteY27" fmla="*/ 128016 h 170688"/>
                <a:gd name="connsiteX28" fmla="*/ 1216533 w 1618869"/>
                <a:gd name="connsiteY28" fmla="*/ 85344 h 170688"/>
                <a:gd name="connsiteX29" fmla="*/ 1265301 w 1618869"/>
                <a:gd name="connsiteY29" fmla="*/ 67056 h 170688"/>
                <a:gd name="connsiteX30" fmla="*/ 1307973 w 1618869"/>
                <a:gd name="connsiteY30" fmla="*/ 54864 h 170688"/>
                <a:gd name="connsiteX31" fmla="*/ 1326261 w 1618869"/>
                <a:gd name="connsiteY31" fmla="*/ 42672 h 170688"/>
                <a:gd name="connsiteX32" fmla="*/ 1533525 w 1618869"/>
                <a:gd name="connsiteY32" fmla="*/ 60960 h 170688"/>
                <a:gd name="connsiteX33" fmla="*/ 1618869 w 1618869"/>
                <a:gd name="connsiteY33" fmla="*/ 67056 h 170688"/>
                <a:gd name="connsiteX0" fmla="*/ 0 w 1533525"/>
                <a:gd name="connsiteY0" fmla="*/ 16383 h 170688"/>
                <a:gd name="connsiteX1" fmla="*/ 27813 w 1533525"/>
                <a:gd name="connsiteY1" fmla="*/ 24384 h 170688"/>
                <a:gd name="connsiteX2" fmla="*/ 76581 w 1533525"/>
                <a:gd name="connsiteY2" fmla="*/ 54864 h 170688"/>
                <a:gd name="connsiteX3" fmla="*/ 94869 w 1533525"/>
                <a:gd name="connsiteY3" fmla="*/ 67056 h 170688"/>
                <a:gd name="connsiteX4" fmla="*/ 125349 w 1533525"/>
                <a:gd name="connsiteY4" fmla="*/ 79248 h 170688"/>
                <a:gd name="connsiteX5" fmla="*/ 149733 w 1533525"/>
                <a:gd name="connsiteY5" fmla="*/ 97536 h 170688"/>
                <a:gd name="connsiteX6" fmla="*/ 168021 w 1533525"/>
                <a:gd name="connsiteY6" fmla="*/ 103632 h 170688"/>
                <a:gd name="connsiteX7" fmla="*/ 265557 w 1533525"/>
                <a:gd name="connsiteY7" fmla="*/ 140208 h 170688"/>
                <a:gd name="connsiteX8" fmla="*/ 308229 w 1533525"/>
                <a:gd name="connsiteY8" fmla="*/ 152400 h 170688"/>
                <a:gd name="connsiteX9" fmla="*/ 326517 w 1533525"/>
                <a:gd name="connsiteY9" fmla="*/ 158496 h 170688"/>
                <a:gd name="connsiteX10" fmla="*/ 375285 w 1533525"/>
                <a:gd name="connsiteY10" fmla="*/ 170688 h 170688"/>
                <a:gd name="connsiteX11" fmla="*/ 485013 w 1533525"/>
                <a:gd name="connsiteY11" fmla="*/ 146304 h 170688"/>
                <a:gd name="connsiteX12" fmla="*/ 509397 w 1533525"/>
                <a:gd name="connsiteY12" fmla="*/ 140208 h 170688"/>
                <a:gd name="connsiteX13" fmla="*/ 582549 w 1533525"/>
                <a:gd name="connsiteY13" fmla="*/ 97536 h 170688"/>
                <a:gd name="connsiteX14" fmla="*/ 600837 w 1533525"/>
                <a:gd name="connsiteY14" fmla="*/ 91440 h 170688"/>
                <a:gd name="connsiteX15" fmla="*/ 637413 w 1533525"/>
                <a:gd name="connsiteY15" fmla="*/ 67056 h 170688"/>
                <a:gd name="connsiteX16" fmla="*/ 655701 w 1533525"/>
                <a:gd name="connsiteY16" fmla="*/ 60960 h 170688"/>
                <a:gd name="connsiteX17" fmla="*/ 686181 w 1533525"/>
                <a:gd name="connsiteY17" fmla="*/ 42672 h 170688"/>
                <a:gd name="connsiteX18" fmla="*/ 704469 w 1533525"/>
                <a:gd name="connsiteY18" fmla="*/ 30480 h 170688"/>
                <a:gd name="connsiteX19" fmla="*/ 722757 w 1533525"/>
                <a:gd name="connsiteY19" fmla="*/ 24384 h 170688"/>
                <a:gd name="connsiteX20" fmla="*/ 777621 w 1533525"/>
                <a:gd name="connsiteY20" fmla="*/ 0 h 170688"/>
                <a:gd name="connsiteX21" fmla="*/ 844677 w 1533525"/>
                <a:gd name="connsiteY21" fmla="*/ 12192 h 170688"/>
                <a:gd name="connsiteX22" fmla="*/ 881253 w 1533525"/>
                <a:gd name="connsiteY22" fmla="*/ 36576 h 170688"/>
                <a:gd name="connsiteX23" fmla="*/ 917829 w 1533525"/>
                <a:gd name="connsiteY23" fmla="*/ 54864 h 170688"/>
                <a:gd name="connsiteX24" fmla="*/ 966597 w 1533525"/>
                <a:gd name="connsiteY24" fmla="*/ 85344 h 170688"/>
                <a:gd name="connsiteX25" fmla="*/ 984885 w 1533525"/>
                <a:gd name="connsiteY25" fmla="*/ 91440 h 170688"/>
                <a:gd name="connsiteX26" fmla="*/ 1009269 w 1533525"/>
                <a:gd name="connsiteY26" fmla="*/ 103632 h 170688"/>
                <a:gd name="connsiteX27" fmla="*/ 1064133 w 1533525"/>
                <a:gd name="connsiteY27" fmla="*/ 128016 h 170688"/>
                <a:gd name="connsiteX28" fmla="*/ 1216533 w 1533525"/>
                <a:gd name="connsiteY28" fmla="*/ 85344 h 170688"/>
                <a:gd name="connsiteX29" fmla="*/ 1265301 w 1533525"/>
                <a:gd name="connsiteY29" fmla="*/ 67056 h 170688"/>
                <a:gd name="connsiteX30" fmla="*/ 1307973 w 1533525"/>
                <a:gd name="connsiteY30" fmla="*/ 54864 h 170688"/>
                <a:gd name="connsiteX31" fmla="*/ 1326261 w 1533525"/>
                <a:gd name="connsiteY31" fmla="*/ 42672 h 170688"/>
                <a:gd name="connsiteX32" fmla="*/ 1533525 w 1533525"/>
                <a:gd name="connsiteY32" fmla="*/ 60960 h 170688"/>
                <a:gd name="connsiteX0" fmla="*/ 0 w 1541145"/>
                <a:gd name="connsiteY0" fmla="*/ 16383 h 170688"/>
                <a:gd name="connsiteX1" fmla="*/ 27813 w 1541145"/>
                <a:gd name="connsiteY1" fmla="*/ 24384 h 170688"/>
                <a:gd name="connsiteX2" fmla="*/ 76581 w 1541145"/>
                <a:gd name="connsiteY2" fmla="*/ 54864 h 170688"/>
                <a:gd name="connsiteX3" fmla="*/ 94869 w 1541145"/>
                <a:gd name="connsiteY3" fmla="*/ 67056 h 170688"/>
                <a:gd name="connsiteX4" fmla="*/ 125349 w 1541145"/>
                <a:gd name="connsiteY4" fmla="*/ 79248 h 170688"/>
                <a:gd name="connsiteX5" fmla="*/ 149733 w 1541145"/>
                <a:gd name="connsiteY5" fmla="*/ 97536 h 170688"/>
                <a:gd name="connsiteX6" fmla="*/ 168021 w 1541145"/>
                <a:gd name="connsiteY6" fmla="*/ 103632 h 170688"/>
                <a:gd name="connsiteX7" fmla="*/ 265557 w 1541145"/>
                <a:gd name="connsiteY7" fmla="*/ 140208 h 170688"/>
                <a:gd name="connsiteX8" fmla="*/ 308229 w 1541145"/>
                <a:gd name="connsiteY8" fmla="*/ 152400 h 170688"/>
                <a:gd name="connsiteX9" fmla="*/ 326517 w 1541145"/>
                <a:gd name="connsiteY9" fmla="*/ 158496 h 170688"/>
                <a:gd name="connsiteX10" fmla="*/ 375285 w 1541145"/>
                <a:gd name="connsiteY10" fmla="*/ 170688 h 170688"/>
                <a:gd name="connsiteX11" fmla="*/ 485013 w 1541145"/>
                <a:gd name="connsiteY11" fmla="*/ 146304 h 170688"/>
                <a:gd name="connsiteX12" fmla="*/ 509397 w 1541145"/>
                <a:gd name="connsiteY12" fmla="*/ 140208 h 170688"/>
                <a:gd name="connsiteX13" fmla="*/ 582549 w 1541145"/>
                <a:gd name="connsiteY13" fmla="*/ 97536 h 170688"/>
                <a:gd name="connsiteX14" fmla="*/ 600837 w 1541145"/>
                <a:gd name="connsiteY14" fmla="*/ 91440 h 170688"/>
                <a:gd name="connsiteX15" fmla="*/ 637413 w 1541145"/>
                <a:gd name="connsiteY15" fmla="*/ 67056 h 170688"/>
                <a:gd name="connsiteX16" fmla="*/ 655701 w 1541145"/>
                <a:gd name="connsiteY16" fmla="*/ 60960 h 170688"/>
                <a:gd name="connsiteX17" fmla="*/ 686181 w 1541145"/>
                <a:gd name="connsiteY17" fmla="*/ 42672 h 170688"/>
                <a:gd name="connsiteX18" fmla="*/ 704469 w 1541145"/>
                <a:gd name="connsiteY18" fmla="*/ 30480 h 170688"/>
                <a:gd name="connsiteX19" fmla="*/ 722757 w 1541145"/>
                <a:gd name="connsiteY19" fmla="*/ 24384 h 170688"/>
                <a:gd name="connsiteX20" fmla="*/ 777621 w 1541145"/>
                <a:gd name="connsiteY20" fmla="*/ 0 h 170688"/>
                <a:gd name="connsiteX21" fmla="*/ 844677 w 1541145"/>
                <a:gd name="connsiteY21" fmla="*/ 12192 h 170688"/>
                <a:gd name="connsiteX22" fmla="*/ 881253 w 1541145"/>
                <a:gd name="connsiteY22" fmla="*/ 36576 h 170688"/>
                <a:gd name="connsiteX23" fmla="*/ 917829 w 1541145"/>
                <a:gd name="connsiteY23" fmla="*/ 54864 h 170688"/>
                <a:gd name="connsiteX24" fmla="*/ 966597 w 1541145"/>
                <a:gd name="connsiteY24" fmla="*/ 85344 h 170688"/>
                <a:gd name="connsiteX25" fmla="*/ 984885 w 1541145"/>
                <a:gd name="connsiteY25" fmla="*/ 91440 h 170688"/>
                <a:gd name="connsiteX26" fmla="*/ 1009269 w 1541145"/>
                <a:gd name="connsiteY26" fmla="*/ 103632 h 170688"/>
                <a:gd name="connsiteX27" fmla="*/ 1064133 w 1541145"/>
                <a:gd name="connsiteY27" fmla="*/ 128016 h 170688"/>
                <a:gd name="connsiteX28" fmla="*/ 1216533 w 1541145"/>
                <a:gd name="connsiteY28" fmla="*/ 85344 h 170688"/>
                <a:gd name="connsiteX29" fmla="*/ 1265301 w 1541145"/>
                <a:gd name="connsiteY29" fmla="*/ 67056 h 170688"/>
                <a:gd name="connsiteX30" fmla="*/ 1307973 w 1541145"/>
                <a:gd name="connsiteY30" fmla="*/ 54864 h 170688"/>
                <a:gd name="connsiteX31" fmla="*/ 1326261 w 1541145"/>
                <a:gd name="connsiteY31" fmla="*/ 42672 h 170688"/>
                <a:gd name="connsiteX32" fmla="*/ 1541145 w 1541145"/>
                <a:gd name="connsiteY32" fmla="*/ 60960 h 17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41145" h="170688">
                  <a:moveTo>
                    <a:pt x="0" y="16383"/>
                  </a:moveTo>
                  <a:cubicBezTo>
                    <a:pt x="6179" y="18148"/>
                    <a:pt x="21717" y="22352"/>
                    <a:pt x="27813" y="24384"/>
                  </a:cubicBezTo>
                  <a:cubicBezTo>
                    <a:pt x="74436" y="59351"/>
                    <a:pt x="29721" y="28087"/>
                    <a:pt x="76581" y="54864"/>
                  </a:cubicBezTo>
                  <a:cubicBezTo>
                    <a:pt x="82942" y="58499"/>
                    <a:pt x="88316" y="63779"/>
                    <a:pt x="94869" y="67056"/>
                  </a:cubicBezTo>
                  <a:cubicBezTo>
                    <a:pt x="104656" y="71950"/>
                    <a:pt x="115783" y="73934"/>
                    <a:pt x="125349" y="79248"/>
                  </a:cubicBezTo>
                  <a:cubicBezTo>
                    <a:pt x="134230" y="84182"/>
                    <a:pt x="140912" y="92495"/>
                    <a:pt x="149733" y="97536"/>
                  </a:cubicBezTo>
                  <a:cubicBezTo>
                    <a:pt x="155312" y="100724"/>
                    <a:pt x="162024" y="101325"/>
                    <a:pt x="168021" y="103632"/>
                  </a:cubicBezTo>
                  <a:cubicBezTo>
                    <a:pt x="222944" y="124756"/>
                    <a:pt x="218771" y="125812"/>
                    <a:pt x="265557" y="140208"/>
                  </a:cubicBezTo>
                  <a:cubicBezTo>
                    <a:pt x="279696" y="144558"/>
                    <a:pt x="294060" y="148149"/>
                    <a:pt x="308229" y="152400"/>
                  </a:cubicBezTo>
                  <a:cubicBezTo>
                    <a:pt x="314384" y="154246"/>
                    <a:pt x="320283" y="156938"/>
                    <a:pt x="326517" y="158496"/>
                  </a:cubicBezTo>
                  <a:lnTo>
                    <a:pt x="375285" y="170688"/>
                  </a:lnTo>
                  <a:lnTo>
                    <a:pt x="485013" y="146304"/>
                  </a:lnTo>
                  <a:cubicBezTo>
                    <a:pt x="493183" y="144447"/>
                    <a:pt x="501618" y="143320"/>
                    <a:pt x="509397" y="140208"/>
                  </a:cubicBezTo>
                  <a:cubicBezTo>
                    <a:pt x="558981" y="120375"/>
                    <a:pt x="534737" y="124098"/>
                    <a:pt x="582549" y="97536"/>
                  </a:cubicBezTo>
                  <a:cubicBezTo>
                    <a:pt x="588166" y="94415"/>
                    <a:pt x="595220" y="94561"/>
                    <a:pt x="600837" y="91440"/>
                  </a:cubicBezTo>
                  <a:cubicBezTo>
                    <a:pt x="613646" y="84324"/>
                    <a:pt x="623512" y="71690"/>
                    <a:pt x="637413" y="67056"/>
                  </a:cubicBezTo>
                  <a:cubicBezTo>
                    <a:pt x="643509" y="65024"/>
                    <a:pt x="649954" y="63834"/>
                    <a:pt x="655701" y="60960"/>
                  </a:cubicBezTo>
                  <a:cubicBezTo>
                    <a:pt x="666299" y="55661"/>
                    <a:pt x="676133" y="48952"/>
                    <a:pt x="686181" y="42672"/>
                  </a:cubicBezTo>
                  <a:cubicBezTo>
                    <a:pt x="692394" y="38789"/>
                    <a:pt x="697916" y="33757"/>
                    <a:pt x="704469" y="30480"/>
                  </a:cubicBezTo>
                  <a:cubicBezTo>
                    <a:pt x="710216" y="27606"/>
                    <a:pt x="716740" y="26640"/>
                    <a:pt x="722757" y="24384"/>
                  </a:cubicBezTo>
                  <a:cubicBezTo>
                    <a:pt x="753891" y="12709"/>
                    <a:pt x="749913" y="13854"/>
                    <a:pt x="777621" y="0"/>
                  </a:cubicBezTo>
                  <a:cubicBezTo>
                    <a:pt x="799973" y="4064"/>
                    <a:pt x="823254" y="4631"/>
                    <a:pt x="844677" y="12192"/>
                  </a:cubicBezTo>
                  <a:cubicBezTo>
                    <a:pt x="858495" y="17069"/>
                    <a:pt x="868596" y="29193"/>
                    <a:pt x="881253" y="36576"/>
                  </a:cubicBezTo>
                  <a:cubicBezTo>
                    <a:pt x="893027" y="43444"/>
                    <a:pt x="906140" y="47851"/>
                    <a:pt x="917829" y="54864"/>
                  </a:cubicBezTo>
                  <a:cubicBezTo>
                    <a:pt x="961588" y="81119"/>
                    <a:pt x="922299" y="66359"/>
                    <a:pt x="966597" y="85344"/>
                  </a:cubicBezTo>
                  <a:cubicBezTo>
                    <a:pt x="972503" y="87875"/>
                    <a:pt x="978979" y="88909"/>
                    <a:pt x="984885" y="91440"/>
                  </a:cubicBezTo>
                  <a:cubicBezTo>
                    <a:pt x="993238" y="95020"/>
                    <a:pt x="1000832" y="100257"/>
                    <a:pt x="1009269" y="103632"/>
                  </a:cubicBezTo>
                  <a:cubicBezTo>
                    <a:pt x="1063677" y="125395"/>
                    <a:pt x="1028948" y="104560"/>
                    <a:pt x="1064133" y="128016"/>
                  </a:cubicBezTo>
                  <a:cubicBezTo>
                    <a:pt x="1153507" y="118086"/>
                    <a:pt x="1101768" y="128381"/>
                    <a:pt x="1216533" y="85344"/>
                  </a:cubicBezTo>
                  <a:cubicBezTo>
                    <a:pt x="1232789" y="79248"/>
                    <a:pt x="1248458" y="71267"/>
                    <a:pt x="1265301" y="67056"/>
                  </a:cubicBezTo>
                  <a:cubicBezTo>
                    <a:pt x="1273114" y="65103"/>
                    <a:pt x="1299228" y="59237"/>
                    <a:pt x="1307973" y="54864"/>
                  </a:cubicBezTo>
                  <a:cubicBezTo>
                    <a:pt x="1314526" y="51587"/>
                    <a:pt x="1320165" y="46736"/>
                    <a:pt x="1326261" y="42672"/>
                  </a:cubicBezTo>
                  <a:lnTo>
                    <a:pt x="1541145" y="60960"/>
                  </a:ln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D2592C5-6999-462E-88CA-20E2CBE8B6D8}"/>
                </a:ext>
              </a:extLst>
            </p:cNvPr>
            <p:cNvSpPr/>
            <p:nvPr/>
          </p:nvSpPr>
          <p:spPr>
            <a:xfrm>
              <a:off x="9187053" y="3315586"/>
              <a:ext cx="1528191" cy="243840"/>
            </a:xfrm>
            <a:custGeom>
              <a:avLst/>
              <a:gdLst>
                <a:gd name="connsiteX0" fmla="*/ 0 w 2121408"/>
                <a:gd name="connsiteY0" fmla="*/ 365760 h 365760"/>
                <a:gd name="connsiteX1" fmla="*/ 201168 w 2121408"/>
                <a:gd name="connsiteY1" fmla="*/ 243840 h 365760"/>
                <a:gd name="connsiteX2" fmla="*/ 219456 w 2121408"/>
                <a:gd name="connsiteY2" fmla="*/ 237744 h 365760"/>
                <a:gd name="connsiteX3" fmla="*/ 237744 w 2121408"/>
                <a:gd name="connsiteY3" fmla="*/ 225552 h 365760"/>
                <a:gd name="connsiteX4" fmla="*/ 256032 w 2121408"/>
                <a:gd name="connsiteY4" fmla="*/ 219456 h 365760"/>
                <a:gd name="connsiteX5" fmla="*/ 274320 w 2121408"/>
                <a:gd name="connsiteY5" fmla="*/ 207264 h 365760"/>
                <a:gd name="connsiteX6" fmla="*/ 329184 w 2121408"/>
                <a:gd name="connsiteY6" fmla="*/ 195072 h 365760"/>
                <a:gd name="connsiteX7" fmla="*/ 365760 w 2121408"/>
                <a:gd name="connsiteY7" fmla="*/ 176784 h 365760"/>
                <a:gd name="connsiteX8" fmla="*/ 384048 w 2121408"/>
                <a:gd name="connsiteY8" fmla="*/ 170688 h 365760"/>
                <a:gd name="connsiteX9" fmla="*/ 408432 w 2121408"/>
                <a:gd name="connsiteY9" fmla="*/ 152400 h 365760"/>
                <a:gd name="connsiteX10" fmla="*/ 445008 w 2121408"/>
                <a:gd name="connsiteY10" fmla="*/ 140208 h 365760"/>
                <a:gd name="connsiteX11" fmla="*/ 457200 w 2121408"/>
                <a:gd name="connsiteY11" fmla="*/ 121920 h 365760"/>
                <a:gd name="connsiteX12" fmla="*/ 493776 w 2121408"/>
                <a:gd name="connsiteY12" fmla="*/ 103632 h 365760"/>
                <a:gd name="connsiteX13" fmla="*/ 573024 w 2121408"/>
                <a:gd name="connsiteY13" fmla="*/ 85344 h 365760"/>
                <a:gd name="connsiteX14" fmla="*/ 640080 w 2121408"/>
                <a:gd name="connsiteY14" fmla="*/ 97536 h 365760"/>
                <a:gd name="connsiteX15" fmla="*/ 658368 w 2121408"/>
                <a:gd name="connsiteY15" fmla="*/ 109728 h 365760"/>
                <a:gd name="connsiteX16" fmla="*/ 682752 w 2121408"/>
                <a:gd name="connsiteY16" fmla="*/ 115824 h 365760"/>
                <a:gd name="connsiteX17" fmla="*/ 725424 w 2121408"/>
                <a:gd name="connsiteY17" fmla="*/ 134112 h 365760"/>
                <a:gd name="connsiteX18" fmla="*/ 743712 w 2121408"/>
                <a:gd name="connsiteY18" fmla="*/ 140208 h 365760"/>
                <a:gd name="connsiteX19" fmla="*/ 762000 w 2121408"/>
                <a:gd name="connsiteY19" fmla="*/ 152400 h 365760"/>
                <a:gd name="connsiteX20" fmla="*/ 780288 w 2121408"/>
                <a:gd name="connsiteY20" fmla="*/ 158496 h 365760"/>
                <a:gd name="connsiteX21" fmla="*/ 835152 w 2121408"/>
                <a:gd name="connsiteY21" fmla="*/ 188976 h 365760"/>
                <a:gd name="connsiteX22" fmla="*/ 890016 w 2121408"/>
                <a:gd name="connsiteY22" fmla="*/ 176784 h 365760"/>
                <a:gd name="connsiteX23" fmla="*/ 914400 w 2121408"/>
                <a:gd name="connsiteY23" fmla="*/ 158496 h 365760"/>
                <a:gd name="connsiteX24" fmla="*/ 963168 w 2121408"/>
                <a:gd name="connsiteY24" fmla="*/ 134112 h 365760"/>
                <a:gd name="connsiteX25" fmla="*/ 987552 w 2121408"/>
                <a:gd name="connsiteY25" fmla="*/ 121920 h 365760"/>
                <a:gd name="connsiteX26" fmla="*/ 1036320 w 2121408"/>
                <a:gd name="connsiteY26" fmla="*/ 103632 h 365760"/>
                <a:gd name="connsiteX27" fmla="*/ 1054608 w 2121408"/>
                <a:gd name="connsiteY27" fmla="*/ 97536 h 365760"/>
                <a:gd name="connsiteX28" fmla="*/ 1072896 w 2121408"/>
                <a:gd name="connsiteY28" fmla="*/ 85344 h 365760"/>
                <a:gd name="connsiteX29" fmla="*/ 1103376 w 2121408"/>
                <a:gd name="connsiteY29" fmla="*/ 79248 h 365760"/>
                <a:gd name="connsiteX30" fmla="*/ 1133856 w 2121408"/>
                <a:gd name="connsiteY30" fmla="*/ 67056 h 365760"/>
                <a:gd name="connsiteX31" fmla="*/ 1152144 w 2121408"/>
                <a:gd name="connsiteY31" fmla="*/ 54864 h 365760"/>
                <a:gd name="connsiteX32" fmla="*/ 1182624 w 2121408"/>
                <a:gd name="connsiteY32" fmla="*/ 48768 h 365760"/>
                <a:gd name="connsiteX33" fmla="*/ 1237488 w 2121408"/>
                <a:gd name="connsiteY33" fmla="*/ 54864 h 365760"/>
                <a:gd name="connsiteX34" fmla="*/ 1267968 w 2121408"/>
                <a:gd name="connsiteY34" fmla="*/ 79248 h 365760"/>
                <a:gd name="connsiteX35" fmla="*/ 1322832 w 2121408"/>
                <a:gd name="connsiteY35" fmla="*/ 103632 h 365760"/>
                <a:gd name="connsiteX36" fmla="*/ 1341120 w 2121408"/>
                <a:gd name="connsiteY36" fmla="*/ 115824 h 365760"/>
                <a:gd name="connsiteX37" fmla="*/ 1365504 w 2121408"/>
                <a:gd name="connsiteY37" fmla="*/ 121920 h 365760"/>
                <a:gd name="connsiteX38" fmla="*/ 1389888 w 2121408"/>
                <a:gd name="connsiteY38" fmla="*/ 134112 h 365760"/>
                <a:gd name="connsiteX39" fmla="*/ 1432560 w 2121408"/>
                <a:gd name="connsiteY39" fmla="*/ 128016 h 365760"/>
                <a:gd name="connsiteX40" fmla="*/ 1450848 w 2121408"/>
                <a:gd name="connsiteY40" fmla="*/ 109728 h 365760"/>
                <a:gd name="connsiteX41" fmla="*/ 1469136 w 2121408"/>
                <a:gd name="connsiteY41" fmla="*/ 97536 h 365760"/>
                <a:gd name="connsiteX42" fmla="*/ 1517904 w 2121408"/>
                <a:gd name="connsiteY42" fmla="*/ 42672 h 365760"/>
                <a:gd name="connsiteX43" fmla="*/ 1536192 w 2121408"/>
                <a:gd name="connsiteY43" fmla="*/ 36576 h 365760"/>
                <a:gd name="connsiteX44" fmla="*/ 1554480 w 2121408"/>
                <a:gd name="connsiteY44" fmla="*/ 24384 h 365760"/>
                <a:gd name="connsiteX45" fmla="*/ 1572768 w 2121408"/>
                <a:gd name="connsiteY45" fmla="*/ 18288 h 365760"/>
                <a:gd name="connsiteX46" fmla="*/ 1597152 w 2121408"/>
                <a:gd name="connsiteY46" fmla="*/ 6096 h 365760"/>
                <a:gd name="connsiteX47" fmla="*/ 1639824 w 2121408"/>
                <a:gd name="connsiteY47" fmla="*/ 0 h 365760"/>
                <a:gd name="connsiteX48" fmla="*/ 1761744 w 2121408"/>
                <a:gd name="connsiteY48" fmla="*/ 6096 h 365760"/>
                <a:gd name="connsiteX49" fmla="*/ 1828800 w 2121408"/>
                <a:gd name="connsiteY49" fmla="*/ 24384 h 365760"/>
                <a:gd name="connsiteX50" fmla="*/ 1877568 w 2121408"/>
                <a:gd name="connsiteY50" fmla="*/ 30480 h 365760"/>
                <a:gd name="connsiteX51" fmla="*/ 1901952 w 2121408"/>
                <a:gd name="connsiteY51" fmla="*/ 36576 h 365760"/>
                <a:gd name="connsiteX52" fmla="*/ 2017776 w 2121408"/>
                <a:gd name="connsiteY52" fmla="*/ 54864 h 365760"/>
                <a:gd name="connsiteX53" fmla="*/ 2078736 w 2121408"/>
                <a:gd name="connsiteY53" fmla="*/ 85344 h 365760"/>
                <a:gd name="connsiteX54" fmla="*/ 2121408 w 2121408"/>
                <a:gd name="connsiteY54" fmla="*/ 109728 h 365760"/>
                <a:gd name="connsiteX0" fmla="*/ 0 w 2121408"/>
                <a:gd name="connsiteY0" fmla="*/ 365760 h 365760"/>
                <a:gd name="connsiteX1" fmla="*/ 201168 w 2121408"/>
                <a:gd name="connsiteY1" fmla="*/ 243840 h 365760"/>
                <a:gd name="connsiteX2" fmla="*/ 219456 w 2121408"/>
                <a:gd name="connsiteY2" fmla="*/ 237744 h 365760"/>
                <a:gd name="connsiteX3" fmla="*/ 237744 w 2121408"/>
                <a:gd name="connsiteY3" fmla="*/ 225552 h 365760"/>
                <a:gd name="connsiteX4" fmla="*/ 256032 w 2121408"/>
                <a:gd name="connsiteY4" fmla="*/ 219456 h 365760"/>
                <a:gd name="connsiteX5" fmla="*/ 274320 w 2121408"/>
                <a:gd name="connsiteY5" fmla="*/ 207264 h 365760"/>
                <a:gd name="connsiteX6" fmla="*/ 329184 w 2121408"/>
                <a:gd name="connsiteY6" fmla="*/ 195072 h 365760"/>
                <a:gd name="connsiteX7" fmla="*/ 365760 w 2121408"/>
                <a:gd name="connsiteY7" fmla="*/ 176784 h 365760"/>
                <a:gd name="connsiteX8" fmla="*/ 384048 w 2121408"/>
                <a:gd name="connsiteY8" fmla="*/ 170688 h 365760"/>
                <a:gd name="connsiteX9" fmla="*/ 408432 w 2121408"/>
                <a:gd name="connsiteY9" fmla="*/ 152400 h 365760"/>
                <a:gd name="connsiteX10" fmla="*/ 445008 w 2121408"/>
                <a:gd name="connsiteY10" fmla="*/ 140208 h 365760"/>
                <a:gd name="connsiteX11" fmla="*/ 457200 w 2121408"/>
                <a:gd name="connsiteY11" fmla="*/ 121920 h 365760"/>
                <a:gd name="connsiteX12" fmla="*/ 493776 w 2121408"/>
                <a:gd name="connsiteY12" fmla="*/ 103632 h 365760"/>
                <a:gd name="connsiteX13" fmla="*/ 573024 w 2121408"/>
                <a:gd name="connsiteY13" fmla="*/ 85344 h 365760"/>
                <a:gd name="connsiteX14" fmla="*/ 640080 w 2121408"/>
                <a:gd name="connsiteY14" fmla="*/ 97536 h 365760"/>
                <a:gd name="connsiteX15" fmla="*/ 658368 w 2121408"/>
                <a:gd name="connsiteY15" fmla="*/ 109728 h 365760"/>
                <a:gd name="connsiteX16" fmla="*/ 682752 w 2121408"/>
                <a:gd name="connsiteY16" fmla="*/ 115824 h 365760"/>
                <a:gd name="connsiteX17" fmla="*/ 725424 w 2121408"/>
                <a:gd name="connsiteY17" fmla="*/ 134112 h 365760"/>
                <a:gd name="connsiteX18" fmla="*/ 743712 w 2121408"/>
                <a:gd name="connsiteY18" fmla="*/ 140208 h 365760"/>
                <a:gd name="connsiteX19" fmla="*/ 762000 w 2121408"/>
                <a:gd name="connsiteY19" fmla="*/ 152400 h 365760"/>
                <a:gd name="connsiteX20" fmla="*/ 780288 w 2121408"/>
                <a:gd name="connsiteY20" fmla="*/ 158496 h 365760"/>
                <a:gd name="connsiteX21" fmla="*/ 835152 w 2121408"/>
                <a:gd name="connsiteY21" fmla="*/ 188976 h 365760"/>
                <a:gd name="connsiteX22" fmla="*/ 890016 w 2121408"/>
                <a:gd name="connsiteY22" fmla="*/ 176784 h 365760"/>
                <a:gd name="connsiteX23" fmla="*/ 914400 w 2121408"/>
                <a:gd name="connsiteY23" fmla="*/ 158496 h 365760"/>
                <a:gd name="connsiteX24" fmla="*/ 963168 w 2121408"/>
                <a:gd name="connsiteY24" fmla="*/ 134112 h 365760"/>
                <a:gd name="connsiteX25" fmla="*/ 987552 w 2121408"/>
                <a:gd name="connsiteY25" fmla="*/ 121920 h 365760"/>
                <a:gd name="connsiteX26" fmla="*/ 1036320 w 2121408"/>
                <a:gd name="connsiteY26" fmla="*/ 103632 h 365760"/>
                <a:gd name="connsiteX27" fmla="*/ 1054608 w 2121408"/>
                <a:gd name="connsiteY27" fmla="*/ 97536 h 365760"/>
                <a:gd name="connsiteX28" fmla="*/ 1072896 w 2121408"/>
                <a:gd name="connsiteY28" fmla="*/ 85344 h 365760"/>
                <a:gd name="connsiteX29" fmla="*/ 1103376 w 2121408"/>
                <a:gd name="connsiteY29" fmla="*/ 79248 h 365760"/>
                <a:gd name="connsiteX30" fmla="*/ 1133856 w 2121408"/>
                <a:gd name="connsiteY30" fmla="*/ 67056 h 365760"/>
                <a:gd name="connsiteX31" fmla="*/ 1152144 w 2121408"/>
                <a:gd name="connsiteY31" fmla="*/ 54864 h 365760"/>
                <a:gd name="connsiteX32" fmla="*/ 1182624 w 2121408"/>
                <a:gd name="connsiteY32" fmla="*/ 48768 h 365760"/>
                <a:gd name="connsiteX33" fmla="*/ 1237488 w 2121408"/>
                <a:gd name="connsiteY33" fmla="*/ 54864 h 365760"/>
                <a:gd name="connsiteX34" fmla="*/ 1267968 w 2121408"/>
                <a:gd name="connsiteY34" fmla="*/ 79248 h 365760"/>
                <a:gd name="connsiteX35" fmla="*/ 1322832 w 2121408"/>
                <a:gd name="connsiteY35" fmla="*/ 103632 h 365760"/>
                <a:gd name="connsiteX36" fmla="*/ 1341120 w 2121408"/>
                <a:gd name="connsiteY36" fmla="*/ 115824 h 365760"/>
                <a:gd name="connsiteX37" fmla="*/ 1365504 w 2121408"/>
                <a:gd name="connsiteY37" fmla="*/ 121920 h 365760"/>
                <a:gd name="connsiteX38" fmla="*/ 1389888 w 2121408"/>
                <a:gd name="connsiteY38" fmla="*/ 134112 h 365760"/>
                <a:gd name="connsiteX39" fmla="*/ 1432560 w 2121408"/>
                <a:gd name="connsiteY39" fmla="*/ 128016 h 365760"/>
                <a:gd name="connsiteX40" fmla="*/ 1450848 w 2121408"/>
                <a:gd name="connsiteY40" fmla="*/ 109728 h 365760"/>
                <a:gd name="connsiteX41" fmla="*/ 1469136 w 2121408"/>
                <a:gd name="connsiteY41" fmla="*/ 97536 h 365760"/>
                <a:gd name="connsiteX42" fmla="*/ 1517904 w 2121408"/>
                <a:gd name="connsiteY42" fmla="*/ 42672 h 365760"/>
                <a:gd name="connsiteX43" fmla="*/ 1536192 w 2121408"/>
                <a:gd name="connsiteY43" fmla="*/ 36576 h 365760"/>
                <a:gd name="connsiteX44" fmla="*/ 1554480 w 2121408"/>
                <a:gd name="connsiteY44" fmla="*/ 24384 h 365760"/>
                <a:gd name="connsiteX45" fmla="*/ 1572768 w 2121408"/>
                <a:gd name="connsiteY45" fmla="*/ 18288 h 365760"/>
                <a:gd name="connsiteX46" fmla="*/ 1597152 w 2121408"/>
                <a:gd name="connsiteY46" fmla="*/ 6096 h 365760"/>
                <a:gd name="connsiteX47" fmla="*/ 1639824 w 2121408"/>
                <a:gd name="connsiteY47" fmla="*/ 0 h 365760"/>
                <a:gd name="connsiteX48" fmla="*/ 1761744 w 2121408"/>
                <a:gd name="connsiteY48" fmla="*/ 6096 h 365760"/>
                <a:gd name="connsiteX49" fmla="*/ 1828800 w 2121408"/>
                <a:gd name="connsiteY49" fmla="*/ 24384 h 365760"/>
                <a:gd name="connsiteX50" fmla="*/ 1877568 w 2121408"/>
                <a:gd name="connsiteY50" fmla="*/ 30480 h 365760"/>
                <a:gd name="connsiteX51" fmla="*/ 1901952 w 2121408"/>
                <a:gd name="connsiteY51" fmla="*/ 36576 h 365760"/>
                <a:gd name="connsiteX52" fmla="*/ 2017776 w 2121408"/>
                <a:gd name="connsiteY52" fmla="*/ 54864 h 365760"/>
                <a:gd name="connsiteX53" fmla="*/ 2078736 w 2121408"/>
                <a:gd name="connsiteY53" fmla="*/ 85344 h 365760"/>
                <a:gd name="connsiteX54" fmla="*/ 2121408 w 2121408"/>
                <a:gd name="connsiteY54" fmla="*/ 109728 h 365760"/>
                <a:gd name="connsiteX0" fmla="*/ 0 w 2078736"/>
                <a:gd name="connsiteY0" fmla="*/ 365760 h 365760"/>
                <a:gd name="connsiteX1" fmla="*/ 201168 w 2078736"/>
                <a:gd name="connsiteY1" fmla="*/ 243840 h 365760"/>
                <a:gd name="connsiteX2" fmla="*/ 219456 w 2078736"/>
                <a:gd name="connsiteY2" fmla="*/ 237744 h 365760"/>
                <a:gd name="connsiteX3" fmla="*/ 237744 w 2078736"/>
                <a:gd name="connsiteY3" fmla="*/ 225552 h 365760"/>
                <a:gd name="connsiteX4" fmla="*/ 256032 w 2078736"/>
                <a:gd name="connsiteY4" fmla="*/ 219456 h 365760"/>
                <a:gd name="connsiteX5" fmla="*/ 274320 w 2078736"/>
                <a:gd name="connsiteY5" fmla="*/ 207264 h 365760"/>
                <a:gd name="connsiteX6" fmla="*/ 329184 w 2078736"/>
                <a:gd name="connsiteY6" fmla="*/ 195072 h 365760"/>
                <a:gd name="connsiteX7" fmla="*/ 365760 w 2078736"/>
                <a:gd name="connsiteY7" fmla="*/ 176784 h 365760"/>
                <a:gd name="connsiteX8" fmla="*/ 384048 w 2078736"/>
                <a:gd name="connsiteY8" fmla="*/ 170688 h 365760"/>
                <a:gd name="connsiteX9" fmla="*/ 408432 w 2078736"/>
                <a:gd name="connsiteY9" fmla="*/ 152400 h 365760"/>
                <a:gd name="connsiteX10" fmla="*/ 445008 w 2078736"/>
                <a:gd name="connsiteY10" fmla="*/ 140208 h 365760"/>
                <a:gd name="connsiteX11" fmla="*/ 457200 w 2078736"/>
                <a:gd name="connsiteY11" fmla="*/ 121920 h 365760"/>
                <a:gd name="connsiteX12" fmla="*/ 493776 w 2078736"/>
                <a:gd name="connsiteY12" fmla="*/ 103632 h 365760"/>
                <a:gd name="connsiteX13" fmla="*/ 573024 w 2078736"/>
                <a:gd name="connsiteY13" fmla="*/ 85344 h 365760"/>
                <a:gd name="connsiteX14" fmla="*/ 640080 w 2078736"/>
                <a:gd name="connsiteY14" fmla="*/ 97536 h 365760"/>
                <a:gd name="connsiteX15" fmla="*/ 658368 w 2078736"/>
                <a:gd name="connsiteY15" fmla="*/ 109728 h 365760"/>
                <a:gd name="connsiteX16" fmla="*/ 682752 w 2078736"/>
                <a:gd name="connsiteY16" fmla="*/ 115824 h 365760"/>
                <a:gd name="connsiteX17" fmla="*/ 725424 w 2078736"/>
                <a:gd name="connsiteY17" fmla="*/ 134112 h 365760"/>
                <a:gd name="connsiteX18" fmla="*/ 743712 w 2078736"/>
                <a:gd name="connsiteY18" fmla="*/ 140208 h 365760"/>
                <a:gd name="connsiteX19" fmla="*/ 762000 w 2078736"/>
                <a:gd name="connsiteY19" fmla="*/ 152400 h 365760"/>
                <a:gd name="connsiteX20" fmla="*/ 780288 w 2078736"/>
                <a:gd name="connsiteY20" fmla="*/ 158496 h 365760"/>
                <a:gd name="connsiteX21" fmla="*/ 835152 w 2078736"/>
                <a:gd name="connsiteY21" fmla="*/ 188976 h 365760"/>
                <a:gd name="connsiteX22" fmla="*/ 890016 w 2078736"/>
                <a:gd name="connsiteY22" fmla="*/ 176784 h 365760"/>
                <a:gd name="connsiteX23" fmla="*/ 914400 w 2078736"/>
                <a:gd name="connsiteY23" fmla="*/ 158496 h 365760"/>
                <a:gd name="connsiteX24" fmla="*/ 963168 w 2078736"/>
                <a:gd name="connsiteY24" fmla="*/ 134112 h 365760"/>
                <a:gd name="connsiteX25" fmla="*/ 987552 w 2078736"/>
                <a:gd name="connsiteY25" fmla="*/ 121920 h 365760"/>
                <a:gd name="connsiteX26" fmla="*/ 1036320 w 2078736"/>
                <a:gd name="connsiteY26" fmla="*/ 103632 h 365760"/>
                <a:gd name="connsiteX27" fmla="*/ 1054608 w 2078736"/>
                <a:gd name="connsiteY27" fmla="*/ 97536 h 365760"/>
                <a:gd name="connsiteX28" fmla="*/ 1072896 w 2078736"/>
                <a:gd name="connsiteY28" fmla="*/ 85344 h 365760"/>
                <a:gd name="connsiteX29" fmla="*/ 1103376 w 2078736"/>
                <a:gd name="connsiteY29" fmla="*/ 79248 h 365760"/>
                <a:gd name="connsiteX30" fmla="*/ 1133856 w 2078736"/>
                <a:gd name="connsiteY30" fmla="*/ 67056 h 365760"/>
                <a:gd name="connsiteX31" fmla="*/ 1152144 w 2078736"/>
                <a:gd name="connsiteY31" fmla="*/ 54864 h 365760"/>
                <a:gd name="connsiteX32" fmla="*/ 1182624 w 2078736"/>
                <a:gd name="connsiteY32" fmla="*/ 48768 h 365760"/>
                <a:gd name="connsiteX33" fmla="*/ 1237488 w 2078736"/>
                <a:gd name="connsiteY33" fmla="*/ 54864 h 365760"/>
                <a:gd name="connsiteX34" fmla="*/ 1267968 w 2078736"/>
                <a:gd name="connsiteY34" fmla="*/ 79248 h 365760"/>
                <a:gd name="connsiteX35" fmla="*/ 1322832 w 2078736"/>
                <a:gd name="connsiteY35" fmla="*/ 103632 h 365760"/>
                <a:gd name="connsiteX36" fmla="*/ 1341120 w 2078736"/>
                <a:gd name="connsiteY36" fmla="*/ 115824 h 365760"/>
                <a:gd name="connsiteX37" fmla="*/ 1365504 w 2078736"/>
                <a:gd name="connsiteY37" fmla="*/ 121920 h 365760"/>
                <a:gd name="connsiteX38" fmla="*/ 1389888 w 2078736"/>
                <a:gd name="connsiteY38" fmla="*/ 134112 h 365760"/>
                <a:gd name="connsiteX39" fmla="*/ 1432560 w 2078736"/>
                <a:gd name="connsiteY39" fmla="*/ 128016 h 365760"/>
                <a:gd name="connsiteX40" fmla="*/ 1450848 w 2078736"/>
                <a:gd name="connsiteY40" fmla="*/ 109728 h 365760"/>
                <a:gd name="connsiteX41" fmla="*/ 1469136 w 2078736"/>
                <a:gd name="connsiteY41" fmla="*/ 97536 h 365760"/>
                <a:gd name="connsiteX42" fmla="*/ 1517904 w 2078736"/>
                <a:gd name="connsiteY42" fmla="*/ 42672 h 365760"/>
                <a:gd name="connsiteX43" fmla="*/ 1536192 w 2078736"/>
                <a:gd name="connsiteY43" fmla="*/ 36576 h 365760"/>
                <a:gd name="connsiteX44" fmla="*/ 1554480 w 2078736"/>
                <a:gd name="connsiteY44" fmla="*/ 24384 h 365760"/>
                <a:gd name="connsiteX45" fmla="*/ 1572768 w 2078736"/>
                <a:gd name="connsiteY45" fmla="*/ 18288 h 365760"/>
                <a:gd name="connsiteX46" fmla="*/ 1597152 w 2078736"/>
                <a:gd name="connsiteY46" fmla="*/ 6096 h 365760"/>
                <a:gd name="connsiteX47" fmla="*/ 1639824 w 2078736"/>
                <a:gd name="connsiteY47" fmla="*/ 0 h 365760"/>
                <a:gd name="connsiteX48" fmla="*/ 1761744 w 2078736"/>
                <a:gd name="connsiteY48" fmla="*/ 6096 h 365760"/>
                <a:gd name="connsiteX49" fmla="*/ 1828800 w 2078736"/>
                <a:gd name="connsiteY49" fmla="*/ 24384 h 365760"/>
                <a:gd name="connsiteX50" fmla="*/ 1877568 w 2078736"/>
                <a:gd name="connsiteY50" fmla="*/ 30480 h 365760"/>
                <a:gd name="connsiteX51" fmla="*/ 1901952 w 2078736"/>
                <a:gd name="connsiteY51" fmla="*/ 36576 h 365760"/>
                <a:gd name="connsiteX52" fmla="*/ 2017776 w 2078736"/>
                <a:gd name="connsiteY52" fmla="*/ 54864 h 365760"/>
                <a:gd name="connsiteX53" fmla="*/ 2078736 w 2078736"/>
                <a:gd name="connsiteY53" fmla="*/ 85344 h 365760"/>
                <a:gd name="connsiteX0" fmla="*/ 0 w 2017776"/>
                <a:gd name="connsiteY0" fmla="*/ 365760 h 365760"/>
                <a:gd name="connsiteX1" fmla="*/ 201168 w 2017776"/>
                <a:gd name="connsiteY1" fmla="*/ 243840 h 365760"/>
                <a:gd name="connsiteX2" fmla="*/ 219456 w 2017776"/>
                <a:gd name="connsiteY2" fmla="*/ 237744 h 365760"/>
                <a:gd name="connsiteX3" fmla="*/ 237744 w 2017776"/>
                <a:gd name="connsiteY3" fmla="*/ 225552 h 365760"/>
                <a:gd name="connsiteX4" fmla="*/ 256032 w 2017776"/>
                <a:gd name="connsiteY4" fmla="*/ 219456 h 365760"/>
                <a:gd name="connsiteX5" fmla="*/ 274320 w 2017776"/>
                <a:gd name="connsiteY5" fmla="*/ 207264 h 365760"/>
                <a:gd name="connsiteX6" fmla="*/ 329184 w 2017776"/>
                <a:gd name="connsiteY6" fmla="*/ 195072 h 365760"/>
                <a:gd name="connsiteX7" fmla="*/ 365760 w 2017776"/>
                <a:gd name="connsiteY7" fmla="*/ 176784 h 365760"/>
                <a:gd name="connsiteX8" fmla="*/ 384048 w 2017776"/>
                <a:gd name="connsiteY8" fmla="*/ 170688 h 365760"/>
                <a:gd name="connsiteX9" fmla="*/ 408432 w 2017776"/>
                <a:gd name="connsiteY9" fmla="*/ 152400 h 365760"/>
                <a:gd name="connsiteX10" fmla="*/ 445008 w 2017776"/>
                <a:gd name="connsiteY10" fmla="*/ 140208 h 365760"/>
                <a:gd name="connsiteX11" fmla="*/ 457200 w 2017776"/>
                <a:gd name="connsiteY11" fmla="*/ 121920 h 365760"/>
                <a:gd name="connsiteX12" fmla="*/ 493776 w 2017776"/>
                <a:gd name="connsiteY12" fmla="*/ 103632 h 365760"/>
                <a:gd name="connsiteX13" fmla="*/ 573024 w 2017776"/>
                <a:gd name="connsiteY13" fmla="*/ 85344 h 365760"/>
                <a:gd name="connsiteX14" fmla="*/ 640080 w 2017776"/>
                <a:gd name="connsiteY14" fmla="*/ 97536 h 365760"/>
                <a:gd name="connsiteX15" fmla="*/ 658368 w 2017776"/>
                <a:gd name="connsiteY15" fmla="*/ 109728 h 365760"/>
                <a:gd name="connsiteX16" fmla="*/ 682752 w 2017776"/>
                <a:gd name="connsiteY16" fmla="*/ 115824 h 365760"/>
                <a:gd name="connsiteX17" fmla="*/ 725424 w 2017776"/>
                <a:gd name="connsiteY17" fmla="*/ 134112 h 365760"/>
                <a:gd name="connsiteX18" fmla="*/ 743712 w 2017776"/>
                <a:gd name="connsiteY18" fmla="*/ 140208 h 365760"/>
                <a:gd name="connsiteX19" fmla="*/ 762000 w 2017776"/>
                <a:gd name="connsiteY19" fmla="*/ 152400 h 365760"/>
                <a:gd name="connsiteX20" fmla="*/ 780288 w 2017776"/>
                <a:gd name="connsiteY20" fmla="*/ 158496 h 365760"/>
                <a:gd name="connsiteX21" fmla="*/ 835152 w 2017776"/>
                <a:gd name="connsiteY21" fmla="*/ 188976 h 365760"/>
                <a:gd name="connsiteX22" fmla="*/ 890016 w 2017776"/>
                <a:gd name="connsiteY22" fmla="*/ 176784 h 365760"/>
                <a:gd name="connsiteX23" fmla="*/ 914400 w 2017776"/>
                <a:gd name="connsiteY23" fmla="*/ 158496 h 365760"/>
                <a:gd name="connsiteX24" fmla="*/ 963168 w 2017776"/>
                <a:gd name="connsiteY24" fmla="*/ 134112 h 365760"/>
                <a:gd name="connsiteX25" fmla="*/ 987552 w 2017776"/>
                <a:gd name="connsiteY25" fmla="*/ 121920 h 365760"/>
                <a:gd name="connsiteX26" fmla="*/ 1036320 w 2017776"/>
                <a:gd name="connsiteY26" fmla="*/ 103632 h 365760"/>
                <a:gd name="connsiteX27" fmla="*/ 1054608 w 2017776"/>
                <a:gd name="connsiteY27" fmla="*/ 97536 h 365760"/>
                <a:gd name="connsiteX28" fmla="*/ 1072896 w 2017776"/>
                <a:gd name="connsiteY28" fmla="*/ 85344 h 365760"/>
                <a:gd name="connsiteX29" fmla="*/ 1103376 w 2017776"/>
                <a:gd name="connsiteY29" fmla="*/ 79248 h 365760"/>
                <a:gd name="connsiteX30" fmla="*/ 1133856 w 2017776"/>
                <a:gd name="connsiteY30" fmla="*/ 67056 h 365760"/>
                <a:gd name="connsiteX31" fmla="*/ 1152144 w 2017776"/>
                <a:gd name="connsiteY31" fmla="*/ 54864 h 365760"/>
                <a:gd name="connsiteX32" fmla="*/ 1182624 w 2017776"/>
                <a:gd name="connsiteY32" fmla="*/ 48768 h 365760"/>
                <a:gd name="connsiteX33" fmla="*/ 1237488 w 2017776"/>
                <a:gd name="connsiteY33" fmla="*/ 54864 h 365760"/>
                <a:gd name="connsiteX34" fmla="*/ 1267968 w 2017776"/>
                <a:gd name="connsiteY34" fmla="*/ 79248 h 365760"/>
                <a:gd name="connsiteX35" fmla="*/ 1322832 w 2017776"/>
                <a:gd name="connsiteY35" fmla="*/ 103632 h 365760"/>
                <a:gd name="connsiteX36" fmla="*/ 1341120 w 2017776"/>
                <a:gd name="connsiteY36" fmla="*/ 115824 h 365760"/>
                <a:gd name="connsiteX37" fmla="*/ 1365504 w 2017776"/>
                <a:gd name="connsiteY37" fmla="*/ 121920 h 365760"/>
                <a:gd name="connsiteX38" fmla="*/ 1389888 w 2017776"/>
                <a:gd name="connsiteY38" fmla="*/ 134112 h 365760"/>
                <a:gd name="connsiteX39" fmla="*/ 1432560 w 2017776"/>
                <a:gd name="connsiteY39" fmla="*/ 128016 h 365760"/>
                <a:gd name="connsiteX40" fmla="*/ 1450848 w 2017776"/>
                <a:gd name="connsiteY40" fmla="*/ 109728 h 365760"/>
                <a:gd name="connsiteX41" fmla="*/ 1469136 w 2017776"/>
                <a:gd name="connsiteY41" fmla="*/ 97536 h 365760"/>
                <a:gd name="connsiteX42" fmla="*/ 1517904 w 2017776"/>
                <a:gd name="connsiteY42" fmla="*/ 42672 h 365760"/>
                <a:gd name="connsiteX43" fmla="*/ 1536192 w 2017776"/>
                <a:gd name="connsiteY43" fmla="*/ 36576 h 365760"/>
                <a:gd name="connsiteX44" fmla="*/ 1554480 w 2017776"/>
                <a:gd name="connsiteY44" fmla="*/ 24384 h 365760"/>
                <a:gd name="connsiteX45" fmla="*/ 1572768 w 2017776"/>
                <a:gd name="connsiteY45" fmla="*/ 18288 h 365760"/>
                <a:gd name="connsiteX46" fmla="*/ 1597152 w 2017776"/>
                <a:gd name="connsiteY46" fmla="*/ 6096 h 365760"/>
                <a:gd name="connsiteX47" fmla="*/ 1639824 w 2017776"/>
                <a:gd name="connsiteY47" fmla="*/ 0 h 365760"/>
                <a:gd name="connsiteX48" fmla="*/ 1761744 w 2017776"/>
                <a:gd name="connsiteY48" fmla="*/ 6096 h 365760"/>
                <a:gd name="connsiteX49" fmla="*/ 1828800 w 2017776"/>
                <a:gd name="connsiteY49" fmla="*/ 24384 h 365760"/>
                <a:gd name="connsiteX50" fmla="*/ 1877568 w 2017776"/>
                <a:gd name="connsiteY50" fmla="*/ 30480 h 365760"/>
                <a:gd name="connsiteX51" fmla="*/ 1901952 w 2017776"/>
                <a:gd name="connsiteY51" fmla="*/ 36576 h 365760"/>
                <a:gd name="connsiteX52" fmla="*/ 2017776 w 2017776"/>
                <a:gd name="connsiteY52" fmla="*/ 54864 h 365760"/>
                <a:gd name="connsiteX0" fmla="*/ 0 w 1901952"/>
                <a:gd name="connsiteY0" fmla="*/ 365760 h 365760"/>
                <a:gd name="connsiteX1" fmla="*/ 201168 w 1901952"/>
                <a:gd name="connsiteY1" fmla="*/ 243840 h 365760"/>
                <a:gd name="connsiteX2" fmla="*/ 219456 w 1901952"/>
                <a:gd name="connsiteY2" fmla="*/ 237744 h 365760"/>
                <a:gd name="connsiteX3" fmla="*/ 237744 w 1901952"/>
                <a:gd name="connsiteY3" fmla="*/ 225552 h 365760"/>
                <a:gd name="connsiteX4" fmla="*/ 256032 w 1901952"/>
                <a:gd name="connsiteY4" fmla="*/ 219456 h 365760"/>
                <a:gd name="connsiteX5" fmla="*/ 274320 w 1901952"/>
                <a:gd name="connsiteY5" fmla="*/ 207264 h 365760"/>
                <a:gd name="connsiteX6" fmla="*/ 329184 w 1901952"/>
                <a:gd name="connsiteY6" fmla="*/ 195072 h 365760"/>
                <a:gd name="connsiteX7" fmla="*/ 365760 w 1901952"/>
                <a:gd name="connsiteY7" fmla="*/ 176784 h 365760"/>
                <a:gd name="connsiteX8" fmla="*/ 384048 w 1901952"/>
                <a:gd name="connsiteY8" fmla="*/ 170688 h 365760"/>
                <a:gd name="connsiteX9" fmla="*/ 408432 w 1901952"/>
                <a:gd name="connsiteY9" fmla="*/ 152400 h 365760"/>
                <a:gd name="connsiteX10" fmla="*/ 445008 w 1901952"/>
                <a:gd name="connsiteY10" fmla="*/ 140208 h 365760"/>
                <a:gd name="connsiteX11" fmla="*/ 457200 w 1901952"/>
                <a:gd name="connsiteY11" fmla="*/ 121920 h 365760"/>
                <a:gd name="connsiteX12" fmla="*/ 493776 w 1901952"/>
                <a:gd name="connsiteY12" fmla="*/ 103632 h 365760"/>
                <a:gd name="connsiteX13" fmla="*/ 573024 w 1901952"/>
                <a:gd name="connsiteY13" fmla="*/ 85344 h 365760"/>
                <a:gd name="connsiteX14" fmla="*/ 640080 w 1901952"/>
                <a:gd name="connsiteY14" fmla="*/ 97536 h 365760"/>
                <a:gd name="connsiteX15" fmla="*/ 658368 w 1901952"/>
                <a:gd name="connsiteY15" fmla="*/ 109728 h 365760"/>
                <a:gd name="connsiteX16" fmla="*/ 682752 w 1901952"/>
                <a:gd name="connsiteY16" fmla="*/ 115824 h 365760"/>
                <a:gd name="connsiteX17" fmla="*/ 725424 w 1901952"/>
                <a:gd name="connsiteY17" fmla="*/ 134112 h 365760"/>
                <a:gd name="connsiteX18" fmla="*/ 743712 w 1901952"/>
                <a:gd name="connsiteY18" fmla="*/ 140208 h 365760"/>
                <a:gd name="connsiteX19" fmla="*/ 762000 w 1901952"/>
                <a:gd name="connsiteY19" fmla="*/ 152400 h 365760"/>
                <a:gd name="connsiteX20" fmla="*/ 780288 w 1901952"/>
                <a:gd name="connsiteY20" fmla="*/ 158496 h 365760"/>
                <a:gd name="connsiteX21" fmla="*/ 835152 w 1901952"/>
                <a:gd name="connsiteY21" fmla="*/ 188976 h 365760"/>
                <a:gd name="connsiteX22" fmla="*/ 890016 w 1901952"/>
                <a:gd name="connsiteY22" fmla="*/ 176784 h 365760"/>
                <a:gd name="connsiteX23" fmla="*/ 914400 w 1901952"/>
                <a:gd name="connsiteY23" fmla="*/ 158496 h 365760"/>
                <a:gd name="connsiteX24" fmla="*/ 963168 w 1901952"/>
                <a:gd name="connsiteY24" fmla="*/ 134112 h 365760"/>
                <a:gd name="connsiteX25" fmla="*/ 987552 w 1901952"/>
                <a:gd name="connsiteY25" fmla="*/ 121920 h 365760"/>
                <a:gd name="connsiteX26" fmla="*/ 1036320 w 1901952"/>
                <a:gd name="connsiteY26" fmla="*/ 103632 h 365760"/>
                <a:gd name="connsiteX27" fmla="*/ 1054608 w 1901952"/>
                <a:gd name="connsiteY27" fmla="*/ 97536 h 365760"/>
                <a:gd name="connsiteX28" fmla="*/ 1072896 w 1901952"/>
                <a:gd name="connsiteY28" fmla="*/ 85344 h 365760"/>
                <a:gd name="connsiteX29" fmla="*/ 1103376 w 1901952"/>
                <a:gd name="connsiteY29" fmla="*/ 79248 h 365760"/>
                <a:gd name="connsiteX30" fmla="*/ 1133856 w 1901952"/>
                <a:gd name="connsiteY30" fmla="*/ 67056 h 365760"/>
                <a:gd name="connsiteX31" fmla="*/ 1152144 w 1901952"/>
                <a:gd name="connsiteY31" fmla="*/ 54864 h 365760"/>
                <a:gd name="connsiteX32" fmla="*/ 1182624 w 1901952"/>
                <a:gd name="connsiteY32" fmla="*/ 48768 h 365760"/>
                <a:gd name="connsiteX33" fmla="*/ 1237488 w 1901952"/>
                <a:gd name="connsiteY33" fmla="*/ 54864 h 365760"/>
                <a:gd name="connsiteX34" fmla="*/ 1267968 w 1901952"/>
                <a:gd name="connsiteY34" fmla="*/ 79248 h 365760"/>
                <a:gd name="connsiteX35" fmla="*/ 1322832 w 1901952"/>
                <a:gd name="connsiteY35" fmla="*/ 103632 h 365760"/>
                <a:gd name="connsiteX36" fmla="*/ 1341120 w 1901952"/>
                <a:gd name="connsiteY36" fmla="*/ 115824 h 365760"/>
                <a:gd name="connsiteX37" fmla="*/ 1365504 w 1901952"/>
                <a:gd name="connsiteY37" fmla="*/ 121920 h 365760"/>
                <a:gd name="connsiteX38" fmla="*/ 1389888 w 1901952"/>
                <a:gd name="connsiteY38" fmla="*/ 134112 h 365760"/>
                <a:gd name="connsiteX39" fmla="*/ 1432560 w 1901952"/>
                <a:gd name="connsiteY39" fmla="*/ 128016 h 365760"/>
                <a:gd name="connsiteX40" fmla="*/ 1450848 w 1901952"/>
                <a:gd name="connsiteY40" fmla="*/ 109728 h 365760"/>
                <a:gd name="connsiteX41" fmla="*/ 1469136 w 1901952"/>
                <a:gd name="connsiteY41" fmla="*/ 97536 h 365760"/>
                <a:gd name="connsiteX42" fmla="*/ 1517904 w 1901952"/>
                <a:gd name="connsiteY42" fmla="*/ 42672 h 365760"/>
                <a:gd name="connsiteX43" fmla="*/ 1536192 w 1901952"/>
                <a:gd name="connsiteY43" fmla="*/ 36576 h 365760"/>
                <a:gd name="connsiteX44" fmla="*/ 1554480 w 1901952"/>
                <a:gd name="connsiteY44" fmla="*/ 24384 h 365760"/>
                <a:gd name="connsiteX45" fmla="*/ 1572768 w 1901952"/>
                <a:gd name="connsiteY45" fmla="*/ 18288 h 365760"/>
                <a:gd name="connsiteX46" fmla="*/ 1597152 w 1901952"/>
                <a:gd name="connsiteY46" fmla="*/ 6096 h 365760"/>
                <a:gd name="connsiteX47" fmla="*/ 1639824 w 1901952"/>
                <a:gd name="connsiteY47" fmla="*/ 0 h 365760"/>
                <a:gd name="connsiteX48" fmla="*/ 1761744 w 1901952"/>
                <a:gd name="connsiteY48" fmla="*/ 6096 h 365760"/>
                <a:gd name="connsiteX49" fmla="*/ 1828800 w 1901952"/>
                <a:gd name="connsiteY49" fmla="*/ 24384 h 365760"/>
                <a:gd name="connsiteX50" fmla="*/ 1877568 w 1901952"/>
                <a:gd name="connsiteY50" fmla="*/ 30480 h 365760"/>
                <a:gd name="connsiteX51" fmla="*/ 1901952 w 1901952"/>
                <a:gd name="connsiteY51" fmla="*/ 36576 h 365760"/>
                <a:gd name="connsiteX0" fmla="*/ 0 w 1877568"/>
                <a:gd name="connsiteY0" fmla="*/ 365760 h 365760"/>
                <a:gd name="connsiteX1" fmla="*/ 201168 w 1877568"/>
                <a:gd name="connsiteY1" fmla="*/ 243840 h 365760"/>
                <a:gd name="connsiteX2" fmla="*/ 219456 w 1877568"/>
                <a:gd name="connsiteY2" fmla="*/ 237744 h 365760"/>
                <a:gd name="connsiteX3" fmla="*/ 237744 w 1877568"/>
                <a:gd name="connsiteY3" fmla="*/ 225552 h 365760"/>
                <a:gd name="connsiteX4" fmla="*/ 256032 w 1877568"/>
                <a:gd name="connsiteY4" fmla="*/ 219456 h 365760"/>
                <a:gd name="connsiteX5" fmla="*/ 274320 w 1877568"/>
                <a:gd name="connsiteY5" fmla="*/ 207264 h 365760"/>
                <a:gd name="connsiteX6" fmla="*/ 329184 w 1877568"/>
                <a:gd name="connsiteY6" fmla="*/ 195072 h 365760"/>
                <a:gd name="connsiteX7" fmla="*/ 365760 w 1877568"/>
                <a:gd name="connsiteY7" fmla="*/ 176784 h 365760"/>
                <a:gd name="connsiteX8" fmla="*/ 384048 w 1877568"/>
                <a:gd name="connsiteY8" fmla="*/ 170688 h 365760"/>
                <a:gd name="connsiteX9" fmla="*/ 408432 w 1877568"/>
                <a:gd name="connsiteY9" fmla="*/ 152400 h 365760"/>
                <a:gd name="connsiteX10" fmla="*/ 445008 w 1877568"/>
                <a:gd name="connsiteY10" fmla="*/ 140208 h 365760"/>
                <a:gd name="connsiteX11" fmla="*/ 457200 w 1877568"/>
                <a:gd name="connsiteY11" fmla="*/ 121920 h 365760"/>
                <a:gd name="connsiteX12" fmla="*/ 493776 w 1877568"/>
                <a:gd name="connsiteY12" fmla="*/ 103632 h 365760"/>
                <a:gd name="connsiteX13" fmla="*/ 573024 w 1877568"/>
                <a:gd name="connsiteY13" fmla="*/ 85344 h 365760"/>
                <a:gd name="connsiteX14" fmla="*/ 640080 w 1877568"/>
                <a:gd name="connsiteY14" fmla="*/ 97536 h 365760"/>
                <a:gd name="connsiteX15" fmla="*/ 658368 w 1877568"/>
                <a:gd name="connsiteY15" fmla="*/ 109728 h 365760"/>
                <a:gd name="connsiteX16" fmla="*/ 682752 w 1877568"/>
                <a:gd name="connsiteY16" fmla="*/ 115824 h 365760"/>
                <a:gd name="connsiteX17" fmla="*/ 725424 w 1877568"/>
                <a:gd name="connsiteY17" fmla="*/ 134112 h 365760"/>
                <a:gd name="connsiteX18" fmla="*/ 743712 w 1877568"/>
                <a:gd name="connsiteY18" fmla="*/ 140208 h 365760"/>
                <a:gd name="connsiteX19" fmla="*/ 762000 w 1877568"/>
                <a:gd name="connsiteY19" fmla="*/ 152400 h 365760"/>
                <a:gd name="connsiteX20" fmla="*/ 780288 w 1877568"/>
                <a:gd name="connsiteY20" fmla="*/ 158496 h 365760"/>
                <a:gd name="connsiteX21" fmla="*/ 835152 w 1877568"/>
                <a:gd name="connsiteY21" fmla="*/ 188976 h 365760"/>
                <a:gd name="connsiteX22" fmla="*/ 890016 w 1877568"/>
                <a:gd name="connsiteY22" fmla="*/ 176784 h 365760"/>
                <a:gd name="connsiteX23" fmla="*/ 914400 w 1877568"/>
                <a:gd name="connsiteY23" fmla="*/ 158496 h 365760"/>
                <a:gd name="connsiteX24" fmla="*/ 963168 w 1877568"/>
                <a:gd name="connsiteY24" fmla="*/ 134112 h 365760"/>
                <a:gd name="connsiteX25" fmla="*/ 987552 w 1877568"/>
                <a:gd name="connsiteY25" fmla="*/ 121920 h 365760"/>
                <a:gd name="connsiteX26" fmla="*/ 1036320 w 1877568"/>
                <a:gd name="connsiteY26" fmla="*/ 103632 h 365760"/>
                <a:gd name="connsiteX27" fmla="*/ 1054608 w 1877568"/>
                <a:gd name="connsiteY27" fmla="*/ 97536 h 365760"/>
                <a:gd name="connsiteX28" fmla="*/ 1072896 w 1877568"/>
                <a:gd name="connsiteY28" fmla="*/ 85344 h 365760"/>
                <a:gd name="connsiteX29" fmla="*/ 1103376 w 1877568"/>
                <a:gd name="connsiteY29" fmla="*/ 79248 h 365760"/>
                <a:gd name="connsiteX30" fmla="*/ 1133856 w 1877568"/>
                <a:gd name="connsiteY30" fmla="*/ 67056 h 365760"/>
                <a:gd name="connsiteX31" fmla="*/ 1152144 w 1877568"/>
                <a:gd name="connsiteY31" fmla="*/ 54864 h 365760"/>
                <a:gd name="connsiteX32" fmla="*/ 1182624 w 1877568"/>
                <a:gd name="connsiteY32" fmla="*/ 48768 h 365760"/>
                <a:gd name="connsiteX33" fmla="*/ 1237488 w 1877568"/>
                <a:gd name="connsiteY33" fmla="*/ 54864 h 365760"/>
                <a:gd name="connsiteX34" fmla="*/ 1267968 w 1877568"/>
                <a:gd name="connsiteY34" fmla="*/ 79248 h 365760"/>
                <a:gd name="connsiteX35" fmla="*/ 1322832 w 1877568"/>
                <a:gd name="connsiteY35" fmla="*/ 103632 h 365760"/>
                <a:gd name="connsiteX36" fmla="*/ 1341120 w 1877568"/>
                <a:gd name="connsiteY36" fmla="*/ 115824 h 365760"/>
                <a:gd name="connsiteX37" fmla="*/ 1365504 w 1877568"/>
                <a:gd name="connsiteY37" fmla="*/ 121920 h 365760"/>
                <a:gd name="connsiteX38" fmla="*/ 1389888 w 1877568"/>
                <a:gd name="connsiteY38" fmla="*/ 134112 h 365760"/>
                <a:gd name="connsiteX39" fmla="*/ 1432560 w 1877568"/>
                <a:gd name="connsiteY39" fmla="*/ 128016 h 365760"/>
                <a:gd name="connsiteX40" fmla="*/ 1450848 w 1877568"/>
                <a:gd name="connsiteY40" fmla="*/ 109728 h 365760"/>
                <a:gd name="connsiteX41" fmla="*/ 1469136 w 1877568"/>
                <a:gd name="connsiteY41" fmla="*/ 97536 h 365760"/>
                <a:gd name="connsiteX42" fmla="*/ 1517904 w 1877568"/>
                <a:gd name="connsiteY42" fmla="*/ 42672 h 365760"/>
                <a:gd name="connsiteX43" fmla="*/ 1536192 w 1877568"/>
                <a:gd name="connsiteY43" fmla="*/ 36576 h 365760"/>
                <a:gd name="connsiteX44" fmla="*/ 1554480 w 1877568"/>
                <a:gd name="connsiteY44" fmla="*/ 24384 h 365760"/>
                <a:gd name="connsiteX45" fmla="*/ 1572768 w 1877568"/>
                <a:gd name="connsiteY45" fmla="*/ 18288 h 365760"/>
                <a:gd name="connsiteX46" fmla="*/ 1597152 w 1877568"/>
                <a:gd name="connsiteY46" fmla="*/ 6096 h 365760"/>
                <a:gd name="connsiteX47" fmla="*/ 1639824 w 1877568"/>
                <a:gd name="connsiteY47" fmla="*/ 0 h 365760"/>
                <a:gd name="connsiteX48" fmla="*/ 1761744 w 1877568"/>
                <a:gd name="connsiteY48" fmla="*/ 6096 h 365760"/>
                <a:gd name="connsiteX49" fmla="*/ 1828800 w 1877568"/>
                <a:gd name="connsiteY49" fmla="*/ 24384 h 365760"/>
                <a:gd name="connsiteX50" fmla="*/ 1877568 w 1877568"/>
                <a:gd name="connsiteY50" fmla="*/ 30480 h 365760"/>
                <a:gd name="connsiteX0" fmla="*/ 0 w 1828800"/>
                <a:gd name="connsiteY0" fmla="*/ 365760 h 365760"/>
                <a:gd name="connsiteX1" fmla="*/ 201168 w 1828800"/>
                <a:gd name="connsiteY1" fmla="*/ 243840 h 365760"/>
                <a:gd name="connsiteX2" fmla="*/ 219456 w 1828800"/>
                <a:gd name="connsiteY2" fmla="*/ 237744 h 365760"/>
                <a:gd name="connsiteX3" fmla="*/ 237744 w 1828800"/>
                <a:gd name="connsiteY3" fmla="*/ 225552 h 365760"/>
                <a:gd name="connsiteX4" fmla="*/ 256032 w 1828800"/>
                <a:gd name="connsiteY4" fmla="*/ 219456 h 365760"/>
                <a:gd name="connsiteX5" fmla="*/ 274320 w 1828800"/>
                <a:gd name="connsiteY5" fmla="*/ 207264 h 365760"/>
                <a:gd name="connsiteX6" fmla="*/ 329184 w 1828800"/>
                <a:gd name="connsiteY6" fmla="*/ 195072 h 365760"/>
                <a:gd name="connsiteX7" fmla="*/ 365760 w 1828800"/>
                <a:gd name="connsiteY7" fmla="*/ 176784 h 365760"/>
                <a:gd name="connsiteX8" fmla="*/ 384048 w 1828800"/>
                <a:gd name="connsiteY8" fmla="*/ 170688 h 365760"/>
                <a:gd name="connsiteX9" fmla="*/ 408432 w 1828800"/>
                <a:gd name="connsiteY9" fmla="*/ 152400 h 365760"/>
                <a:gd name="connsiteX10" fmla="*/ 445008 w 1828800"/>
                <a:gd name="connsiteY10" fmla="*/ 140208 h 365760"/>
                <a:gd name="connsiteX11" fmla="*/ 457200 w 1828800"/>
                <a:gd name="connsiteY11" fmla="*/ 121920 h 365760"/>
                <a:gd name="connsiteX12" fmla="*/ 493776 w 1828800"/>
                <a:gd name="connsiteY12" fmla="*/ 103632 h 365760"/>
                <a:gd name="connsiteX13" fmla="*/ 573024 w 1828800"/>
                <a:gd name="connsiteY13" fmla="*/ 85344 h 365760"/>
                <a:gd name="connsiteX14" fmla="*/ 640080 w 1828800"/>
                <a:gd name="connsiteY14" fmla="*/ 97536 h 365760"/>
                <a:gd name="connsiteX15" fmla="*/ 658368 w 1828800"/>
                <a:gd name="connsiteY15" fmla="*/ 109728 h 365760"/>
                <a:gd name="connsiteX16" fmla="*/ 682752 w 1828800"/>
                <a:gd name="connsiteY16" fmla="*/ 115824 h 365760"/>
                <a:gd name="connsiteX17" fmla="*/ 725424 w 1828800"/>
                <a:gd name="connsiteY17" fmla="*/ 134112 h 365760"/>
                <a:gd name="connsiteX18" fmla="*/ 743712 w 1828800"/>
                <a:gd name="connsiteY18" fmla="*/ 140208 h 365760"/>
                <a:gd name="connsiteX19" fmla="*/ 762000 w 1828800"/>
                <a:gd name="connsiteY19" fmla="*/ 152400 h 365760"/>
                <a:gd name="connsiteX20" fmla="*/ 780288 w 1828800"/>
                <a:gd name="connsiteY20" fmla="*/ 158496 h 365760"/>
                <a:gd name="connsiteX21" fmla="*/ 835152 w 1828800"/>
                <a:gd name="connsiteY21" fmla="*/ 188976 h 365760"/>
                <a:gd name="connsiteX22" fmla="*/ 890016 w 1828800"/>
                <a:gd name="connsiteY22" fmla="*/ 176784 h 365760"/>
                <a:gd name="connsiteX23" fmla="*/ 914400 w 1828800"/>
                <a:gd name="connsiteY23" fmla="*/ 158496 h 365760"/>
                <a:gd name="connsiteX24" fmla="*/ 963168 w 1828800"/>
                <a:gd name="connsiteY24" fmla="*/ 134112 h 365760"/>
                <a:gd name="connsiteX25" fmla="*/ 987552 w 1828800"/>
                <a:gd name="connsiteY25" fmla="*/ 121920 h 365760"/>
                <a:gd name="connsiteX26" fmla="*/ 1036320 w 1828800"/>
                <a:gd name="connsiteY26" fmla="*/ 103632 h 365760"/>
                <a:gd name="connsiteX27" fmla="*/ 1054608 w 1828800"/>
                <a:gd name="connsiteY27" fmla="*/ 97536 h 365760"/>
                <a:gd name="connsiteX28" fmla="*/ 1072896 w 1828800"/>
                <a:gd name="connsiteY28" fmla="*/ 85344 h 365760"/>
                <a:gd name="connsiteX29" fmla="*/ 1103376 w 1828800"/>
                <a:gd name="connsiteY29" fmla="*/ 79248 h 365760"/>
                <a:gd name="connsiteX30" fmla="*/ 1133856 w 1828800"/>
                <a:gd name="connsiteY30" fmla="*/ 67056 h 365760"/>
                <a:gd name="connsiteX31" fmla="*/ 1152144 w 1828800"/>
                <a:gd name="connsiteY31" fmla="*/ 54864 h 365760"/>
                <a:gd name="connsiteX32" fmla="*/ 1182624 w 1828800"/>
                <a:gd name="connsiteY32" fmla="*/ 48768 h 365760"/>
                <a:gd name="connsiteX33" fmla="*/ 1237488 w 1828800"/>
                <a:gd name="connsiteY33" fmla="*/ 54864 h 365760"/>
                <a:gd name="connsiteX34" fmla="*/ 1267968 w 1828800"/>
                <a:gd name="connsiteY34" fmla="*/ 79248 h 365760"/>
                <a:gd name="connsiteX35" fmla="*/ 1322832 w 1828800"/>
                <a:gd name="connsiteY35" fmla="*/ 103632 h 365760"/>
                <a:gd name="connsiteX36" fmla="*/ 1341120 w 1828800"/>
                <a:gd name="connsiteY36" fmla="*/ 115824 h 365760"/>
                <a:gd name="connsiteX37" fmla="*/ 1365504 w 1828800"/>
                <a:gd name="connsiteY37" fmla="*/ 121920 h 365760"/>
                <a:gd name="connsiteX38" fmla="*/ 1389888 w 1828800"/>
                <a:gd name="connsiteY38" fmla="*/ 134112 h 365760"/>
                <a:gd name="connsiteX39" fmla="*/ 1432560 w 1828800"/>
                <a:gd name="connsiteY39" fmla="*/ 128016 h 365760"/>
                <a:gd name="connsiteX40" fmla="*/ 1450848 w 1828800"/>
                <a:gd name="connsiteY40" fmla="*/ 109728 h 365760"/>
                <a:gd name="connsiteX41" fmla="*/ 1469136 w 1828800"/>
                <a:gd name="connsiteY41" fmla="*/ 97536 h 365760"/>
                <a:gd name="connsiteX42" fmla="*/ 1517904 w 1828800"/>
                <a:gd name="connsiteY42" fmla="*/ 42672 h 365760"/>
                <a:gd name="connsiteX43" fmla="*/ 1536192 w 1828800"/>
                <a:gd name="connsiteY43" fmla="*/ 36576 h 365760"/>
                <a:gd name="connsiteX44" fmla="*/ 1554480 w 1828800"/>
                <a:gd name="connsiteY44" fmla="*/ 24384 h 365760"/>
                <a:gd name="connsiteX45" fmla="*/ 1572768 w 1828800"/>
                <a:gd name="connsiteY45" fmla="*/ 18288 h 365760"/>
                <a:gd name="connsiteX46" fmla="*/ 1597152 w 1828800"/>
                <a:gd name="connsiteY46" fmla="*/ 6096 h 365760"/>
                <a:gd name="connsiteX47" fmla="*/ 1639824 w 1828800"/>
                <a:gd name="connsiteY47" fmla="*/ 0 h 365760"/>
                <a:gd name="connsiteX48" fmla="*/ 1761744 w 1828800"/>
                <a:gd name="connsiteY48" fmla="*/ 6096 h 365760"/>
                <a:gd name="connsiteX49" fmla="*/ 1828800 w 1828800"/>
                <a:gd name="connsiteY49" fmla="*/ 24384 h 365760"/>
                <a:gd name="connsiteX0" fmla="*/ 0 w 1761744"/>
                <a:gd name="connsiteY0" fmla="*/ 365760 h 365760"/>
                <a:gd name="connsiteX1" fmla="*/ 201168 w 1761744"/>
                <a:gd name="connsiteY1" fmla="*/ 243840 h 365760"/>
                <a:gd name="connsiteX2" fmla="*/ 219456 w 1761744"/>
                <a:gd name="connsiteY2" fmla="*/ 237744 h 365760"/>
                <a:gd name="connsiteX3" fmla="*/ 237744 w 1761744"/>
                <a:gd name="connsiteY3" fmla="*/ 225552 h 365760"/>
                <a:gd name="connsiteX4" fmla="*/ 256032 w 1761744"/>
                <a:gd name="connsiteY4" fmla="*/ 219456 h 365760"/>
                <a:gd name="connsiteX5" fmla="*/ 274320 w 1761744"/>
                <a:gd name="connsiteY5" fmla="*/ 207264 h 365760"/>
                <a:gd name="connsiteX6" fmla="*/ 329184 w 1761744"/>
                <a:gd name="connsiteY6" fmla="*/ 195072 h 365760"/>
                <a:gd name="connsiteX7" fmla="*/ 365760 w 1761744"/>
                <a:gd name="connsiteY7" fmla="*/ 176784 h 365760"/>
                <a:gd name="connsiteX8" fmla="*/ 384048 w 1761744"/>
                <a:gd name="connsiteY8" fmla="*/ 170688 h 365760"/>
                <a:gd name="connsiteX9" fmla="*/ 408432 w 1761744"/>
                <a:gd name="connsiteY9" fmla="*/ 152400 h 365760"/>
                <a:gd name="connsiteX10" fmla="*/ 445008 w 1761744"/>
                <a:gd name="connsiteY10" fmla="*/ 140208 h 365760"/>
                <a:gd name="connsiteX11" fmla="*/ 457200 w 1761744"/>
                <a:gd name="connsiteY11" fmla="*/ 121920 h 365760"/>
                <a:gd name="connsiteX12" fmla="*/ 493776 w 1761744"/>
                <a:gd name="connsiteY12" fmla="*/ 103632 h 365760"/>
                <a:gd name="connsiteX13" fmla="*/ 573024 w 1761744"/>
                <a:gd name="connsiteY13" fmla="*/ 85344 h 365760"/>
                <a:gd name="connsiteX14" fmla="*/ 640080 w 1761744"/>
                <a:gd name="connsiteY14" fmla="*/ 97536 h 365760"/>
                <a:gd name="connsiteX15" fmla="*/ 658368 w 1761744"/>
                <a:gd name="connsiteY15" fmla="*/ 109728 h 365760"/>
                <a:gd name="connsiteX16" fmla="*/ 682752 w 1761744"/>
                <a:gd name="connsiteY16" fmla="*/ 115824 h 365760"/>
                <a:gd name="connsiteX17" fmla="*/ 725424 w 1761744"/>
                <a:gd name="connsiteY17" fmla="*/ 134112 h 365760"/>
                <a:gd name="connsiteX18" fmla="*/ 743712 w 1761744"/>
                <a:gd name="connsiteY18" fmla="*/ 140208 h 365760"/>
                <a:gd name="connsiteX19" fmla="*/ 762000 w 1761744"/>
                <a:gd name="connsiteY19" fmla="*/ 152400 h 365760"/>
                <a:gd name="connsiteX20" fmla="*/ 780288 w 1761744"/>
                <a:gd name="connsiteY20" fmla="*/ 158496 h 365760"/>
                <a:gd name="connsiteX21" fmla="*/ 835152 w 1761744"/>
                <a:gd name="connsiteY21" fmla="*/ 188976 h 365760"/>
                <a:gd name="connsiteX22" fmla="*/ 890016 w 1761744"/>
                <a:gd name="connsiteY22" fmla="*/ 176784 h 365760"/>
                <a:gd name="connsiteX23" fmla="*/ 914400 w 1761744"/>
                <a:gd name="connsiteY23" fmla="*/ 158496 h 365760"/>
                <a:gd name="connsiteX24" fmla="*/ 963168 w 1761744"/>
                <a:gd name="connsiteY24" fmla="*/ 134112 h 365760"/>
                <a:gd name="connsiteX25" fmla="*/ 987552 w 1761744"/>
                <a:gd name="connsiteY25" fmla="*/ 121920 h 365760"/>
                <a:gd name="connsiteX26" fmla="*/ 1036320 w 1761744"/>
                <a:gd name="connsiteY26" fmla="*/ 103632 h 365760"/>
                <a:gd name="connsiteX27" fmla="*/ 1054608 w 1761744"/>
                <a:gd name="connsiteY27" fmla="*/ 97536 h 365760"/>
                <a:gd name="connsiteX28" fmla="*/ 1072896 w 1761744"/>
                <a:gd name="connsiteY28" fmla="*/ 85344 h 365760"/>
                <a:gd name="connsiteX29" fmla="*/ 1103376 w 1761744"/>
                <a:gd name="connsiteY29" fmla="*/ 79248 h 365760"/>
                <a:gd name="connsiteX30" fmla="*/ 1133856 w 1761744"/>
                <a:gd name="connsiteY30" fmla="*/ 67056 h 365760"/>
                <a:gd name="connsiteX31" fmla="*/ 1152144 w 1761744"/>
                <a:gd name="connsiteY31" fmla="*/ 54864 h 365760"/>
                <a:gd name="connsiteX32" fmla="*/ 1182624 w 1761744"/>
                <a:gd name="connsiteY32" fmla="*/ 48768 h 365760"/>
                <a:gd name="connsiteX33" fmla="*/ 1237488 w 1761744"/>
                <a:gd name="connsiteY33" fmla="*/ 54864 h 365760"/>
                <a:gd name="connsiteX34" fmla="*/ 1267968 w 1761744"/>
                <a:gd name="connsiteY34" fmla="*/ 79248 h 365760"/>
                <a:gd name="connsiteX35" fmla="*/ 1322832 w 1761744"/>
                <a:gd name="connsiteY35" fmla="*/ 103632 h 365760"/>
                <a:gd name="connsiteX36" fmla="*/ 1341120 w 1761744"/>
                <a:gd name="connsiteY36" fmla="*/ 115824 h 365760"/>
                <a:gd name="connsiteX37" fmla="*/ 1365504 w 1761744"/>
                <a:gd name="connsiteY37" fmla="*/ 121920 h 365760"/>
                <a:gd name="connsiteX38" fmla="*/ 1389888 w 1761744"/>
                <a:gd name="connsiteY38" fmla="*/ 134112 h 365760"/>
                <a:gd name="connsiteX39" fmla="*/ 1432560 w 1761744"/>
                <a:gd name="connsiteY39" fmla="*/ 128016 h 365760"/>
                <a:gd name="connsiteX40" fmla="*/ 1450848 w 1761744"/>
                <a:gd name="connsiteY40" fmla="*/ 109728 h 365760"/>
                <a:gd name="connsiteX41" fmla="*/ 1469136 w 1761744"/>
                <a:gd name="connsiteY41" fmla="*/ 97536 h 365760"/>
                <a:gd name="connsiteX42" fmla="*/ 1517904 w 1761744"/>
                <a:gd name="connsiteY42" fmla="*/ 42672 h 365760"/>
                <a:gd name="connsiteX43" fmla="*/ 1536192 w 1761744"/>
                <a:gd name="connsiteY43" fmla="*/ 36576 h 365760"/>
                <a:gd name="connsiteX44" fmla="*/ 1554480 w 1761744"/>
                <a:gd name="connsiteY44" fmla="*/ 24384 h 365760"/>
                <a:gd name="connsiteX45" fmla="*/ 1572768 w 1761744"/>
                <a:gd name="connsiteY45" fmla="*/ 18288 h 365760"/>
                <a:gd name="connsiteX46" fmla="*/ 1597152 w 1761744"/>
                <a:gd name="connsiteY46" fmla="*/ 6096 h 365760"/>
                <a:gd name="connsiteX47" fmla="*/ 1639824 w 1761744"/>
                <a:gd name="connsiteY47" fmla="*/ 0 h 365760"/>
                <a:gd name="connsiteX48" fmla="*/ 1761744 w 1761744"/>
                <a:gd name="connsiteY48" fmla="*/ 6096 h 365760"/>
                <a:gd name="connsiteX0" fmla="*/ 0 w 1723644"/>
                <a:gd name="connsiteY0" fmla="*/ 365760 h 365760"/>
                <a:gd name="connsiteX1" fmla="*/ 201168 w 1723644"/>
                <a:gd name="connsiteY1" fmla="*/ 243840 h 365760"/>
                <a:gd name="connsiteX2" fmla="*/ 219456 w 1723644"/>
                <a:gd name="connsiteY2" fmla="*/ 237744 h 365760"/>
                <a:gd name="connsiteX3" fmla="*/ 237744 w 1723644"/>
                <a:gd name="connsiteY3" fmla="*/ 225552 h 365760"/>
                <a:gd name="connsiteX4" fmla="*/ 256032 w 1723644"/>
                <a:gd name="connsiteY4" fmla="*/ 219456 h 365760"/>
                <a:gd name="connsiteX5" fmla="*/ 274320 w 1723644"/>
                <a:gd name="connsiteY5" fmla="*/ 207264 h 365760"/>
                <a:gd name="connsiteX6" fmla="*/ 329184 w 1723644"/>
                <a:gd name="connsiteY6" fmla="*/ 195072 h 365760"/>
                <a:gd name="connsiteX7" fmla="*/ 365760 w 1723644"/>
                <a:gd name="connsiteY7" fmla="*/ 176784 h 365760"/>
                <a:gd name="connsiteX8" fmla="*/ 384048 w 1723644"/>
                <a:gd name="connsiteY8" fmla="*/ 170688 h 365760"/>
                <a:gd name="connsiteX9" fmla="*/ 408432 w 1723644"/>
                <a:gd name="connsiteY9" fmla="*/ 152400 h 365760"/>
                <a:gd name="connsiteX10" fmla="*/ 445008 w 1723644"/>
                <a:gd name="connsiteY10" fmla="*/ 140208 h 365760"/>
                <a:gd name="connsiteX11" fmla="*/ 457200 w 1723644"/>
                <a:gd name="connsiteY11" fmla="*/ 121920 h 365760"/>
                <a:gd name="connsiteX12" fmla="*/ 493776 w 1723644"/>
                <a:gd name="connsiteY12" fmla="*/ 103632 h 365760"/>
                <a:gd name="connsiteX13" fmla="*/ 573024 w 1723644"/>
                <a:gd name="connsiteY13" fmla="*/ 85344 h 365760"/>
                <a:gd name="connsiteX14" fmla="*/ 640080 w 1723644"/>
                <a:gd name="connsiteY14" fmla="*/ 97536 h 365760"/>
                <a:gd name="connsiteX15" fmla="*/ 658368 w 1723644"/>
                <a:gd name="connsiteY15" fmla="*/ 109728 h 365760"/>
                <a:gd name="connsiteX16" fmla="*/ 682752 w 1723644"/>
                <a:gd name="connsiteY16" fmla="*/ 115824 h 365760"/>
                <a:gd name="connsiteX17" fmla="*/ 725424 w 1723644"/>
                <a:gd name="connsiteY17" fmla="*/ 134112 h 365760"/>
                <a:gd name="connsiteX18" fmla="*/ 743712 w 1723644"/>
                <a:gd name="connsiteY18" fmla="*/ 140208 h 365760"/>
                <a:gd name="connsiteX19" fmla="*/ 762000 w 1723644"/>
                <a:gd name="connsiteY19" fmla="*/ 152400 h 365760"/>
                <a:gd name="connsiteX20" fmla="*/ 780288 w 1723644"/>
                <a:gd name="connsiteY20" fmla="*/ 158496 h 365760"/>
                <a:gd name="connsiteX21" fmla="*/ 835152 w 1723644"/>
                <a:gd name="connsiteY21" fmla="*/ 188976 h 365760"/>
                <a:gd name="connsiteX22" fmla="*/ 890016 w 1723644"/>
                <a:gd name="connsiteY22" fmla="*/ 176784 h 365760"/>
                <a:gd name="connsiteX23" fmla="*/ 914400 w 1723644"/>
                <a:gd name="connsiteY23" fmla="*/ 158496 h 365760"/>
                <a:gd name="connsiteX24" fmla="*/ 963168 w 1723644"/>
                <a:gd name="connsiteY24" fmla="*/ 134112 h 365760"/>
                <a:gd name="connsiteX25" fmla="*/ 987552 w 1723644"/>
                <a:gd name="connsiteY25" fmla="*/ 121920 h 365760"/>
                <a:gd name="connsiteX26" fmla="*/ 1036320 w 1723644"/>
                <a:gd name="connsiteY26" fmla="*/ 103632 h 365760"/>
                <a:gd name="connsiteX27" fmla="*/ 1054608 w 1723644"/>
                <a:gd name="connsiteY27" fmla="*/ 97536 h 365760"/>
                <a:gd name="connsiteX28" fmla="*/ 1072896 w 1723644"/>
                <a:gd name="connsiteY28" fmla="*/ 85344 h 365760"/>
                <a:gd name="connsiteX29" fmla="*/ 1103376 w 1723644"/>
                <a:gd name="connsiteY29" fmla="*/ 79248 h 365760"/>
                <a:gd name="connsiteX30" fmla="*/ 1133856 w 1723644"/>
                <a:gd name="connsiteY30" fmla="*/ 67056 h 365760"/>
                <a:gd name="connsiteX31" fmla="*/ 1152144 w 1723644"/>
                <a:gd name="connsiteY31" fmla="*/ 54864 h 365760"/>
                <a:gd name="connsiteX32" fmla="*/ 1182624 w 1723644"/>
                <a:gd name="connsiteY32" fmla="*/ 48768 h 365760"/>
                <a:gd name="connsiteX33" fmla="*/ 1237488 w 1723644"/>
                <a:gd name="connsiteY33" fmla="*/ 54864 h 365760"/>
                <a:gd name="connsiteX34" fmla="*/ 1267968 w 1723644"/>
                <a:gd name="connsiteY34" fmla="*/ 79248 h 365760"/>
                <a:gd name="connsiteX35" fmla="*/ 1322832 w 1723644"/>
                <a:gd name="connsiteY35" fmla="*/ 103632 h 365760"/>
                <a:gd name="connsiteX36" fmla="*/ 1341120 w 1723644"/>
                <a:gd name="connsiteY36" fmla="*/ 115824 h 365760"/>
                <a:gd name="connsiteX37" fmla="*/ 1365504 w 1723644"/>
                <a:gd name="connsiteY37" fmla="*/ 121920 h 365760"/>
                <a:gd name="connsiteX38" fmla="*/ 1389888 w 1723644"/>
                <a:gd name="connsiteY38" fmla="*/ 134112 h 365760"/>
                <a:gd name="connsiteX39" fmla="*/ 1432560 w 1723644"/>
                <a:gd name="connsiteY39" fmla="*/ 128016 h 365760"/>
                <a:gd name="connsiteX40" fmla="*/ 1450848 w 1723644"/>
                <a:gd name="connsiteY40" fmla="*/ 109728 h 365760"/>
                <a:gd name="connsiteX41" fmla="*/ 1469136 w 1723644"/>
                <a:gd name="connsiteY41" fmla="*/ 97536 h 365760"/>
                <a:gd name="connsiteX42" fmla="*/ 1517904 w 1723644"/>
                <a:gd name="connsiteY42" fmla="*/ 42672 h 365760"/>
                <a:gd name="connsiteX43" fmla="*/ 1536192 w 1723644"/>
                <a:gd name="connsiteY43" fmla="*/ 36576 h 365760"/>
                <a:gd name="connsiteX44" fmla="*/ 1554480 w 1723644"/>
                <a:gd name="connsiteY44" fmla="*/ 24384 h 365760"/>
                <a:gd name="connsiteX45" fmla="*/ 1572768 w 1723644"/>
                <a:gd name="connsiteY45" fmla="*/ 18288 h 365760"/>
                <a:gd name="connsiteX46" fmla="*/ 1597152 w 1723644"/>
                <a:gd name="connsiteY46" fmla="*/ 6096 h 365760"/>
                <a:gd name="connsiteX47" fmla="*/ 1639824 w 1723644"/>
                <a:gd name="connsiteY47" fmla="*/ 0 h 365760"/>
                <a:gd name="connsiteX48" fmla="*/ 1723644 w 1723644"/>
                <a:gd name="connsiteY48" fmla="*/ 9906 h 365760"/>
                <a:gd name="connsiteX0" fmla="*/ 0 w 1723644"/>
                <a:gd name="connsiteY0" fmla="*/ 365760 h 365760"/>
                <a:gd name="connsiteX1" fmla="*/ 195453 w 1723644"/>
                <a:gd name="connsiteY1" fmla="*/ 243840 h 365760"/>
                <a:gd name="connsiteX2" fmla="*/ 219456 w 1723644"/>
                <a:gd name="connsiteY2" fmla="*/ 237744 h 365760"/>
                <a:gd name="connsiteX3" fmla="*/ 237744 w 1723644"/>
                <a:gd name="connsiteY3" fmla="*/ 225552 h 365760"/>
                <a:gd name="connsiteX4" fmla="*/ 256032 w 1723644"/>
                <a:gd name="connsiteY4" fmla="*/ 219456 h 365760"/>
                <a:gd name="connsiteX5" fmla="*/ 274320 w 1723644"/>
                <a:gd name="connsiteY5" fmla="*/ 207264 h 365760"/>
                <a:gd name="connsiteX6" fmla="*/ 329184 w 1723644"/>
                <a:gd name="connsiteY6" fmla="*/ 195072 h 365760"/>
                <a:gd name="connsiteX7" fmla="*/ 365760 w 1723644"/>
                <a:gd name="connsiteY7" fmla="*/ 176784 h 365760"/>
                <a:gd name="connsiteX8" fmla="*/ 384048 w 1723644"/>
                <a:gd name="connsiteY8" fmla="*/ 170688 h 365760"/>
                <a:gd name="connsiteX9" fmla="*/ 408432 w 1723644"/>
                <a:gd name="connsiteY9" fmla="*/ 152400 h 365760"/>
                <a:gd name="connsiteX10" fmla="*/ 445008 w 1723644"/>
                <a:gd name="connsiteY10" fmla="*/ 140208 h 365760"/>
                <a:gd name="connsiteX11" fmla="*/ 457200 w 1723644"/>
                <a:gd name="connsiteY11" fmla="*/ 121920 h 365760"/>
                <a:gd name="connsiteX12" fmla="*/ 493776 w 1723644"/>
                <a:gd name="connsiteY12" fmla="*/ 103632 h 365760"/>
                <a:gd name="connsiteX13" fmla="*/ 573024 w 1723644"/>
                <a:gd name="connsiteY13" fmla="*/ 85344 h 365760"/>
                <a:gd name="connsiteX14" fmla="*/ 640080 w 1723644"/>
                <a:gd name="connsiteY14" fmla="*/ 97536 h 365760"/>
                <a:gd name="connsiteX15" fmla="*/ 658368 w 1723644"/>
                <a:gd name="connsiteY15" fmla="*/ 109728 h 365760"/>
                <a:gd name="connsiteX16" fmla="*/ 682752 w 1723644"/>
                <a:gd name="connsiteY16" fmla="*/ 115824 h 365760"/>
                <a:gd name="connsiteX17" fmla="*/ 725424 w 1723644"/>
                <a:gd name="connsiteY17" fmla="*/ 134112 h 365760"/>
                <a:gd name="connsiteX18" fmla="*/ 743712 w 1723644"/>
                <a:gd name="connsiteY18" fmla="*/ 140208 h 365760"/>
                <a:gd name="connsiteX19" fmla="*/ 762000 w 1723644"/>
                <a:gd name="connsiteY19" fmla="*/ 152400 h 365760"/>
                <a:gd name="connsiteX20" fmla="*/ 780288 w 1723644"/>
                <a:gd name="connsiteY20" fmla="*/ 158496 h 365760"/>
                <a:gd name="connsiteX21" fmla="*/ 835152 w 1723644"/>
                <a:gd name="connsiteY21" fmla="*/ 188976 h 365760"/>
                <a:gd name="connsiteX22" fmla="*/ 890016 w 1723644"/>
                <a:gd name="connsiteY22" fmla="*/ 176784 h 365760"/>
                <a:gd name="connsiteX23" fmla="*/ 914400 w 1723644"/>
                <a:gd name="connsiteY23" fmla="*/ 158496 h 365760"/>
                <a:gd name="connsiteX24" fmla="*/ 963168 w 1723644"/>
                <a:gd name="connsiteY24" fmla="*/ 134112 h 365760"/>
                <a:gd name="connsiteX25" fmla="*/ 987552 w 1723644"/>
                <a:gd name="connsiteY25" fmla="*/ 121920 h 365760"/>
                <a:gd name="connsiteX26" fmla="*/ 1036320 w 1723644"/>
                <a:gd name="connsiteY26" fmla="*/ 103632 h 365760"/>
                <a:gd name="connsiteX27" fmla="*/ 1054608 w 1723644"/>
                <a:gd name="connsiteY27" fmla="*/ 97536 h 365760"/>
                <a:gd name="connsiteX28" fmla="*/ 1072896 w 1723644"/>
                <a:gd name="connsiteY28" fmla="*/ 85344 h 365760"/>
                <a:gd name="connsiteX29" fmla="*/ 1103376 w 1723644"/>
                <a:gd name="connsiteY29" fmla="*/ 79248 h 365760"/>
                <a:gd name="connsiteX30" fmla="*/ 1133856 w 1723644"/>
                <a:gd name="connsiteY30" fmla="*/ 67056 h 365760"/>
                <a:gd name="connsiteX31" fmla="*/ 1152144 w 1723644"/>
                <a:gd name="connsiteY31" fmla="*/ 54864 h 365760"/>
                <a:gd name="connsiteX32" fmla="*/ 1182624 w 1723644"/>
                <a:gd name="connsiteY32" fmla="*/ 48768 h 365760"/>
                <a:gd name="connsiteX33" fmla="*/ 1237488 w 1723644"/>
                <a:gd name="connsiteY33" fmla="*/ 54864 h 365760"/>
                <a:gd name="connsiteX34" fmla="*/ 1267968 w 1723644"/>
                <a:gd name="connsiteY34" fmla="*/ 79248 h 365760"/>
                <a:gd name="connsiteX35" fmla="*/ 1322832 w 1723644"/>
                <a:gd name="connsiteY35" fmla="*/ 103632 h 365760"/>
                <a:gd name="connsiteX36" fmla="*/ 1341120 w 1723644"/>
                <a:gd name="connsiteY36" fmla="*/ 115824 h 365760"/>
                <a:gd name="connsiteX37" fmla="*/ 1365504 w 1723644"/>
                <a:gd name="connsiteY37" fmla="*/ 121920 h 365760"/>
                <a:gd name="connsiteX38" fmla="*/ 1389888 w 1723644"/>
                <a:gd name="connsiteY38" fmla="*/ 134112 h 365760"/>
                <a:gd name="connsiteX39" fmla="*/ 1432560 w 1723644"/>
                <a:gd name="connsiteY39" fmla="*/ 128016 h 365760"/>
                <a:gd name="connsiteX40" fmla="*/ 1450848 w 1723644"/>
                <a:gd name="connsiteY40" fmla="*/ 109728 h 365760"/>
                <a:gd name="connsiteX41" fmla="*/ 1469136 w 1723644"/>
                <a:gd name="connsiteY41" fmla="*/ 97536 h 365760"/>
                <a:gd name="connsiteX42" fmla="*/ 1517904 w 1723644"/>
                <a:gd name="connsiteY42" fmla="*/ 42672 h 365760"/>
                <a:gd name="connsiteX43" fmla="*/ 1536192 w 1723644"/>
                <a:gd name="connsiteY43" fmla="*/ 36576 h 365760"/>
                <a:gd name="connsiteX44" fmla="*/ 1554480 w 1723644"/>
                <a:gd name="connsiteY44" fmla="*/ 24384 h 365760"/>
                <a:gd name="connsiteX45" fmla="*/ 1572768 w 1723644"/>
                <a:gd name="connsiteY45" fmla="*/ 18288 h 365760"/>
                <a:gd name="connsiteX46" fmla="*/ 1597152 w 1723644"/>
                <a:gd name="connsiteY46" fmla="*/ 6096 h 365760"/>
                <a:gd name="connsiteX47" fmla="*/ 1639824 w 1723644"/>
                <a:gd name="connsiteY47" fmla="*/ 0 h 365760"/>
                <a:gd name="connsiteX48" fmla="*/ 1723644 w 1723644"/>
                <a:gd name="connsiteY48" fmla="*/ 9906 h 365760"/>
                <a:gd name="connsiteX0" fmla="*/ 0 w 1528191"/>
                <a:gd name="connsiteY0" fmla="*/ 243840 h 243840"/>
                <a:gd name="connsiteX1" fmla="*/ 24003 w 1528191"/>
                <a:gd name="connsiteY1" fmla="*/ 237744 h 243840"/>
                <a:gd name="connsiteX2" fmla="*/ 42291 w 1528191"/>
                <a:gd name="connsiteY2" fmla="*/ 225552 h 243840"/>
                <a:gd name="connsiteX3" fmla="*/ 60579 w 1528191"/>
                <a:gd name="connsiteY3" fmla="*/ 219456 h 243840"/>
                <a:gd name="connsiteX4" fmla="*/ 78867 w 1528191"/>
                <a:gd name="connsiteY4" fmla="*/ 207264 h 243840"/>
                <a:gd name="connsiteX5" fmla="*/ 133731 w 1528191"/>
                <a:gd name="connsiteY5" fmla="*/ 195072 h 243840"/>
                <a:gd name="connsiteX6" fmla="*/ 170307 w 1528191"/>
                <a:gd name="connsiteY6" fmla="*/ 176784 h 243840"/>
                <a:gd name="connsiteX7" fmla="*/ 188595 w 1528191"/>
                <a:gd name="connsiteY7" fmla="*/ 170688 h 243840"/>
                <a:gd name="connsiteX8" fmla="*/ 212979 w 1528191"/>
                <a:gd name="connsiteY8" fmla="*/ 152400 h 243840"/>
                <a:gd name="connsiteX9" fmla="*/ 249555 w 1528191"/>
                <a:gd name="connsiteY9" fmla="*/ 140208 h 243840"/>
                <a:gd name="connsiteX10" fmla="*/ 261747 w 1528191"/>
                <a:gd name="connsiteY10" fmla="*/ 121920 h 243840"/>
                <a:gd name="connsiteX11" fmla="*/ 298323 w 1528191"/>
                <a:gd name="connsiteY11" fmla="*/ 103632 h 243840"/>
                <a:gd name="connsiteX12" fmla="*/ 377571 w 1528191"/>
                <a:gd name="connsiteY12" fmla="*/ 85344 h 243840"/>
                <a:gd name="connsiteX13" fmla="*/ 444627 w 1528191"/>
                <a:gd name="connsiteY13" fmla="*/ 97536 h 243840"/>
                <a:gd name="connsiteX14" fmla="*/ 462915 w 1528191"/>
                <a:gd name="connsiteY14" fmla="*/ 109728 h 243840"/>
                <a:gd name="connsiteX15" fmla="*/ 487299 w 1528191"/>
                <a:gd name="connsiteY15" fmla="*/ 115824 h 243840"/>
                <a:gd name="connsiteX16" fmla="*/ 529971 w 1528191"/>
                <a:gd name="connsiteY16" fmla="*/ 134112 h 243840"/>
                <a:gd name="connsiteX17" fmla="*/ 548259 w 1528191"/>
                <a:gd name="connsiteY17" fmla="*/ 140208 h 243840"/>
                <a:gd name="connsiteX18" fmla="*/ 566547 w 1528191"/>
                <a:gd name="connsiteY18" fmla="*/ 152400 h 243840"/>
                <a:gd name="connsiteX19" fmla="*/ 584835 w 1528191"/>
                <a:gd name="connsiteY19" fmla="*/ 158496 h 243840"/>
                <a:gd name="connsiteX20" fmla="*/ 639699 w 1528191"/>
                <a:gd name="connsiteY20" fmla="*/ 188976 h 243840"/>
                <a:gd name="connsiteX21" fmla="*/ 694563 w 1528191"/>
                <a:gd name="connsiteY21" fmla="*/ 176784 h 243840"/>
                <a:gd name="connsiteX22" fmla="*/ 718947 w 1528191"/>
                <a:gd name="connsiteY22" fmla="*/ 158496 h 243840"/>
                <a:gd name="connsiteX23" fmla="*/ 767715 w 1528191"/>
                <a:gd name="connsiteY23" fmla="*/ 134112 h 243840"/>
                <a:gd name="connsiteX24" fmla="*/ 792099 w 1528191"/>
                <a:gd name="connsiteY24" fmla="*/ 121920 h 243840"/>
                <a:gd name="connsiteX25" fmla="*/ 840867 w 1528191"/>
                <a:gd name="connsiteY25" fmla="*/ 103632 h 243840"/>
                <a:gd name="connsiteX26" fmla="*/ 859155 w 1528191"/>
                <a:gd name="connsiteY26" fmla="*/ 97536 h 243840"/>
                <a:gd name="connsiteX27" fmla="*/ 877443 w 1528191"/>
                <a:gd name="connsiteY27" fmla="*/ 85344 h 243840"/>
                <a:gd name="connsiteX28" fmla="*/ 907923 w 1528191"/>
                <a:gd name="connsiteY28" fmla="*/ 79248 h 243840"/>
                <a:gd name="connsiteX29" fmla="*/ 938403 w 1528191"/>
                <a:gd name="connsiteY29" fmla="*/ 67056 h 243840"/>
                <a:gd name="connsiteX30" fmla="*/ 956691 w 1528191"/>
                <a:gd name="connsiteY30" fmla="*/ 54864 h 243840"/>
                <a:gd name="connsiteX31" fmla="*/ 987171 w 1528191"/>
                <a:gd name="connsiteY31" fmla="*/ 48768 h 243840"/>
                <a:gd name="connsiteX32" fmla="*/ 1042035 w 1528191"/>
                <a:gd name="connsiteY32" fmla="*/ 54864 h 243840"/>
                <a:gd name="connsiteX33" fmla="*/ 1072515 w 1528191"/>
                <a:gd name="connsiteY33" fmla="*/ 79248 h 243840"/>
                <a:gd name="connsiteX34" fmla="*/ 1127379 w 1528191"/>
                <a:gd name="connsiteY34" fmla="*/ 103632 h 243840"/>
                <a:gd name="connsiteX35" fmla="*/ 1145667 w 1528191"/>
                <a:gd name="connsiteY35" fmla="*/ 115824 h 243840"/>
                <a:gd name="connsiteX36" fmla="*/ 1170051 w 1528191"/>
                <a:gd name="connsiteY36" fmla="*/ 121920 h 243840"/>
                <a:gd name="connsiteX37" fmla="*/ 1194435 w 1528191"/>
                <a:gd name="connsiteY37" fmla="*/ 134112 h 243840"/>
                <a:gd name="connsiteX38" fmla="*/ 1237107 w 1528191"/>
                <a:gd name="connsiteY38" fmla="*/ 128016 h 243840"/>
                <a:gd name="connsiteX39" fmla="*/ 1255395 w 1528191"/>
                <a:gd name="connsiteY39" fmla="*/ 109728 h 243840"/>
                <a:gd name="connsiteX40" fmla="*/ 1273683 w 1528191"/>
                <a:gd name="connsiteY40" fmla="*/ 97536 h 243840"/>
                <a:gd name="connsiteX41" fmla="*/ 1322451 w 1528191"/>
                <a:gd name="connsiteY41" fmla="*/ 42672 h 243840"/>
                <a:gd name="connsiteX42" fmla="*/ 1340739 w 1528191"/>
                <a:gd name="connsiteY42" fmla="*/ 36576 h 243840"/>
                <a:gd name="connsiteX43" fmla="*/ 1359027 w 1528191"/>
                <a:gd name="connsiteY43" fmla="*/ 24384 h 243840"/>
                <a:gd name="connsiteX44" fmla="*/ 1377315 w 1528191"/>
                <a:gd name="connsiteY44" fmla="*/ 18288 h 243840"/>
                <a:gd name="connsiteX45" fmla="*/ 1401699 w 1528191"/>
                <a:gd name="connsiteY45" fmla="*/ 6096 h 243840"/>
                <a:gd name="connsiteX46" fmla="*/ 1444371 w 1528191"/>
                <a:gd name="connsiteY46" fmla="*/ 0 h 243840"/>
                <a:gd name="connsiteX47" fmla="*/ 1528191 w 1528191"/>
                <a:gd name="connsiteY47" fmla="*/ 9906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28191" h="243840">
                  <a:moveTo>
                    <a:pt x="0" y="243840"/>
                  </a:moveTo>
                  <a:cubicBezTo>
                    <a:pt x="5550" y="240602"/>
                    <a:pt x="16955" y="240792"/>
                    <a:pt x="24003" y="237744"/>
                  </a:cubicBezTo>
                  <a:cubicBezTo>
                    <a:pt x="31052" y="234696"/>
                    <a:pt x="35738" y="228829"/>
                    <a:pt x="42291" y="225552"/>
                  </a:cubicBezTo>
                  <a:cubicBezTo>
                    <a:pt x="48038" y="222678"/>
                    <a:pt x="54832" y="222330"/>
                    <a:pt x="60579" y="219456"/>
                  </a:cubicBezTo>
                  <a:cubicBezTo>
                    <a:pt x="67132" y="216179"/>
                    <a:pt x="72133" y="210150"/>
                    <a:pt x="78867" y="207264"/>
                  </a:cubicBezTo>
                  <a:cubicBezTo>
                    <a:pt x="87628" y="203509"/>
                    <a:pt x="126787" y="196808"/>
                    <a:pt x="133731" y="195072"/>
                  </a:cubicBezTo>
                  <a:cubicBezTo>
                    <a:pt x="164376" y="187411"/>
                    <a:pt x="140508" y="191683"/>
                    <a:pt x="170307" y="176784"/>
                  </a:cubicBezTo>
                  <a:cubicBezTo>
                    <a:pt x="176054" y="173910"/>
                    <a:pt x="182499" y="172720"/>
                    <a:pt x="188595" y="170688"/>
                  </a:cubicBezTo>
                  <a:cubicBezTo>
                    <a:pt x="196723" y="164592"/>
                    <a:pt x="203892" y="156944"/>
                    <a:pt x="212979" y="152400"/>
                  </a:cubicBezTo>
                  <a:cubicBezTo>
                    <a:pt x="224474" y="146653"/>
                    <a:pt x="249555" y="140208"/>
                    <a:pt x="249555" y="140208"/>
                  </a:cubicBezTo>
                  <a:cubicBezTo>
                    <a:pt x="253619" y="134112"/>
                    <a:pt x="256566" y="127101"/>
                    <a:pt x="261747" y="121920"/>
                  </a:cubicBezTo>
                  <a:cubicBezTo>
                    <a:pt x="276391" y="107276"/>
                    <a:pt x="280970" y="111069"/>
                    <a:pt x="298323" y="103632"/>
                  </a:cubicBezTo>
                  <a:cubicBezTo>
                    <a:pt x="348354" y="82190"/>
                    <a:pt x="295068" y="94511"/>
                    <a:pt x="377571" y="85344"/>
                  </a:cubicBezTo>
                  <a:cubicBezTo>
                    <a:pt x="399923" y="89408"/>
                    <a:pt x="422783" y="91295"/>
                    <a:pt x="444627" y="97536"/>
                  </a:cubicBezTo>
                  <a:cubicBezTo>
                    <a:pt x="451672" y="99549"/>
                    <a:pt x="456181" y="106842"/>
                    <a:pt x="462915" y="109728"/>
                  </a:cubicBezTo>
                  <a:cubicBezTo>
                    <a:pt x="470616" y="113028"/>
                    <a:pt x="479243" y="113522"/>
                    <a:pt x="487299" y="115824"/>
                  </a:cubicBezTo>
                  <a:cubicBezTo>
                    <a:pt x="515891" y="123993"/>
                    <a:pt x="497459" y="120178"/>
                    <a:pt x="529971" y="134112"/>
                  </a:cubicBezTo>
                  <a:cubicBezTo>
                    <a:pt x="535877" y="136643"/>
                    <a:pt x="542512" y="137334"/>
                    <a:pt x="548259" y="140208"/>
                  </a:cubicBezTo>
                  <a:cubicBezTo>
                    <a:pt x="554812" y="143485"/>
                    <a:pt x="559994" y="149123"/>
                    <a:pt x="566547" y="152400"/>
                  </a:cubicBezTo>
                  <a:cubicBezTo>
                    <a:pt x="572294" y="155274"/>
                    <a:pt x="579218" y="155375"/>
                    <a:pt x="584835" y="158496"/>
                  </a:cubicBezTo>
                  <a:cubicBezTo>
                    <a:pt x="647719" y="193431"/>
                    <a:pt x="598318" y="175182"/>
                    <a:pt x="639699" y="188976"/>
                  </a:cubicBezTo>
                  <a:cubicBezTo>
                    <a:pt x="657987" y="184912"/>
                    <a:pt x="677078" y="183509"/>
                    <a:pt x="694563" y="176784"/>
                  </a:cubicBezTo>
                  <a:cubicBezTo>
                    <a:pt x="704046" y="173137"/>
                    <a:pt x="710171" y="163615"/>
                    <a:pt x="718947" y="158496"/>
                  </a:cubicBezTo>
                  <a:cubicBezTo>
                    <a:pt x="734646" y="149338"/>
                    <a:pt x="751459" y="142240"/>
                    <a:pt x="767715" y="134112"/>
                  </a:cubicBezTo>
                  <a:cubicBezTo>
                    <a:pt x="775843" y="130048"/>
                    <a:pt x="783478" y="124794"/>
                    <a:pt x="792099" y="121920"/>
                  </a:cubicBezTo>
                  <a:cubicBezTo>
                    <a:pt x="833609" y="108083"/>
                    <a:pt x="782553" y="125500"/>
                    <a:pt x="840867" y="103632"/>
                  </a:cubicBezTo>
                  <a:cubicBezTo>
                    <a:pt x="846884" y="101376"/>
                    <a:pt x="853408" y="100410"/>
                    <a:pt x="859155" y="97536"/>
                  </a:cubicBezTo>
                  <a:cubicBezTo>
                    <a:pt x="865708" y="94259"/>
                    <a:pt x="870583" y="87916"/>
                    <a:pt x="877443" y="85344"/>
                  </a:cubicBezTo>
                  <a:cubicBezTo>
                    <a:pt x="887145" y="81706"/>
                    <a:pt x="897999" y="82225"/>
                    <a:pt x="907923" y="79248"/>
                  </a:cubicBezTo>
                  <a:cubicBezTo>
                    <a:pt x="918404" y="76104"/>
                    <a:pt x="928616" y="71950"/>
                    <a:pt x="938403" y="67056"/>
                  </a:cubicBezTo>
                  <a:cubicBezTo>
                    <a:pt x="944956" y="63779"/>
                    <a:pt x="949831" y="57436"/>
                    <a:pt x="956691" y="54864"/>
                  </a:cubicBezTo>
                  <a:cubicBezTo>
                    <a:pt x="966393" y="51226"/>
                    <a:pt x="977011" y="50800"/>
                    <a:pt x="987171" y="48768"/>
                  </a:cubicBezTo>
                  <a:cubicBezTo>
                    <a:pt x="1005459" y="50800"/>
                    <a:pt x="1024706" y="48675"/>
                    <a:pt x="1042035" y="54864"/>
                  </a:cubicBezTo>
                  <a:cubicBezTo>
                    <a:pt x="1054288" y="59240"/>
                    <a:pt x="1061689" y="72031"/>
                    <a:pt x="1072515" y="79248"/>
                  </a:cubicBezTo>
                  <a:cubicBezTo>
                    <a:pt x="1091906" y="92176"/>
                    <a:pt x="1106259" y="93072"/>
                    <a:pt x="1127379" y="103632"/>
                  </a:cubicBezTo>
                  <a:cubicBezTo>
                    <a:pt x="1133932" y="106909"/>
                    <a:pt x="1138933" y="112938"/>
                    <a:pt x="1145667" y="115824"/>
                  </a:cubicBezTo>
                  <a:cubicBezTo>
                    <a:pt x="1153368" y="119124"/>
                    <a:pt x="1162206" y="118978"/>
                    <a:pt x="1170051" y="121920"/>
                  </a:cubicBezTo>
                  <a:cubicBezTo>
                    <a:pt x="1178560" y="125111"/>
                    <a:pt x="1186307" y="130048"/>
                    <a:pt x="1194435" y="134112"/>
                  </a:cubicBezTo>
                  <a:cubicBezTo>
                    <a:pt x="1208659" y="132080"/>
                    <a:pt x="1223766" y="133352"/>
                    <a:pt x="1237107" y="128016"/>
                  </a:cubicBezTo>
                  <a:cubicBezTo>
                    <a:pt x="1245111" y="124814"/>
                    <a:pt x="1248772" y="115247"/>
                    <a:pt x="1255395" y="109728"/>
                  </a:cubicBezTo>
                  <a:cubicBezTo>
                    <a:pt x="1261023" y="105038"/>
                    <a:pt x="1268502" y="102717"/>
                    <a:pt x="1273683" y="97536"/>
                  </a:cubicBezTo>
                  <a:cubicBezTo>
                    <a:pt x="1294852" y="76367"/>
                    <a:pt x="1298051" y="60101"/>
                    <a:pt x="1322451" y="42672"/>
                  </a:cubicBezTo>
                  <a:cubicBezTo>
                    <a:pt x="1327680" y="38937"/>
                    <a:pt x="1334992" y="39450"/>
                    <a:pt x="1340739" y="36576"/>
                  </a:cubicBezTo>
                  <a:cubicBezTo>
                    <a:pt x="1347292" y="33299"/>
                    <a:pt x="1352474" y="27661"/>
                    <a:pt x="1359027" y="24384"/>
                  </a:cubicBezTo>
                  <a:cubicBezTo>
                    <a:pt x="1364774" y="21510"/>
                    <a:pt x="1371409" y="20819"/>
                    <a:pt x="1377315" y="18288"/>
                  </a:cubicBezTo>
                  <a:cubicBezTo>
                    <a:pt x="1385668" y="14708"/>
                    <a:pt x="1392932" y="8487"/>
                    <a:pt x="1401699" y="6096"/>
                  </a:cubicBezTo>
                  <a:cubicBezTo>
                    <a:pt x="1415561" y="2315"/>
                    <a:pt x="1430147" y="2032"/>
                    <a:pt x="1444371" y="0"/>
                  </a:cubicBezTo>
                  <a:cubicBezTo>
                    <a:pt x="1485011" y="2032"/>
                    <a:pt x="1487620" y="6785"/>
                    <a:pt x="1528191" y="9906"/>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12AA797-E881-4F72-BF99-D176A5185251}"/>
                </a:ext>
              </a:extLst>
            </p:cNvPr>
            <p:cNvSpPr/>
            <p:nvPr/>
          </p:nvSpPr>
          <p:spPr>
            <a:xfrm>
              <a:off x="9176004" y="3374640"/>
              <a:ext cx="1551432" cy="166497"/>
            </a:xfrm>
            <a:custGeom>
              <a:avLst/>
              <a:gdLst>
                <a:gd name="connsiteX0" fmla="*/ 0 w 2036064"/>
                <a:gd name="connsiteY0" fmla="*/ 97536 h 164592"/>
                <a:gd name="connsiteX1" fmla="*/ 158496 w 2036064"/>
                <a:gd name="connsiteY1" fmla="*/ 103632 h 164592"/>
                <a:gd name="connsiteX2" fmla="*/ 207264 w 2036064"/>
                <a:gd name="connsiteY2" fmla="*/ 115824 h 164592"/>
                <a:gd name="connsiteX3" fmla="*/ 274320 w 2036064"/>
                <a:gd name="connsiteY3" fmla="*/ 128016 h 164592"/>
                <a:gd name="connsiteX4" fmla="*/ 377952 w 2036064"/>
                <a:gd name="connsiteY4" fmla="*/ 115824 h 164592"/>
                <a:gd name="connsiteX5" fmla="*/ 396240 w 2036064"/>
                <a:gd name="connsiteY5" fmla="*/ 109728 h 164592"/>
                <a:gd name="connsiteX6" fmla="*/ 420624 w 2036064"/>
                <a:gd name="connsiteY6" fmla="*/ 91440 h 164592"/>
                <a:gd name="connsiteX7" fmla="*/ 481584 w 2036064"/>
                <a:gd name="connsiteY7" fmla="*/ 60960 h 164592"/>
                <a:gd name="connsiteX8" fmla="*/ 542544 w 2036064"/>
                <a:gd name="connsiteY8" fmla="*/ 24384 h 164592"/>
                <a:gd name="connsiteX9" fmla="*/ 560832 w 2036064"/>
                <a:gd name="connsiteY9" fmla="*/ 18288 h 164592"/>
                <a:gd name="connsiteX10" fmla="*/ 585216 w 2036064"/>
                <a:gd name="connsiteY10" fmla="*/ 6096 h 164592"/>
                <a:gd name="connsiteX11" fmla="*/ 621792 w 2036064"/>
                <a:gd name="connsiteY11" fmla="*/ 0 h 164592"/>
                <a:gd name="connsiteX12" fmla="*/ 701040 w 2036064"/>
                <a:gd name="connsiteY12" fmla="*/ 12192 h 164592"/>
                <a:gd name="connsiteX13" fmla="*/ 737616 w 2036064"/>
                <a:gd name="connsiteY13" fmla="*/ 30480 h 164592"/>
                <a:gd name="connsiteX14" fmla="*/ 829056 w 2036064"/>
                <a:gd name="connsiteY14" fmla="*/ 91440 h 164592"/>
                <a:gd name="connsiteX15" fmla="*/ 896112 w 2036064"/>
                <a:gd name="connsiteY15" fmla="*/ 146304 h 164592"/>
                <a:gd name="connsiteX16" fmla="*/ 944880 w 2036064"/>
                <a:gd name="connsiteY16" fmla="*/ 164592 h 164592"/>
                <a:gd name="connsiteX17" fmla="*/ 981456 w 2036064"/>
                <a:gd name="connsiteY17" fmla="*/ 134112 h 164592"/>
                <a:gd name="connsiteX18" fmla="*/ 987552 w 2036064"/>
                <a:gd name="connsiteY18" fmla="*/ 115824 h 164592"/>
                <a:gd name="connsiteX19" fmla="*/ 1018032 w 2036064"/>
                <a:gd name="connsiteY19" fmla="*/ 97536 h 164592"/>
                <a:gd name="connsiteX20" fmla="*/ 1054608 w 2036064"/>
                <a:gd name="connsiteY20" fmla="*/ 79248 h 164592"/>
                <a:gd name="connsiteX21" fmla="*/ 1127760 w 2036064"/>
                <a:gd name="connsiteY21" fmla="*/ 97536 h 164592"/>
                <a:gd name="connsiteX22" fmla="*/ 1188720 w 2036064"/>
                <a:gd name="connsiteY22" fmla="*/ 121920 h 164592"/>
                <a:gd name="connsiteX23" fmla="*/ 1243584 w 2036064"/>
                <a:gd name="connsiteY23" fmla="*/ 128016 h 164592"/>
                <a:gd name="connsiteX24" fmla="*/ 1365504 w 2036064"/>
                <a:gd name="connsiteY24" fmla="*/ 121920 h 164592"/>
                <a:gd name="connsiteX25" fmla="*/ 1402080 w 2036064"/>
                <a:gd name="connsiteY25" fmla="*/ 109728 h 164592"/>
                <a:gd name="connsiteX26" fmla="*/ 1444752 w 2036064"/>
                <a:gd name="connsiteY26" fmla="*/ 85344 h 164592"/>
                <a:gd name="connsiteX27" fmla="*/ 1475232 w 2036064"/>
                <a:gd name="connsiteY27" fmla="*/ 54864 h 164592"/>
                <a:gd name="connsiteX28" fmla="*/ 1499616 w 2036064"/>
                <a:gd name="connsiteY28" fmla="*/ 36576 h 164592"/>
                <a:gd name="connsiteX29" fmla="*/ 1536192 w 2036064"/>
                <a:gd name="connsiteY29" fmla="*/ 24384 h 164592"/>
                <a:gd name="connsiteX30" fmla="*/ 1572768 w 2036064"/>
                <a:gd name="connsiteY30" fmla="*/ 12192 h 164592"/>
                <a:gd name="connsiteX31" fmla="*/ 1591056 w 2036064"/>
                <a:gd name="connsiteY31" fmla="*/ 6096 h 164592"/>
                <a:gd name="connsiteX32" fmla="*/ 1664208 w 2036064"/>
                <a:gd name="connsiteY32" fmla="*/ 0 h 164592"/>
                <a:gd name="connsiteX33" fmla="*/ 1780032 w 2036064"/>
                <a:gd name="connsiteY33" fmla="*/ 12192 h 164592"/>
                <a:gd name="connsiteX34" fmla="*/ 1804416 w 2036064"/>
                <a:gd name="connsiteY34" fmla="*/ 18288 h 164592"/>
                <a:gd name="connsiteX35" fmla="*/ 1840992 w 2036064"/>
                <a:gd name="connsiteY35" fmla="*/ 24384 h 164592"/>
                <a:gd name="connsiteX36" fmla="*/ 1901952 w 2036064"/>
                <a:gd name="connsiteY36" fmla="*/ 30480 h 164592"/>
                <a:gd name="connsiteX37" fmla="*/ 1969008 w 2036064"/>
                <a:gd name="connsiteY37" fmla="*/ 48768 h 164592"/>
                <a:gd name="connsiteX38" fmla="*/ 2036064 w 2036064"/>
                <a:gd name="connsiteY38" fmla="*/ 54864 h 164592"/>
                <a:gd name="connsiteX0" fmla="*/ 0 w 1969008"/>
                <a:gd name="connsiteY0" fmla="*/ 97536 h 164592"/>
                <a:gd name="connsiteX1" fmla="*/ 158496 w 1969008"/>
                <a:gd name="connsiteY1" fmla="*/ 103632 h 164592"/>
                <a:gd name="connsiteX2" fmla="*/ 207264 w 1969008"/>
                <a:gd name="connsiteY2" fmla="*/ 115824 h 164592"/>
                <a:gd name="connsiteX3" fmla="*/ 274320 w 1969008"/>
                <a:gd name="connsiteY3" fmla="*/ 128016 h 164592"/>
                <a:gd name="connsiteX4" fmla="*/ 377952 w 1969008"/>
                <a:gd name="connsiteY4" fmla="*/ 115824 h 164592"/>
                <a:gd name="connsiteX5" fmla="*/ 396240 w 1969008"/>
                <a:gd name="connsiteY5" fmla="*/ 109728 h 164592"/>
                <a:gd name="connsiteX6" fmla="*/ 420624 w 1969008"/>
                <a:gd name="connsiteY6" fmla="*/ 91440 h 164592"/>
                <a:gd name="connsiteX7" fmla="*/ 481584 w 1969008"/>
                <a:gd name="connsiteY7" fmla="*/ 60960 h 164592"/>
                <a:gd name="connsiteX8" fmla="*/ 542544 w 1969008"/>
                <a:gd name="connsiteY8" fmla="*/ 24384 h 164592"/>
                <a:gd name="connsiteX9" fmla="*/ 560832 w 1969008"/>
                <a:gd name="connsiteY9" fmla="*/ 18288 h 164592"/>
                <a:gd name="connsiteX10" fmla="*/ 585216 w 1969008"/>
                <a:gd name="connsiteY10" fmla="*/ 6096 h 164592"/>
                <a:gd name="connsiteX11" fmla="*/ 621792 w 1969008"/>
                <a:gd name="connsiteY11" fmla="*/ 0 h 164592"/>
                <a:gd name="connsiteX12" fmla="*/ 701040 w 1969008"/>
                <a:gd name="connsiteY12" fmla="*/ 12192 h 164592"/>
                <a:gd name="connsiteX13" fmla="*/ 737616 w 1969008"/>
                <a:gd name="connsiteY13" fmla="*/ 30480 h 164592"/>
                <a:gd name="connsiteX14" fmla="*/ 829056 w 1969008"/>
                <a:gd name="connsiteY14" fmla="*/ 91440 h 164592"/>
                <a:gd name="connsiteX15" fmla="*/ 896112 w 1969008"/>
                <a:gd name="connsiteY15" fmla="*/ 146304 h 164592"/>
                <a:gd name="connsiteX16" fmla="*/ 944880 w 1969008"/>
                <a:gd name="connsiteY16" fmla="*/ 164592 h 164592"/>
                <a:gd name="connsiteX17" fmla="*/ 981456 w 1969008"/>
                <a:gd name="connsiteY17" fmla="*/ 134112 h 164592"/>
                <a:gd name="connsiteX18" fmla="*/ 987552 w 1969008"/>
                <a:gd name="connsiteY18" fmla="*/ 115824 h 164592"/>
                <a:gd name="connsiteX19" fmla="*/ 1018032 w 1969008"/>
                <a:gd name="connsiteY19" fmla="*/ 97536 h 164592"/>
                <a:gd name="connsiteX20" fmla="*/ 1054608 w 1969008"/>
                <a:gd name="connsiteY20" fmla="*/ 79248 h 164592"/>
                <a:gd name="connsiteX21" fmla="*/ 1127760 w 1969008"/>
                <a:gd name="connsiteY21" fmla="*/ 97536 h 164592"/>
                <a:gd name="connsiteX22" fmla="*/ 1188720 w 1969008"/>
                <a:gd name="connsiteY22" fmla="*/ 121920 h 164592"/>
                <a:gd name="connsiteX23" fmla="*/ 1243584 w 1969008"/>
                <a:gd name="connsiteY23" fmla="*/ 128016 h 164592"/>
                <a:gd name="connsiteX24" fmla="*/ 1365504 w 1969008"/>
                <a:gd name="connsiteY24" fmla="*/ 121920 h 164592"/>
                <a:gd name="connsiteX25" fmla="*/ 1402080 w 1969008"/>
                <a:gd name="connsiteY25" fmla="*/ 109728 h 164592"/>
                <a:gd name="connsiteX26" fmla="*/ 1444752 w 1969008"/>
                <a:gd name="connsiteY26" fmla="*/ 85344 h 164592"/>
                <a:gd name="connsiteX27" fmla="*/ 1475232 w 1969008"/>
                <a:gd name="connsiteY27" fmla="*/ 54864 h 164592"/>
                <a:gd name="connsiteX28" fmla="*/ 1499616 w 1969008"/>
                <a:gd name="connsiteY28" fmla="*/ 36576 h 164592"/>
                <a:gd name="connsiteX29" fmla="*/ 1536192 w 1969008"/>
                <a:gd name="connsiteY29" fmla="*/ 24384 h 164592"/>
                <a:gd name="connsiteX30" fmla="*/ 1572768 w 1969008"/>
                <a:gd name="connsiteY30" fmla="*/ 12192 h 164592"/>
                <a:gd name="connsiteX31" fmla="*/ 1591056 w 1969008"/>
                <a:gd name="connsiteY31" fmla="*/ 6096 h 164592"/>
                <a:gd name="connsiteX32" fmla="*/ 1664208 w 1969008"/>
                <a:gd name="connsiteY32" fmla="*/ 0 h 164592"/>
                <a:gd name="connsiteX33" fmla="*/ 1780032 w 1969008"/>
                <a:gd name="connsiteY33" fmla="*/ 12192 h 164592"/>
                <a:gd name="connsiteX34" fmla="*/ 1804416 w 1969008"/>
                <a:gd name="connsiteY34" fmla="*/ 18288 h 164592"/>
                <a:gd name="connsiteX35" fmla="*/ 1840992 w 1969008"/>
                <a:gd name="connsiteY35" fmla="*/ 24384 h 164592"/>
                <a:gd name="connsiteX36" fmla="*/ 1901952 w 1969008"/>
                <a:gd name="connsiteY36" fmla="*/ 30480 h 164592"/>
                <a:gd name="connsiteX37" fmla="*/ 1969008 w 1969008"/>
                <a:gd name="connsiteY37" fmla="*/ 48768 h 164592"/>
                <a:gd name="connsiteX0" fmla="*/ 0 w 1901952"/>
                <a:gd name="connsiteY0" fmla="*/ 97536 h 164592"/>
                <a:gd name="connsiteX1" fmla="*/ 158496 w 1901952"/>
                <a:gd name="connsiteY1" fmla="*/ 103632 h 164592"/>
                <a:gd name="connsiteX2" fmla="*/ 207264 w 1901952"/>
                <a:gd name="connsiteY2" fmla="*/ 115824 h 164592"/>
                <a:gd name="connsiteX3" fmla="*/ 274320 w 1901952"/>
                <a:gd name="connsiteY3" fmla="*/ 128016 h 164592"/>
                <a:gd name="connsiteX4" fmla="*/ 377952 w 1901952"/>
                <a:gd name="connsiteY4" fmla="*/ 115824 h 164592"/>
                <a:gd name="connsiteX5" fmla="*/ 396240 w 1901952"/>
                <a:gd name="connsiteY5" fmla="*/ 109728 h 164592"/>
                <a:gd name="connsiteX6" fmla="*/ 420624 w 1901952"/>
                <a:gd name="connsiteY6" fmla="*/ 91440 h 164592"/>
                <a:gd name="connsiteX7" fmla="*/ 481584 w 1901952"/>
                <a:gd name="connsiteY7" fmla="*/ 60960 h 164592"/>
                <a:gd name="connsiteX8" fmla="*/ 542544 w 1901952"/>
                <a:gd name="connsiteY8" fmla="*/ 24384 h 164592"/>
                <a:gd name="connsiteX9" fmla="*/ 560832 w 1901952"/>
                <a:gd name="connsiteY9" fmla="*/ 18288 h 164592"/>
                <a:gd name="connsiteX10" fmla="*/ 585216 w 1901952"/>
                <a:gd name="connsiteY10" fmla="*/ 6096 h 164592"/>
                <a:gd name="connsiteX11" fmla="*/ 621792 w 1901952"/>
                <a:gd name="connsiteY11" fmla="*/ 0 h 164592"/>
                <a:gd name="connsiteX12" fmla="*/ 701040 w 1901952"/>
                <a:gd name="connsiteY12" fmla="*/ 12192 h 164592"/>
                <a:gd name="connsiteX13" fmla="*/ 737616 w 1901952"/>
                <a:gd name="connsiteY13" fmla="*/ 30480 h 164592"/>
                <a:gd name="connsiteX14" fmla="*/ 829056 w 1901952"/>
                <a:gd name="connsiteY14" fmla="*/ 91440 h 164592"/>
                <a:gd name="connsiteX15" fmla="*/ 896112 w 1901952"/>
                <a:gd name="connsiteY15" fmla="*/ 146304 h 164592"/>
                <a:gd name="connsiteX16" fmla="*/ 944880 w 1901952"/>
                <a:gd name="connsiteY16" fmla="*/ 164592 h 164592"/>
                <a:gd name="connsiteX17" fmla="*/ 981456 w 1901952"/>
                <a:gd name="connsiteY17" fmla="*/ 134112 h 164592"/>
                <a:gd name="connsiteX18" fmla="*/ 987552 w 1901952"/>
                <a:gd name="connsiteY18" fmla="*/ 115824 h 164592"/>
                <a:gd name="connsiteX19" fmla="*/ 1018032 w 1901952"/>
                <a:gd name="connsiteY19" fmla="*/ 97536 h 164592"/>
                <a:gd name="connsiteX20" fmla="*/ 1054608 w 1901952"/>
                <a:gd name="connsiteY20" fmla="*/ 79248 h 164592"/>
                <a:gd name="connsiteX21" fmla="*/ 1127760 w 1901952"/>
                <a:gd name="connsiteY21" fmla="*/ 97536 h 164592"/>
                <a:gd name="connsiteX22" fmla="*/ 1188720 w 1901952"/>
                <a:gd name="connsiteY22" fmla="*/ 121920 h 164592"/>
                <a:gd name="connsiteX23" fmla="*/ 1243584 w 1901952"/>
                <a:gd name="connsiteY23" fmla="*/ 128016 h 164592"/>
                <a:gd name="connsiteX24" fmla="*/ 1365504 w 1901952"/>
                <a:gd name="connsiteY24" fmla="*/ 121920 h 164592"/>
                <a:gd name="connsiteX25" fmla="*/ 1402080 w 1901952"/>
                <a:gd name="connsiteY25" fmla="*/ 109728 h 164592"/>
                <a:gd name="connsiteX26" fmla="*/ 1444752 w 1901952"/>
                <a:gd name="connsiteY26" fmla="*/ 85344 h 164592"/>
                <a:gd name="connsiteX27" fmla="*/ 1475232 w 1901952"/>
                <a:gd name="connsiteY27" fmla="*/ 54864 h 164592"/>
                <a:gd name="connsiteX28" fmla="*/ 1499616 w 1901952"/>
                <a:gd name="connsiteY28" fmla="*/ 36576 h 164592"/>
                <a:gd name="connsiteX29" fmla="*/ 1536192 w 1901952"/>
                <a:gd name="connsiteY29" fmla="*/ 24384 h 164592"/>
                <a:gd name="connsiteX30" fmla="*/ 1572768 w 1901952"/>
                <a:gd name="connsiteY30" fmla="*/ 12192 h 164592"/>
                <a:gd name="connsiteX31" fmla="*/ 1591056 w 1901952"/>
                <a:gd name="connsiteY31" fmla="*/ 6096 h 164592"/>
                <a:gd name="connsiteX32" fmla="*/ 1664208 w 1901952"/>
                <a:gd name="connsiteY32" fmla="*/ 0 h 164592"/>
                <a:gd name="connsiteX33" fmla="*/ 1780032 w 1901952"/>
                <a:gd name="connsiteY33" fmla="*/ 12192 h 164592"/>
                <a:gd name="connsiteX34" fmla="*/ 1804416 w 1901952"/>
                <a:gd name="connsiteY34" fmla="*/ 18288 h 164592"/>
                <a:gd name="connsiteX35" fmla="*/ 1840992 w 1901952"/>
                <a:gd name="connsiteY35" fmla="*/ 24384 h 164592"/>
                <a:gd name="connsiteX36" fmla="*/ 1901952 w 1901952"/>
                <a:gd name="connsiteY36" fmla="*/ 30480 h 164592"/>
                <a:gd name="connsiteX0" fmla="*/ 0 w 1840992"/>
                <a:gd name="connsiteY0" fmla="*/ 97536 h 164592"/>
                <a:gd name="connsiteX1" fmla="*/ 158496 w 1840992"/>
                <a:gd name="connsiteY1" fmla="*/ 103632 h 164592"/>
                <a:gd name="connsiteX2" fmla="*/ 207264 w 1840992"/>
                <a:gd name="connsiteY2" fmla="*/ 115824 h 164592"/>
                <a:gd name="connsiteX3" fmla="*/ 274320 w 1840992"/>
                <a:gd name="connsiteY3" fmla="*/ 128016 h 164592"/>
                <a:gd name="connsiteX4" fmla="*/ 377952 w 1840992"/>
                <a:gd name="connsiteY4" fmla="*/ 115824 h 164592"/>
                <a:gd name="connsiteX5" fmla="*/ 396240 w 1840992"/>
                <a:gd name="connsiteY5" fmla="*/ 109728 h 164592"/>
                <a:gd name="connsiteX6" fmla="*/ 420624 w 1840992"/>
                <a:gd name="connsiteY6" fmla="*/ 91440 h 164592"/>
                <a:gd name="connsiteX7" fmla="*/ 481584 w 1840992"/>
                <a:gd name="connsiteY7" fmla="*/ 60960 h 164592"/>
                <a:gd name="connsiteX8" fmla="*/ 542544 w 1840992"/>
                <a:gd name="connsiteY8" fmla="*/ 24384 h 164592"/>
                <a:gd name="connsiteX9" fmla="*/ 560832 w 1840992"/>
                <a:gd name="connsiteY9" fmla="*/ 18288 h 164592"/>
                <a:gd name="connsiteX10" fmla="*/ 585216 w 1840992"/>
                <a:gd name="connsiteY10" fmla="*/ 6096 h 164592"/>
                <a:gd name="connsiteX11" fmla="*/ 621792 w 1840992"/>
                <a:gd name="connsiteY11" fmla="*/ 0 h 164592"/>
                <a:gd name="connsiteX12" fmla="*/ 701040 w 1840992"/>
                <a:gd name="connsiteY12" fmla="*/ 12192 h 164592"/>
                <a:gd name="connsiteX13" fmla="*/ 737616 w 1840992"/>
                <a:gd name="connsiteY13" fmla="*/ 30480 h 164592"/>
                <a:gd name="connsiteX14" fmla="*/ 829056 w 1840992"/>
                <a:gd name="connsiteY14" fmla="*/ 91440 h 164592"/>
                <a:gd name="connsiteX15" fmla="*/ 896112 w 1840992"/>
                <a:gd name="connsiteY15" fmla="*/ 146304 h 164592"/>
                <a:gd name="connsiteX16" fmla="*/ 944880 w 1840992"/>
                <a:gd name="connsiteY16" fmla="*/ 164592 h 164592"/>
                <a:gd name="connsiteX17" fmla="*/ 981456 w 1840992"/>
                <a:gd name="connsiteY17" fmla="*/ 134112 h 164592"/>
                <a:gd name="connsiteX18" fmla="*/ 987552 w 1840992"/>
                <a:gd name="connsiteY18" fmla="*/ 115824 h 164592"/>
                <a:gd name="connsiteX19" fmla="*/ 1018032 w 1840992"/>
                <a:gd name="connsiteY19" fmla="*/ 97536 h 164592"/>
                <a:gd name="connsiteX20" fmla="*/ 1054608 w 1840992"/>
                <a:gd name="connsiteY20" fmla="*/ 79248 h 164592"/>
                <a:gd name="connsiteX21" fmla="*/ 1127760 w 1840992"/>
                <a:gd name="connsiteY21" fmla="*/ 97536 h 164592"/>
                <a:gd name="connsiteX22" fmla="*/ 1188720 w 1840992"/>
                <a:gd name="connsiteY22" fmla="*/ 121920 h 164592"/>
                <a:gd name="connsiteX23" fmla="*/ 1243584 w 1840992"/>
                <a:gd name="connsiteY23" fmla="*/ 128016 h 164592"/>
                <a:gd name="connsiteX24" fmla="*/ 1365504 w 1840992"/>
                <a:gd name="connsiteY24" fmla="*/ 121920 h 164592"/>
                <a:gd name="connsiteX25" fmla="*/ 1402080 w 1840992"/>
                <a:gd name="connsiteY25" fmla="*/ 109728 h 164592"/>
                <a:gd name="connsiteX26" fmla="*/ 1444752 w 1840992"/>
                <a:gd name="connsiteY26" fmla="*/ 85344 h 164592"/>
                <a:gd name="connsiteX27" fmla="*/ 1475232 w 1840992"/>
                <a:gd name="connsiteY27" fmla="*/ 54864 h 164592"/>
                <a:gd name="connsiteX28" fmla="*/ 1499616 w 1840992"/>
                <a:gd name="connsiteY28" fmla="*/ 36576 h 164592"/>
                <a:gd name="connsiteX29" fmla="*/ 1536192 w 1840992"/>
                <a:gd name="connsiteY29" fmla="*/ 24384 h 164592"/>
                <a:gd name="connsiteX30" fmla="*/ 1572768 w 1840992"/>
                <a:gd name="connsiteY30" fmla="*/ 12192 h 164592"/>
                <a:gd name="connsiteX31" fmla="*/ 1591056 w 1840992"/>
                <a:gd name="connsiteY31" fmla="*/ 6096 h 164592"/>
                <a:gd name="connsiteX32" fmla="*/ 1664208 w 1840992"/>
                <a:gd name="connsiteY32" fmla="*/ 0 h 164592"/>
                <a:gd name="connsiteX33" fmla="*/ 1780032 w 1840992"/>
                <a:gd name="connsiteY33" fmla="*/ 12192 h 164592"/>
                <a:gd name="connsiteX34" fmla="*/ 1804416 w 1840992"/>
                <a:gd name="connsiteY34" fmla="*/ 18288 h 164592"/>
                <a:gd name="connsiteX35" fmla="*/ 1840992 w 1840992"/>
                <a:gd name="connsiteY35" fmla="*/ 24384 h 164592"/>
                <a:gd name="connsiteX0" fmla="*/ 0 w 1804416"/>
                <a:gd name="connsiteY0" fmla="*/ 97536 h 164592"/>
                <a:gd name="connsiteX1" fmla="*/ 158496 w 1804416"/>
                <a:gd name="connsiteY1" fmla="*/ 103632 h 164592"/>
                <a:gd name="connsiteX2" fmla="*/ 207264 w 1804416"/>
                <a:gd name="connsiteY2" fmla="*/ 115824 h 164592"/>
                <a:gd name="connsiteX3" fmla="*/ 274320 w 1804416"/>
                <a:gd name="connsiteY3" fmla="*/ 128016 h 164592"/>
                <a:gd name="connsiteX4" fmla="*/ 377952 w 1804416"/>
                <a:gd name="connsiteY4" fmla="*/ 115824 h 164592"/>
                <a:gd name="connsiteX5" fmla="*/ 396240 w 1804416"/>
                <a:gd name="connsiteY5" fmla="*/ 109728 h 164592"/>
                <a:gd name="connsiteX6" fmla="*/ 420624 w 1804416"/>
                <a:gd name="connsiteY6" fmla="*/ 91440 h 164592"/>
                <a:gd name="connsiteX7" fmla="*/ 481584 w 1804416"/>
                <a:gd name="connsiteY7" fmla="*/ 60960 h 164592"/>
                <a:gd name="connsiteX8" fmla="*/ 542544 w 1804416"/>
                <a:gd name="connsiteY8" fmla="*/ 24384 h 164592"/>
                <a:gd name="connsiteX9" fmla="*/ 560832 w 1804416"/>
                <a:gd name="connsiteY9" fmla="*/ 18288 h 164592"/>
                <a:gd name="connsiteX10" fmla="*/ 585216 w 1804416"/>
                <a:gd name="connsiteY10" fmla="*/ 6096 h 164592"/>
                <a:gd name="connsiteX11" fmla="*/ 621792 w 1804416"/>
                <a:gd name="connsiteY11" fmla="*/ 0 h 164592"/>
                <a:gd name="connsiteX12" fmla="*/ 701040 w 1804416"/>
                <a:gd name="connsiteY12" fmla="*/ 12192 h 164592"/>
                <a:gd name="connsiteX13" fmla="*/ 737616 w 1804416"/>
                <a:gd name="connsiteY13" fmla="*/ 30480 h 164592"/>
                <a:gd name="connsiteX14" fmla="*/ 829056 w 1804416"/>
                <a:gd name="connsiteY14" fmla="*/ 91440 h 164592"/>
                <a:gd name="connsiteX15" fmla="*/ 896112 w 1804416"/>
                <a:gd name="connsiteY15" fmla="*/ 146304 h 164592"/>
                <a:gd name="connsiteX16" fmla="*/ 944880 w 1804416"/>
                <a:gd name="connsiteY16" fmla="*/ 164592 h 164592"/>
                <a:gd name="connsiteX17" fmla="*/ 981456 w 1804416"/>
                <a:gd name="connsiteY17" fmla="*/ 134112 h 164592"/>
                <a:gd name="connsiteX18" fmla="*/ 987552 w 1804416"/>
                <a:gd name="connsiteY18" fmla="*/ 115824 h 164592"/>
                <a:gd name="connsiteX19" fmla="*/ 1018032 w 1804416"/>
                <a:gd name="connsiteY19" fmla="*/ 97536 h 164592"/>
                <a:gd name="connsiteX20" fmla="*/ 1054608 w 1804416"/>
                <a:gd name="connsiteY20" fmla="*/ 79248 h 164592"/>
                <a:gd name="connsiteX21" fmla="*/ 1127760 w 1804416"/>
                <a:gd name="connsiteY21" fmla="*/ 97536 h 164592"/>
                <a:gd name="connsiteX22" fmla="*/ 1188720 w 1804416"/>
                <a:gd name="connsiteY22" fmla="*/ 121920 h 164592"/>
                <a:gd name="connsiteX23" fmla="*/ 1243584 w 1804416"/>
                <a:gd name="connsiteY23" fmla="*/ 128016 h 164592"/>
                <a:gd name="connsiteX24" fmla="*/ 1365504 w 1804416"/>
                <a:gd name="connsiteY24" fmla="*/ 121920 h 164592"/>
                <a:gd name="connsiteX25" fmla="*/ 1402080 w 1804416"/>
                <a:gd name="connsiteY25" fmla="*/ 109728 h 164592"/>
                <a:gd name="connsiteX26" fmla="*/ 1444752 w 1804416"/>
                <a:gd name="connsiteY26" fmla="*/ 85344 h 164592"/>
                <a:gd name="connsiteX27" fmla="*/ 1475232 w 1804416"/>
                <a:gd name="connsiteY27" fmla="*/ 54864 h 164592"/>
                <a:gd name="connsiteX28" fmla="*/ 1499616 w 1804416"/>
                <a:gd name="connsiteY28" fmla="*/ 36576 h 164592"/>
                <a:gd name="connsiteX29" fmla="*/ 1536192 w 1804416"/>
                <a:gd name="connsiteY29" fmla="*/ 24384 h 164592"/>
                <a:gd name="connsiteX30" fmla="*/ 1572768 w 1804416"/>
                <a:gd name="connsiteY30" fmla="*/ 12192 h 164592"/>
                <a:gd name="connsiteX31" fmla="*/ 1591056 w 1804416"/>
                <a:gd name="connsiteY31" fmla="*/ 6096 h 164592"/>
                <a:gd name="connsiteX32" fmla="*/ 1664208 w 1804416"/>
                <a:gd name="connsiteY32" fmla="*/ 0 h 164592"/>
                <a:gd name="connsiteX33" fmla="*/ 1780032 w 1804416"/>
                <a:gd name="connsiteY33" fmla="*/ 12192 h 164592"/>
                <a:gd name="connsiteX34" fmla="*/ 1804416 w 1804416"/>
                <a:gd name="connsiteY34" fmla="*/ 18288 h 164592"/>
                <a:gd name="connsiteX0" fmla="*/ 0 w 1780032"/>
                <a:gd name="connsiteY0" fmla="*/ 97536 h 164592"/>
                <a:gd name="connsiteX1" fmla="*/ 158496 w 1780032"/>
                <a:gd name="connsiteY1" fmla="*/ 103632 h 164592"/>
                <a:gd name="connsiteX2" fmla="*/ 207264 w 1780032"/>
                <a:gd name="connsiteY2" fmla="*/ 115824 h 164592"/>
                <a:gd name="connsiteX3" fmla="*/ 274320 w 1780032"/>
                <a:gd name="connsiteY3" fmla="*/ 128016 h 164592"/>
                <a:gd name="connsiteX4" fmla="*/ 377952 w 1780032"/>
                <a:gd name="connsiteY4" fmla="*/ 115824 h 164592"/>
                <a:gd name="connsiteX5" fmla="*/ 396240 w 1780032"/>
                <a:gd name="connsiteY5" fmla="*/ 109728 h 164592"/>
                <a:gd name="connsiteX6" fmla="*/ 420624 w 1780032"/>
                <a:gd name="connsiteY6" fmla="*/ 91440 h 164592"/>
                <a:gd name="connsiteX7" fmla="*/ 481584 w 1780032"/>
                <a:gd name="connsiteY7" fmla="*/ 60960 h 164592"/>
                <a:gd name="connsiteX8" fmla="*/ 542544 w 1780032"/>
                <a:gd name="connsiteY8" fmla="*/ 24384 h 164592"/>
                <a:gd name="connsiteX9" fmla="*/ 560832 w 1780032"/>
                <a:gd name="connsiteY9" fmla="*/ 18288 h 164592"/>
                <a:gd name="connsiteX10" fmla="*/ 585216 w 1780032"/>
                <a:gd name="connsiteY10" fmla="*/ 6096 h 164592"/>
                <a:gd name="connsiteX11" fmla="*/ 621792 w 1780032"/>
                <a:gd name="connsiteY11" fmla="*/ 0 h 164592"/>
                <a:gd name="connsiteX12" fmla="*/ 701040 w 1780032"/>
                <a:gd name="connsiteY12" fmla="*/ 12192 h 164592"/>
                <a:gd name="connsiteX13" fmla="*/ 737616 w 1780032"/>
                <a:gd name="connsiteY13" fmla="*/ 30480 h 164592"/>
                <a:gd name="connsiteX14" fmla="*/ 829056 w 1780032"/>
                <a:gd name="connsiteY14" fmla="*/ 91440 h 164592"/>
                <a:gd name="connsiteX15" fmla="*/ 896112 w 1780032"/>
                <a:gd name="connsiteY15" fmla="*/ 146304 h 164592"/>
                <a:gd name="connsiteX16" fmla="*/ 944880 w 1780032"/>
                <a:gd name="connsiteY16" fmla="*/ 164592 h 164592"/>
                <a:gd name="connsiteX17" fmla="*/ 981456 w 1780032"/>
                <a:gd name="connsiteY17" fmla="*/ 134112 h 164592"/>
                <a:gd name="connsiteX18" fmla="*/ 987552 w 1780032"/>
                <a:gd name="connsiteY18" fmla="*/ 115824 h 164592"/>
                <a:gd name="connsiteX19" fmla="*/ 1018032 w 1780032"/>
                <a:gd name="connsiteY19" fmla="*/ 97536 h 164592"/>
                <a:gd name="connsiteX20" fmla="*/ 1054608 w 1780032"/>
                <a:gd name="connsiteY20" fmla="*/ 79248 h 164592"/>
                <a:gd name="connsiteX21" fmla="*/ 1127760 w 1780032"/>
                <a:gd name="connsiteY21" fmla="*/ 97536 h 164592"/>
                <a:gd name="connsiteX22" fmla="*/ 1188720 w 1780032"/>
                <a:gd name="connsiteY22" fmla="*/ 121920 h 164592"/>
                <a:gd name="connsiteX23" fmla="*/ 1243584 w 1780032"/>
                <a:gd name="connsiteY23" fmla="*/ 128016 h 164592"/>
                <a:gd name="connsiteX24" fmla="*/ 1365504 w 1780032"/>
                <a:gd name="connsiteY24" fmla="*/ 121920 h 164592"/>
                <a:gd name="connsiteX25" fmla="*/ 1402080 w 1780032"/>
                <a:gd name="connsiteY25" fmla="*/ 109728 h 164592"/>
                <a:gd name="connsiteX26" fmla="*/ 1444752 w 1780032"/>
                <a:gd name="connsiteY26" fmla="*/ 85344 h 164592"/>
                <a:gd name="connsiteX27" fmla="*/ 1475232 w 1780032"/>
                <a:gd name="connsiteY27" fmla="*/ 54864 h 164592"/>
                <a:gd name="connsiteX28" fmla="*/ 1499616 w 1780032"/>
                <a:gd name="connsiteY28" fmla="*/ 36576 h 164592"/>
                <a:gd name="connsiteX29" fmla="*/ 1536192 w 1780032"/>
                <a:gd name="connsiteY29" fmla="*/ 24384 h 164592"/>
                <a:gd name="connsiteX30" fmla="*/ 1572768 w 1780032"/>
                <a:gd name="connsiteY30" fmla="*/ 12192 h 164592"/>
                <a:gd name="connsiteX31" fmla="*/ 1591056 w 1780032"/>
                <a:gd name="connsiteY31" fmla="*/ 6096 h 164592"/>
                <a:gd name="connsiteX32" fmla="*/ 1664208 w 1780032"/>
                <a:gd name="connsiteY32" fmla="*/ 0 h 164592"/>
                <a:gd name="connsiteX33" fmla="*/ 1780032 w 1780032"/>
                <a:gd name="connsiteY33" fmla="*/ 12192 h 164592"/>
                <a:gd name="connsiteX0" fmla="*/ 0 w 1664208"/>
                <a:gd name="connsiteY0" fmla="*/ 97536 h 164592"/>
                <a:gd name="connsiteX1" fmla="*/ 158496 w 1664208"/>
                <a:gd name="connsiteY1" fmla="*/ 103632 h 164592"/>
                <a:gd name="connsiteX2" fmla="*/ 207264 w 1664208"/>
                <a:gd name="connsiteY2" fmla="*/ 115824 h 164592"/>
                <a:gd name="connsiteX3" fmla="*/ 274320 w 1664208"/>
                <a:gd name="connsiteY3" fmla="*/ 128016 h 164592"/>
                <a:gd name="connsiteX4" fmla="*/ 377952 w 1664208"/>
                <a:gd name="connsiteY4" fmla="*/ 115824 h 164592"/>
                <a:gd name="connsiteX5" fmla="*/ 396240 w 1664208"/>
                <a:gd name="connsiteY5" fmla="*/ 109728 h 164592"/>
                <a:gd name="connsiteX6" fmla="*/ 420624 w 1664208"/>
                <a:gd name="connsiteY6" fmla="*/ 91440 h 164592"/>
                <a:gd name="connsiteX7" fmla="*/ 481584 w 1664208"/>
                <a:gd name="connsiteY7" fmla="*/ 60960 h 164592"/>
                <a:gd name="connsiteX8" fmla="*/ 542544 w 1664208"/>
                <a:gd name="connsiteY8" fmla="*/ 24384 h 164592"/>
                <a:gd name="connsiteX9" fmla="*/ 560832 w 1664208"/>
                <a:gd name="connsiteY9" fmla="*/ 18288 h 164592"/>
                <a:gd name="connsiteX10" fmla="*/ 585216 w 1664208"/>
                <a:gd name="connsiteY10" fmla="*/ 6096 h 164592"/>
                <a:gd name="connsiteX11" fmla="*/ 621792 w 1664208"/>
                <a:gd name="connsiteY11" fmla="*/ 0 h 164592"/>
                <a:gd name="connsiteX12" fmla="*/ 701040 w 1664208"/>
                <a:gd name="connsiteY12" fmla="*/ 12192 h 164592"/>
                <a:gd name="connsiteX13" fmla="*/ 737616 w 1664208"/>
                <a:gd name="connsiteY13" fmla="*/ 30480 h 164592"/>
                <a:gd name="connsiteX14" fmla="*/ 829056 w 1664208"/>
                <a:gd name="connsiteY14" fmla="*/ 91440 h 164592"/>
                <a:gd name="connsiteX15" fmla="*/ 896112 w 1664208"/>
                <a:gd name="connsiteY15" fmla="*/ 146304 h 164592"/>
                <a:gd name="connsiteX16" fmla="*/ 944880 w 1664208"/>
                <a:gd name="connsiteY16" fmla="*/ 164592 h 164592"/>
                <a:gd name="connsiteX17" fmla="*/ 981456 w 1664208"/>
                <a:gd name="connsiteY17" fmla="*/ 134112 h 164592"/>
                <a:gd name="connsiteX18" fmla="*/ 987552 w 1664208"/>
                <a:gd name="connsiteY18" fmla="*/ 115824 h 164592"/>
                <a:gd name="connsiteX19" fmla="*/ 1018032 w 1664208"/>
                <a:gd name="connsiteY19" fmla="*/ 97536 h 164592"/>
                <a:gd name="connsiteX20" fmla="*/ 1054608 w 1664208"/>
                <a:gd name="connsiteY20" fmla="*/ 79248 h 164592"/>
                <a:gd name="connsiteX21" fmla="*/ 1127760 w 1664208"/>
                <a:gd name="connsiteY21" fmla="*/ 97536 h 164592"/>
                <a:gd name="connsiteX22" fmla="*/ 1188720 w 1664208"/>
                <a:gd name="connsiteY22" fmla="*/ 121920 h 164592"/>
                <a:gd name="connsiteX23" fmla="*/ 1243584 w 1664208"/>
                <a:gd name="connsiteY23" fmla="*/ 128016 h 164592"/>
                <a:gd name="connsiteX24" fmla="*/ 1365504 w 1664208"/>
                <a:gd name="connsiteY24" fmla="*/ 121920 h 164592"/>
                <a:gd name="connsiteX25" fmla="*/ 1402080 w 1664208"/>
                <a:gd name="connsiteY25" fmla="*/ 109728 h 164592"/>
                <a:gd name="connsiteX26" fmla="*/ 1444752 w 1664208"/>
                <a:gd name="connsiteY26" fmla="*/ 85344 h 164592"/>
                <a:gd name="connsiteX27" fmla="*/ 1475232 w 1664208"/>
                <a:gd name="connsiteY27" fmla="*/ 54864 h 164592"/>
                <a:gd name="connsiteX28" fmla="*/ 1499616 w 1664208"/>
                <a:gd name="connsiteY28" fmla="*/ 36576 h 164592"/>
                <a:gd name="connsiteX29" fmla="*/ 1536192 w 1664208"/>
                <a:gd name="connsiteY29" fmla="*/ 24384 h 164592"/>
                <a:gd name="connsiteX30" fmla="*/ 1572768 w 1664208"/>
                <a:gd name="connsiteY30" fmla="*/ 12192 h 164592"/>
                <a:gd name="connsiteX31" fmla="*/ 1591056 w 1664208"/>
                <a:gd name="connsiteY31" fmla="*/ 6096 h 164592"/>
                <a:gd name="connsiteX32" fmla="*/ 1664208 w 1664208"/>
                <a:gd name="connsiteY32" fmla="*/ 0 h 164592"/>
                <a:gd name="connsiteX0" fmla="*/ 0 w 1687068"/>
                <a:gd name="connsiteY0" fmla="*/ 99441 h 166497"/>
                <a:gd name="connsiteX1" fmla="*/ 158496 w 1687068"/>
                <a:gd name="connsiteY1" fmla="*/ 105537 h 166497"/>
                <a:gd name="connsiteX2" fmla="*/ 207264 w 1687068"/>
                <a:gd name="connsiteY2" fmla="*/ 117729 h 166497"/>
                <a:gd name="connsiteX3" fmla="*/ 274320 w 1687068"/>
                <a:gd name="connsiteY3" fmla="*/ 129921 h 166497"/>
                <a:gd name="connsiteX4" fmla="*/ 377952 w 1687068"/>
                <a:gd name="connsiteY4" fmla="*/ 117729 h 166497"/>
                <a:gd name="connsiteX5" fmla="*/ 396240 w 1687068"/>
                <a:gd name="connsiteY5" fmla="*/ 111633 h 166497"/>
                <a:gd name="connsiteX6" fmla="*/ 420624 w 1687068"/>
                <a:gd name="connsiteY6" fmla="*/ 93345 h 166497"/>
                <a:gd name="connsiteX7" fmla="*/ 481584 w 1687068"/>
                <a:gd name="connsiteY7" fmla="*/ 62865 h 166497"/>
                <a:gd name="connsiteX8" fmla="*/ 542544 w 1687068"/>
                <a:gd name="connsiteY8" fmla="*/ 26289 h 166497"/>
                <a:gd name="connsiteX9" fmla="*/ 560832 w 1687068"/>
                <a:gd name="connsiteY9" fmla="*/ 20193 h 166497"/>
                <a:gd name="connsiteX10" fmla="*/ 585216 w 1687068"/>
                <a:gd name="connsiteY10" fmla="*/ 8001 h 166497"/>
                <a:gd name="connsiteX11" fmla="*/ 621792 w 1687068"/>
                <a:gd name="connsiteY11" fmla="*/ 1905 h 166497"/>
                <a:gd name="connsiteX12" fmla="*/ 701040 w 1687068"/>
                <a:gd name="connsiteY12" fmla="*/ 14097 h 166497"/>
                <a:gd name="connsiteX13" fmla="*/ 737616 w 1687068"/>
                <a:gd name="connsiteY13" fmla="*/ 32385 h 166497"/>
                <a:gd name="connsiteX14" fmla="*/ 829056 w 1687068"/>
                <a:gd name="connsiteY14" fmla="*/ 93345 h 166497"/>
                <a:gd name="connsiteX15" fmla="*/ 896112 w 1687068"/>
                <a:gd name="connsiteY15" fmla="*/ 148209 h 166497"/>
                <a:gd name="connsiteX16" fmla="*/ 944880 w 1687068"/>
                <a:gd name="connsiteY16" fmla="*/ 166497 h 166497"/>
                <a:gd name="connsiteX17" fmla="*/ 981456 w 1687068"/>
                <a:gd name="connsiteY17" fmla="*/ 136017 h 166497"/>
                <a:gd name="connsiteX18" fmla="*/ 987552 w 1687068"/>
                <a:gd name="connsiteY18" fmla="*/ 117729 h 166497"/>
                <a:gd name="connsiteX19" fmla="*/ 1018032 w 1687068"/>
                <a:gd name="connsiteY19" fmla="*/ 99441 h 166497"/>
                <a:gd name="connsiteX20" fmla="*/ 1054608 w 1687068"/>
                <a:gd name="connsiteY20" fmla="*/ 81153 h 166497"/>
                <a:gd name="connsiteX21" fmla="*/ 1127760 w 1687068"/>
                <a:gd name="connsiteY21" fmla="*/ 99441 h 166497"/>
                <a:gd name="connsiteX22" fmla="*/ 1188720 w 1687068"/>
                <a:gd name="connsiteY22" fmla="*/ 123825 h 166497"/>
                <a:gd name="connsiteX23" fmla="*/ 1243584 w 1687068"/>
                <a:gd name="connsiteY23" fmla="*/ 129921 h 166497"/>
                <a:gd name="connsiteX24" fmla="*/ 1365504 w 1687068"/>
                <a:gd name="connsiteY24" fmla="*/ 123825 h 166497"/>
                <a:gd name="connsiteX25" fmla="*/ 1402080 w 1687068"/>
                <a:gd name="connsiteY25" fmla="*/ 111633 h 166497"/>
                <a:gd name="connsiteX26" fmla="*/ 1444752 w 1687068"/>
                <a:gd name="connsiteY26" fmla="*/ 87249 h 166497"/>
                <a:gd name="connsiteX27" fmla="*/ 1475232 w 1687068"/>
                <a:gd name="connsiteY27" fmla="*/ 56769 h 166497"/>
                <a:gd name="connsiteX28" fmla="*/ 1499616 w 1687068"/>
                <a:gd name="connsiteY28" fmla="*/ 38481 h 166497"/>
                <a:gd name="connsiteX29" fmla="*/ 1536192 w 1687068"/>
                <a:gd name="connsiteY29" fmla="*/ 26289 h 166497"/>
                <a:gd name="connsiteX30" fmla="*/ 1572768 w 1687068"/>
                <a:gd name="connsiteY30" fmla="*/ 14097 h 166497"/>
                <a:gd name="connsiteX31" fmla="*/ 1591056 w 1687068"/>
                <a:gd name="connsiteY31" fmla="*/ 8001 h 166497"/>
                <a:gd name="connsiteX32" fmla="*/ 1687068 w 1687068"/>
                <a:gd name="connsiteY32" fmla="*/ 0 h 166497"/>
                <a:gd name="connsiteX0" fmla="*/ 0 w 1687068"/>
                <a:gd name="connsiteY0" fmla="*/ 99441 h 166497"/>
                <a:gd name="connsiteX1" fmla="*/ 135636 w 1687068"/>
                <a:gd name="connsiteY1" fmla="*/ 105537 h 166497"/>
                <a:gd name="connsiteX2" fmla="*/ 207264 w 1687068"/>
                <a:gd name="connsiteY2" fmla="*/ 117729 h 166497"/>
                <a:gd name="connsiteX3" fmla="*/ 274320 w 1687068"/>
                <a:gd name="connsiteY3" fmla="*/ 129921 h 166497"/>
                <a:gd name="connsiteX4" fmla="*/ 377952 w 1687068"/>
                <a:gd name="connsiteY4" fmla="*/ 117729 h 166497"/>
                <a:gd name="connsiteX5" fmla="*/ 396240 w 1687068"/>
                <a:gd name="connsiteY5" fmla="*/ 111633 h 166497"/>
                <a:gd name="connsiteX6" fmla="*/ 420624 w 1687068"/>
                <a:gd name="connsiteY6" fmla="*/ 93345 h 166497"/>
                <a:gd name="connsiteX7" fmla="*/ 481584 w 1687068"/>
                <a:gd name="connsiteY7" fmla="*/ 62865 h 166497"/>
                <a:gd name="connsiteX8" fmla="*/ 542544 w 1687068"/>
                <a:gd name="connsiteY8" fmla="*/ 26289 h 166497"/>
                <a:gd name="connsiteX9" fmla="*/ 560832 w 1687068"/>
                <a:gd name="connsiteY9" fmla="*/ 20193 h 166497"/>
                <a:gd name="connsiteX10" fmla="*/ 585216 w 1687068"/>
                <a:gd name="connsiteY10" fmla="*/ 8001 h 166497"/>
                <a:gd name="connsiteX11" fmla="*/ 621792 w 1687068"/>
                <a:gd name="connsiteY11" fmla="*/ 1905 h 166497"/>
                <a:gd name="connsiteX12" fmla="*/ 701040 w 1687068"/>
                <a:gd name="connsiteY12" fmla="*/ 14097 h 166497"/>
                <a:gd name="connsiteX13" fmla="*/ 737616 w 1687068"/>
                <a:gd name="connsiteY13" fmla="*/ 32385 h 166497"/>
                <a:gd name="connsiteX14" fmla="*/ 829056 w 1687068"/>
                <a:gd name="connsiteY14" fmla="*/ 93345 h 166497"/>
                <a:gd name="connsiteX15" fmla="*/ 896112 w 1687068"/>
                <a:gd name="connsiteY15" fmla="*/ 148209 h 166497"/>
                <a:gd name="connsiteX16" fmla="*/ 944880 w 1687068"/>
                <a:gd name="connsiteY16" fmla="*/ 166497 h 166497"/>
                <a:gd name="connsiteX17" fmla="*/ 981456 w 1687068"/>
                <a:gd name="connsiteY17" fmla="*/ 136017 h 166497"/>
                <a:gd name="connsiteX18" fmla="*/ 987552 w 1687068"/>
                <a:gd name="connsiteY18" fmla="*/ 117729 h 166497"/>
                <a:gd name="connsiteX19" fmla="*/ 1018032 w 1687068"/>
                <a:gd name="connsiteY19" fmla="*/ 99441 h 166497"/>
                <a:gd name="connsiteX20" fmla="*/ 1054608 w 1687068"/>
                <a:gd name="connsiteY20" fmla="*/ 81153 h 166497"/>
                <a:gd name="connsiteX21" fmla="*/ 1127760 w 1687068"/>
                <a:gd name="connsiteY21" fmla="*/ 99441 h 166497"/>
                <a:gd name="connsiteX22" fmla="*/ 1188720 w 1687068"/>
                <a:gd name="connsiteY22" fmla="*/ 123825 h 166497"/>
                <a:gd name="connsiteX23" fmla="*/ 1243584 w 1687068"/>
                <a:gd name="connsiteY23" fmla="*/ 129921 h 166497"/>
                <a:gd name="connsiteX24" fmla="*/ 1365504 w 1687068"/>
                <a:gd name="connsiteY24" fmla="*/ 123825 h 166497"/>
                <a:gd name="connsiteX25" fmla="*/ 1402080 w 1687068"/>
                <a:gd name="connsiteY25" fmla="*/ 111633 h 166497"/>
                <a:gd name="connsiteX26" fmla="*/ 1444752 w 1687068"/>
                <a:gd name="connsiteY26" fmla="*/ 87249 h 166497"/>
                <a:gd name="connsiteX27" fmla="*/ 1475232 w 1687068"/>
                <a:gd name="connsiteY27" fmla="*/ 56769 h 166497"/>
                <a:gd name="connsiteX28" fmla="*/ 1499616 w 1687068"/>
                <a:gd name="connsiteY28" fmla="*/ 38481 h 166497"/>
                <a:gd name="connsiteX29" fmla="*/ 1536192 w 1687068"/>
                <a:gd name="connsiteY29" fmla="*/ 26289 h 166497"/>
                <a:gd name="connsiteX30" fmla="*/ 1572768 w 1687068"/>
                <a:gd name="connsiteY30" fmla="*/ 14097 h 166497"/>
                <a:gd name="connsiteX31" fmla="*/ 1591056 w 1687068"/>
                <a:gd name="connsiteY31" fmla="*/ 8001 h 166497"/>
                <a:gd name="connsiteX32" fmla="*/ 1687068 w 1687068"/>
                <a:gd name="connsiteY32" fmla="*/ 0 h 166497"/>
                <a:gd name="connsiteX0" fmla="*/ 0 w 1551432"/>
                <a:gd name="connsiteY0" fmla="*/ 105537 h 166497"/>
                <a:gd name="connsiteX1" fmla="*/ 71628 w 1551432"/>
                <a:gd name="connsiteY1" fmla="*/ 117729 h 166497"/>
                <a:gd name="connsiteX2" fmla="*/ 138684 w 1551432"/>
                <a:gd name="connsiteY2" fmla="*/ 129921 h 166497"/>
                <a:gd name="connsiteX3" fmla="*/ 242316 w 1551432"/>
                <a:gd name="connsiteY3" fmla="*/ 117729 h 166497"/>
                <a:gd name="connsiteX4" fmla="*/ 260604 w 1551432"/>
                <a:gd name="connsiteY4" fmla="*/ 111633 h 166497"/>
                <a:gd name="connsiteX5" fmla="*/ 284988 w 1551432"/>
                <a:gd name="connsiteY5" fmla="*/ 93345 h 166497"/>
                <a:gd name="connsiteX6" fmla="*/ 345948 w 1551432"/>
                <a:gd name="connsiteY6" fmla="*/ 62865 h 166497"/>
                <a:gd name="connsiteX7" fmla="*/ 406908 w 1551432"/>
                <a:gd name="connsiteY7" fmla="*/ 26289 h 166497"/>
                <a:gd name="connsiteX8" fmla="*/ 425196 w 1551432"/>
                <a:gd name="connsiteY8" fmla="*/ 20193 h 166497"/>
                <a:gd name="connsiteX9" fmla="*/ 449580 w 1551432"/>
                <a:gd name="connsiteY9" fmla="*/ 8001 h 166497"/>
                <a:gd name="connsiteX10" fmla="*/ 486156 w 1551432"/>
                <a:gd name="connsiteY10" fmla="*/ 1905 h 166497"/>
                <a:gd name="connsiteX11" fmla="*/ 565404 w 1551432"/>
                <a:gd name="connsiteY11" fmla="*/ 14097 h 166497"/>
                <a:gd name="connsiteX12" fmla="*/ 601980 w 1551432"/>
                <a:gd name="connsiteY12" fmla="*/ 32385 h 166497"/>
                <a:gd name="connsiteX13" fmla="*/ 693420 w 1551432"/>
                <a:gd name="connsiteY13" fmla="*/ 93345 h 166497"/>
                <a:gd name="connsiteX14" fmla="*/ 760476 w 1551432"/>
                <a:gd name="connsiteY14" fmla="*/ 148209 h 166497"/>
                <a:gd name="connsiteX15" fmla="*/ 809244 w 1551432"/>
                <a:gd name="connsiteY15" fmla="*/ 166497 h 166497"/>
                <a:gd name="connsiteX16" fmla="*/ 845820 w 1551432"/>
                <a:gd name="connsiteY16" fmla="*/ 136017 h 166497"/>
                <a:gd name="connsiteX17" fmla="*/ 851916 w 1551432"/>
                <a:gd name="connsiteY17" fmla="*/ 117729 h 166497"/>
                <a:gd name="connsiteX18" fmla="*/ 882396 w 1551432"/>
                <a:gd name="connsiteY18" fmla="*/ 99441 h 166497"/>
                <a:gd name="connsiteX19" fmla="*/ 918972 w 1551432"/>
                <a:gd name="connsiteY19" fmla="*/ 81153 h 166497"/>
                <a:gd name="connsiteX20" fmla="*/ 992124 w 1551432"/>
                <a:gd name="connsiteY20" fmla="*/ 99441 h 166497"/>
                <a:gd name="connsiteX21" fmla="*/ 1053084 w 1551432"/>
                <a:gd name="connsiteY21" fmla="*/ 123825 h 166497"/>
                <a:gd name="connsiteX22" fmla="*/ 1107948 w 1551432"/>
                <a:gd name="connsiteY22" fmla="*/ 129921 h 166497"/>
                <a:gd name="connsiteX23" fmla="*/ 1229868 w 1551432"/>
                <a:gd name="connsiteY23" fmla="*/ 123825 h 166497"/>
                <a:gd name="connsiteX24" fmla="*/ 1266444 w 1551432"/>
                <a:gd name="connsiteY24" fmla="*/ 111633 h 166497"/>
                <a:gd name="connsiteX25" fmla="*/ 1309116 w 1551432"/>
                <a:gd name="connsiteY25" fmla="*/ 87249 h 166497"/>
                <a:gd name="connsiteX26" fmla="*/ 1339596 w 1551432"/>
                <a:gd name="connsiteY26" fmla="*/ 56769 h 166497"/>
                <a:gd name="connsiteX27" fmla="*/ 1363980 w 1551432"/>
                <a:gd name="connsiteY27" fmla="*/ 38481 h 166497"/>
                <a:gd name="connsiteX28" fmla="*/ 1400556 w 1551432"/>
                <a:gd name="connsiteY28" fmla="*/ 26289 h 166497"/>
                <a:gd name="connsiteX29" fmla="*/ 1437132 w 1551432"/>
                <a:gd name="connsiteY29" fmla="*/ 14097 h 166497"/>
                <a:gd name="connsiteX30" fmla="*/ 1455420 w 1551432"/>
                <a:gd name="connsiteY30" fmla="*/ 8001 h 166497"/>
                <a:gd name="connsiteX31" fmla="*/ 1551432 w 1551432"/>
                <a:gd name="connsiteY31" fmla="*/ 0 h 16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51432" h="166497">
                  <a:moveTo>
                    <a:pt x="0" y="105537"/>
                  </a:moveTo>
                  <a:cubicBezTo>
                    <a:pt x="16691" y="107010"/>
                    <a:pt x="48514" y="113665"/>
                    <a:pt x="71628" y="117729"/>
                  </a:cubicBezTo>
                  <a:cubicBezTo>
                    <a:pt x="94742" y="121793"/>
                    <a:pt x="91888" y="122122"/>
                    <a:pt x="138684" y="129921"/>
                  </a:cubicBezTo>
                  <a:cubicBezTo>
                    <a:pt x="173228" y="125857"/>
                    <a:pt x="207919" y="122889"/>
                    <a:pt x="242316" y="117729"/>
                  </a:cubicBezTo>
                  <a:cubicBezTo>
                    <a:pt x="248671" y="116776"/>
                    <a:pt x="255025" y="114821"/>
                    <a:pt x="260604" y="111633"/>
                  </a:cubicBezTo>
                  <a:cubicBezTo>
                    <a:pt x="269425" y="106592"/>
                    <a:pt x="276167" y="98386"/>
                    <a:pt x="284988" y="93345"/>
                  </a:cubicBezTo>
                  <a:cubicBezTo>
                    <a:pt x="304713" y="82073"/>
                    <a:pt x="327045" y="75467"/>
                    <a:pt x="345948" y="62865"/>
                  </a:cubicBezTo>
                  <a:cubicBezTo>
                    <a:pt x="371950" y="45530"/>
                    <a:pt x="380665" y="37536"/>
                    <a:pt x="406908" y="26289"/>
                  </a:cubicBezTo>
                  <a:cubicBezTo>
                    <a:pt x="412814" y="23758"/>
                    <a:pt x="419290" y="22724"/>
                    <a:pt x="425196" y="20193"/>
                  </a:cubicBezTo>
                  <a:cubicBezTo>
                    <a:pt x="433549" y="16613"/>
                    <a:pt x="440876" y="10612"/>
                    <a:pt x="449580" y="8001"/>
                  </a:cubicBezTo>
                  <a:cubicBezTo>
                    <a:pt x="461419" y="4449"/>
                    <a:pt x="473964" y="3937"/>
                    <a:pt x="486156" y="1905"/>
                  </a:cubicBezTo>
                  <a:cubicBezTo>
                    <a:pt x="512572" y="5969"/>
                    <a:pt x="539557" y="7295"/>
                    <a:pt x="565404" y="14097"/>
                  </a:cubicBezTo>
                  <a:cubicBezTo>
                    <a:pt x="578586" y="17566"/>
                    <a:pt x="590145" y="25622"/>
                    <a:pt x="601980" y="32385"/>
                  </a:cubicBezTo>
                  <a:cubicBezTo>
                    <a:pt x="629399" y="48053"/>
                    <a:pt x="668132" y="73677"/>
                    <a:pt x="693420" y="93345"/>
                  </a:cubicBezTo>
                  <a:cubicBezTo>
                    <a:pt x="716217" y="111076"/>
                    <a:pt x="733661" y="137483"/>
                    <a:pt x="760476" y="148209"/>
                  </a:cubicBezTo>
                  <a:cubicBezTo>
                    <a:pt x="796922" y="162787"/>
                    <a:pt x="780575" y="156941"/>
                    <a:pt x="809244" y="166497"/>
                  </a:cubicBezTo>
                  <a:cubicBezTo>
                    <a:pt x="833056" y="154591"/>
                    <a:pt x="834331" y="158994"/>
                    <a:pt x="845820" y="136017"/>
                  </a:cubicBezTo>
                  <a:cubicBezTo>
                    <a:pt x="848694" y="130270"/>
                    <a:pt x="847372" y="122273"/>
                    <a:pt x="851916" y="117729"/>
                  </a:cubicBezTo>
                  <a:cubicBezTo>
                    <a:pt x="860294" y="109351"/>
                    <a:pt x="872348" y="105721"/>
                    <a:pt x="882396" y="99441"/>
                  </a:cubicBezTo>
                  <a:cubicBezTo>
                    <a:pt x="909407" y="82559"/>
                    <a:pt x="890772" y="90553"/>
                    <a:pt x="918972" y="81153"/>
                  </a:cubicBezTo>
                  <a:cubicBezTo>
                    <a:pt x="931585" y="83956"/>
                    <a:pt x="972707" y="91119"/>
                    <a:pt x="992124" y="99441"/>
                  </a:cubicBezTo>
                  <a:cubicBezTo>
                    <a:pt x="1020572" y="111633"/>
                    <a:pt x="1018396" y="116887"/>
                    <a:pt x="1053084" y="123825"/>
                  </a:cubicBezTo>
                  <a:cubicBezTo>
                    <a:pt x="1071127" y="127434"/>
                    <a:pt x="1089660" y="127889"/>
                    <a:pt x="1107948" y="129921"/>
                  </a:cubicBezTo>
                  <a:cubicBezTo>
                    <a:pt x="1148588" y="127889"/>
                    <a:pt x="1189445" y="128489"/>
                    <a:pt x="1229868" y="123825"/>
                  </a:cubicBezTo>
                  <a:cubicBezTo>
                    <a:pt x="1242635" y="122352"/>
                    <a:pt x="1254512" y="116406"/>
                    <a:pt x="1266444" y="111633"/>
                  </a:cubicBezTo>
                  <a:cubicBezTo>
                    <a:pt x="1285780" y="103899"/>
                    <a:pt x="1292620" y="98246"/>
                    <a:pt x="1309116" y="87249"/>
                  </a:cubicBezTo>
                  <a:cubicBezTo>
                    <a:pt x="1326850" y="60648"/>
                    <a:pt x="1313734" y="75242"/>
                    <a:pt x="1339596" y="56769"/>
                  </a:cubicBezTo>
                  <a:cubicBezTo>
                    <a:pt x="1347864" y="50864"/>
                    <a:pt x="1354893" y="43025"/>
                    <a:pt x="1363980" y="38481"/>
                  </a:cubicBezTo>
                  <a:cubicBezTo>
                    <a:pt x="1375475" y="32734"/>
                    <a:pt x="1388364" y="30353"/>
                    <a:pt x="1400556" y="26289"/>
                  </a:cubicBezTo>
                  <a:lnTo>
                    <a:pt x="1437132" y="14097"/>
                  </a:lnTo>
                  <a:cubicBezTo>
                    <a:pt x="1443228" y="12065"/>
                    <a:pt x="1449016" y="8535"/>
                    <a:pt x="1455420" y="8001"/>
                  </a:cubicBezTo>
                  <a:lnTo>
                    <a:pt x="1551432" y="0"/>
                  </a:ln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C18E1E5-A00A-41E0-927C-6701974EB49B}"/>
                </a:ext>
              </a:extLst>
            </p:cNvPr>
            <p:cNvSpPr/>
            <p:nvPr/>
          </p:nvSpPr>
          <p:spPr>
            <a:xfrm>
              <a:off x="9182100" y="3344035"/>
              <a:ext cx="1552956" cy="240280"/>
            </a:xfrm>
            <a:custGeom>
              <a:avLst/>
              <a:gdLst>
                <a:gd name="connsiteX0" fmla="*/ 0 w 1895856"/>
                <a:gd name="connsiteY0" fmla="*/ 75183 h 240280"/>
                <a:gd name="connsiteX1" fmla="*/ 262128 w 1895856"/>
                <a:gd name="connsiteY1" fmla="*/ 32511 h 240280"/>
                <a:gd name="connsiteX2" fmla="*/ 286512 w 1895856"/>
                <a:gd name="connsiteY2" fmla="*/ 26415 h 240280"/>
                <a:gd name="connsiteX3" fmla="*/ 304800 w 1895856"/>
                <a:gd name="connsiteY3" fmla="*/ 20319 h 240280"/>
                <a:gd name="connsiteX4" fmla="*/ 310896 w 1895856"/>
                <a:gd name="connsiteY4" fmla="*/ 2031 h 240280"/>
                <a:gd name="connsiteX5" fmla="*/ 335280 w 1895856"/>
                <a:gd name="connsiteY5" fmla="*/ 26415 h 240280"/>
                <a:gd name="connsiteX6" fmla="*/ 371856 w 1895856"/>
                <a:gd name="connsiteY6" fmla="*/ 93471 h 240280"/>
                <a:gd name="connsiteX7" fmla="*/ 426720 w 1895856"/>
                <a:gd name="connsiteY7" fmla="*/ 136143 h 240280"/>
                <a:gd name="connsiteX8" fmla="*/ 451104 w 1895856"/>
                <a:gd name="connsiteY8" fmla="*/ 148335 h 240280"/>
                <a:gd name="connsiteX9" fmla="*/ 518160 w 1895856"/>
                <a:gd name="connsiteY9" fmla="*/ 160527 h 240280"/>
                <a:gd name="connsiteX10" fmla="*/ 536448 w 1895856"/>
                <a:gd name="connsiteY10" fmla="*/ 166623 h 240280"/>
                <a:gd name="connsiteX11" fmla="*/ 627888 w 1895856"/>
                <a:gd name="connsiteY11" fmla="*/ 154431 h 240280"/>
                <a:gd name="connsiteX12" fmla="*/ 646176 w 1895856"/>
                <a:gd name="connsiteY12" fmla="*/ 136143 h 240280"/>
                <a:gd name="connsiteX13" fmla="*/ 664464 w 1895856"/>
                <a:gd name="connsiteY13" fmla="*/ 130047 h 240280"/>
                <a:gd name="connsiteX14" fmla="*/ 688848 w 1895856"/>
                <a:gd name="connsiteY14" fmla="*/ 111759 h 240280"/>
                <a:gd name="connsiteX15" fmla="*/ 707136 w 1895856"/>
                <a:gd name="connsiteY15" fmla="*/ 93471 h 240280"/>
                <a:gd name="connsiteX16" fmla="*/ 755904 w 1895856"/>
                <a:gd name="connsiteY16" fmla="*/ 87375 h 240280"/>
                <a:gd name="connsiteX17" fmla="*/ 829056 w 1895856"/>
                <a:gd name="connsiteY17" fmla="*/ 111759 h 240280"/>
                <a:gd name="connsiteX18" fmla="*/ 865632 w 1895856"/>
                <a:gd name="connsiteY18" fmla="*/ 148335 h 240280"/>
                <a:gd name="connsiteX19" fmla="*/ 883920 w 1895856"/>
                <a:gd name="connsiteY19" fmla="*/ 154431 h 240280"/>
                <a:gd name="connsiteX20" fmla="*/ 926592 w 1895856"/>
                <a:gd name="connsiteY20" fmla="*/ 178815 h 240280"/>
                <a:gd name="connsiteX21" fmla="*/ 969264 w 1895856"/>
                <a:gd name="connsiteY21" fmla="*/ 191007 h 240280"/>
                <a:gd name="connsiteX22" fmla="*/ 1005840 w 1895856"/>
                <a:gd name="connsiteY22" fmla="*/ 203199 h 240280"/>
                <a:gd name="connsiteX23" fmla="*/ 1036320 w 1895856"/>
                <a:gd name="connsiteY23" fmla="*/ 209295 h 240280"/>
                <a:gd name="connsiteX24" fmla="*/ 1103376 w 1895856"/>
                <a:gd name="connsiteY24" fmla="*/ 221487 h 240280"/>
                <a:gd name="connsiteX25" fmla="*/ 1127760 w 1895856"/>
                <a:gd name="connsiteY25" fmla="*/ 233679 h 240280"/>
                <a:gd name="connsiteX26" fmla="*/ 1267968 w 1895856"/>
                <a:gd name="connsiteY26" fmla="*/ 233679 h 240280"/>
                <a:gd name="connsiteX27" fmla="*/ 1304544 w 1895856"/>
                <a:gd name="connsiteY27" fmla="*/ 191007 h 240280"/>
                <a:gd name="connsiteX28" fmla="*/ 1310640 w 1895856"/>
                <a:gd name="connsiteY28" fmla="*/ 172719 h 240280"/>
                <a:gd name="connsiteX29" fmla="*/ 1328928 w 1895856"/>
                <a:gd name="connsiteY29" fmla="*/ 154431 h 240280"/>
                <a:gd name="connsiteX30" fmla="*/ 1341120 w 1895856"/>
                <a:gd name="connsiteY30" fmla="*/ 136143 h 240280"/>
                <a:gd name="connsiteX31" fmla="*/ 1377696 w 1895856"/>
                <a:gd name="connsiteY31" fmla="*/ 111759 h 240280"/>
                <a:gd name="connsiteX32" fmla="*/ 1420368 w 1895856"/>
                <a:gd name="connsiteY32" fmla="*/ 81279 h 240280"/>
                <a:gd name="connsiteX33" fmla="*/ 1524000 w 1895856"/>
                <a:gd name="connsiteY33" fmla="*/ 87375 h 240280"/>
                <a:gd name="connsiteX34" fmla="*/ 1566672 w 1895856"/>
                <a:gd name="connsiteY34" fmla="*/ 99567 h 240280"/>
                <a:gd name="connsiteX35" fmla="*/ 1591056 w 1895856"/>
                <a:gd name="connsiteY35" fmla="*/ 111759 h 240280"/>
                <a:gd name="connsiteX36" fmla="*/ 1609344 w 1895856"/>
                <a:gd name="connsiteY36" fmla="*/ 117855 h 240280"/>
                <a:gd name="connsiteX37" fmla="*/ 1822704 w 1895856"/>
                <a:gd name="connsiteY37" fmla="*/ 111759 h 240280"/>
                <a:gd name="connsiteX38" fmla="*/ 1859280 w 1895856"/>
                <a:gd name="connsiteY38" fmla="*/ 93471 h 240280"/>
                <a:gd name="connsiteX39" fmla="*/ 1877568 w 1895856"/>
                <a:gd name="connsiteY39" fmla="*/ 87375 h 240280"/>
                <a:gd name="connsiteX40" fmla="*/ 1895856 w 1895856"/>
                <a:gd name="connsiteY40" fmla="*/ 75183 h 240280"/>
                <a:gd name="connsiteX0" fmla="*/ 0 w 1857756"/>
                <a:gd name="connsiteY0" fmla="*/ 67563 h 240280"/>
                <a:gd name="connsiteX1" fmla="*/ 224028 w 1857756"/>
                <a:gd name="connsiteY1" fmla="*/ 32511 h 240280"/>
                <a:gd name="connsiteX2" fmla="*/ 248412 w 1857756"/>
                <a:gd name="connsiteY2" fmla="*/ 26415 h 240280"/>
                <a:gd name="connsiteX3" fmla="*/ 266700 w 1857756"/>
                <a:gd name="connsiteY3" fmla="*/ 20319 h 240280"/>
                <a:gd name="connsiteX4" fmla="*/ 272796 w 1857756"/>
                <a:gd name="connsiteY4" fmla="*/ 2031 h 240280"/>
                <a:gd name="connsiteX5" fmla="*/ 297180 w 1857756"/>
                <a:gd name="connsiteY5" fmla="*/ 26415 h 240280"/>
                <a:gd name="connsiteX6" fmla="*/ 333756 w 1857756"/>
                <a:gd name="connsiteY6" fmla="*/ 93471 h 240280"/>
                <a:gd name="connsiteX7" fmla="*/ 388620 w 1857756"/>
                <a:gd name="connsiteY7" fmla="*/ 136143 h 240280"/>
                <a:gd name="connsiteX8" fmla="*/ 413004 w 1857756"/>
                <a:gd name="connsiteY8" fmla="*/ 148335 h 240280"/>
                <a:gd name="connsiteX9" fmla="*/ 480060 w 1857756"/>
                <a:gd name="connsiteY9" fmla="*/ 160527 h 240280"/>
                <a:gd name="connsiteX10" fmla="*/ 498348 w 1857756"/>
                <a:gd name="connsiteY10" fmla="*/ 166623 h 240280"/>
                <a:gd name="connsiteX11" fmla="*/ 589788 w 1857756"/>
                <a:gd name="connsiteY11" fmla="*/ 154431 h 240280"/>
                <a:gd name="connsiteX12" fmla="*/ 608076 w 1857756"/>
                <a:gd name="connsiteY12" fmla="*/ 136143 h 240280"/>
                <a:gd name="connsiteX13" fmla="*/ 626364 w 1857756"/>
                <a:gd name="connsiteY13" fmla="*/ 130047 h 240280"/>
                <a:gd name="connsiteX14" fmla="*/ 650748 w 1857756"/>
                <a:gd name="connsiteY14" fmla="*/ 111759 h 240280"/>
                <a:gd name="connsiteX15" fmla="*/ 669036 w 1857756"/>
                <a:gd name="connsiteY15" fmla="*/ 93471 h 240280"/>
                <a:gd name="connsiteX16" fmla="*/ 717804 w 1857756"/>
                <a:gd name="connsiteY16" fmla="*/ 87375 h 240280"/>
                <a:gd name="connsiteX17" fmla="*/ 790956 w 1857756"/>
                <a:gd name="connsiteY17" fmla="*/ 111759 h 240280"/>
                <a:gd name="connsiteX18" fmla="*/ 827532 w 1857756"/>
                <a:gd name="connsiteY18" fmla="*/ 148335 h 240280"/>
                <a:gd name="connsiteX19" fmla="*/ 845820 w 1857756"/>
                <a:gd name="connsiteY19" fmla="*/ 154431 h 240280"/>
                <a:gd name="connsiteX20" fmla="*/ 888492 w 1857756"/>
                <a:gd name="connsiteY20" fmla="*/ 178815 h 240280"/>
                <a:gd name="connsiteX21" fmla="*/ 931164 w 1857756"/>
                <a:gd name="connsiteY21" fmla="*/ 191007 h 240280"/>
                <a:gd name="connsiteX22" fmla="*/ 967740 w 1857756"/>
                <a:gd name="connsiteY22" fmla="*/ 203199 h 240280"/>
                <a:gd name="connsiteX23" fmla="*/ 998220 w 1857756"/>
                <a:gd name="connsiteY23" fmla="*/ 209295 h 240280"/>
                <a:gd name="connsiteX24" fmla="*/ 1065276 w 1857756"/>
                <a:gd name="connsiteY24" fmla="*/ 221487 h 240280"/>
                <a:gd name="connsiteX25" fmla="*/ 1089660 w 1857756"/>
                <a:gd name="connsiteY25" fmla="*/ 233679 h 240280"/>
                <a:gd name="connsiteX26" fmla="*/ 1229868 w 1857756"/>
                <a:gd name="connsiteY26" fmla="*/ 233679 h 240280"/>
                <a:gd name="connsiteX27" fmla="*/ 1266444 w 1857756"/>
                <a:gd name="connsiteY27" fmla="*/ 191007 h 240280"/>
                <a:gd name="connsiteX28" fmla="*/ 1272540 w 1857756"/>
                <a:gd name="connsiteY28" fmla="*/ 172719 h 240280"/>
                <a:gd name="connsiteX29" fmla="*/ 1290828 w 1857756"/>
                <a:gd name="connsiteY29" fmla="*/ 154431 h 240280"/>
                <a:gd name="connsiteX30" fmla="*/ 1303020 w 1857756"/>
                <a:gd name="connsiteY30" fmla="*/ 136143 h 240280"/>
                <a:gd name="connsiteX31" fmla="*/ 1339596 w 1857756"/>
                <a:gd name="connsiteY31" fmla="*/ 111759 h 240280"/>
                <a:gd name="connsiteX32" fmla="*/ 1382268 w 1857756"/>
                <a:gd name="connsiteY32" fmla="*/ 81279 h 240280"/>
                <a:gd name="connsiteX33" fmla="*/ 1485900 w 1857756"/>
                <a:gd name="connsiteY33" fmla="*/ 87375 h 240280"/>
                <a:gd name="connsiteX34" fmla="*/ 1528572 w 1857756"/>
                <a:gd name="connsiteY34" fmla="*/ 99567 h 240280"/>
                <a:gd name="connsiteX35" fmla="*/ 1552956 w 1857756"/>
                <a:gd name="connsiteY35" fmla="*/ 111759 h 240280"/>
                <a:gd name="connsiteX36" fmla="*/ 1571244 w 1857756"/>
                <a:gd name="connsiteY36" fmla="*/ 117855 h 240280"/>
                <a:gd name="connsiteX37" fmla="*/ 1784604 w 1857756"/>
                <a:gd name="connsiteY37" fmla="*/ 111759 h 240280"/>
                <a:gd name="connsiteX38" fmla="*/ 1821180 w 1857756"/>
                <a:gd name="connsiteY38" fmla="*/ 93471 h 240280"/>
                <a:gd name="connsiteX39" fmla="*/ 1839468 w 1857756"/>
                <a:gd name="connsiteY39" fmla="*/ 87375 h 240280"/>
                <a:gd name="connsiteX40" fmla="*/ 1857756 w 1857756"/>
                <a:gd name="connsiteY40" fmla="*/ 75183 h 240280"/>
                <a:gd name="connsiteX0" fmla="*/ 0 w 1839468"/>
                <a:gd name="connsiteY0" fmla="*/ 67563 h 240280"/>
                <a:gd name="connsiteX1" fmla="*/ 224028 w 1839468"/>
                <a:gd name="connsiteY1" fmla="*/ 32511 h 240280"/>
                <a:gd name="connsiteX2" fmla="*/ 248412 w 1839468"/>
                <a:gd name="connsiteY2" fmla="*/ 26415 h 240280"/>
                <a:gd name="connsiteX3" fmla="*/ 266700 w 1839468"/>
                <a:gd name="connsiteY3" fmla="*/ 20319 h 240280"/>
                <a:gd name="connsiteX4" fmla="*/ 272796 w 1839468"/>
                <a:gd name="connsiteY4" fmla="*/ 2031 h 240280"/>
                <a:gd name="connsiteX5" fmla="*/ 297180 w 1839468"/>
                <a:gd name="connsiteY5" fmla="*/ 26415 h 240280"/>
                <a:gd name="connsiteX6" fmla="*/ 333756 w 1839468"/>
                <a:gd name="connsiteY6" fmla="*/ 93471 h 240280"/>
                <a:gd name="connsiteX7" fmla="*/ 388620 w 1839468"/>
                <a:gd name="connsiteY7" fmla="*/ 136143 h 240280"/>
                <a:gd name="connsiteX8" fmla="*/ 413004 w 1839468"/>
                <a:gd name="connsiteY8" fmla="*/ 148335 h 240280"/>
                <a:gd name="connsiteX9" fmla="*/ 480060 w 1839468"/>
                <a:gd name="connsiteY9" fmla="*/ 160527 h 240280"/>
                <a:gd name="connsiteX10" fmla="*/ 498348 w 1839468"/>
                <a:gd name="connsiteY10" fmla="*/ 166623 h 240280"/>
                <a:gd name="connsiteX11" fmla="*/ 589788 w 1839468"/>
                <a:gd name="connsiteY11" fmla="*/ 154431 h 240280"/>
                <a:gd name="connsiteX12" fmla="*/ 608076 w 1839468"/>
                <a:gd name="connsiteY12" fmla="*/ 136143 h 240280"/>
                <a:gd name="connsiteX13" fmla="*/ 626364 w 1839468"/>
                <a:gd name="connsiteY13" fmla="*/ 130047 h 240280"/>
                <a:gd name="connsiteX14" fmla="*/ 650748 w 1839468"/>
                <a:gd name="connsiteY14" fmla="*/ 111759 h 240280"/>
                <a:gd name="connsiteX15" fmla="*/ 669036 w 1839468"/>
                <a:gd name="connsiteY15" fmla="*/ 93471 h 240280"/>
                <a:gd name="connsiteX16" fmla="*/ 717804 w 1839468"/>
                <a:gd name="connsiteY16" fmla="*/ 87375 h 240280"/>
                <a:gd name="connsiteX17" fmla="*/ 790956 w 1839468"/>
                <a:gd name="connsiteY17" fmla="*/ 111759 h 240280"/>
                <a:gd name="connsiteX18" fmla="*/ 827532 w 1839468"/>
                <a:gd name="connsiteY18" fmla="*/ 148335 h 240280"/>
                <a:gd name="connsiteX19" fmla="*/ 845820 w 1839468"/>
                <a:gd name="connsiteY19" fmla="*/ 154431 h 240280"/>
                <a:gd name="connsiteX20" fmla="*/ 888492 w 1839468"/>
                <a:gd name="connsiteY20" fmla="*/ 178815 h 240280"/>
                <a:gd name="connsiteX21" fmla="*/ 931164 w 1839468"/>
                <a:gd name="connsiteY21" fmla="*/ 191007 h 240280"/>
                <a:gd name="connsiteX22" fmla="*/ 967740 w 1839468"/>
                <a:gd name="connsiteY22" fmla="*/ 203199 h 240280"/>
                <a:gd name="connsiteX23" fmla="*/ 998220 w 1839468"/>
                <a:gd name="connsiteY23" fmla="*/ 209295 h 240280"/>
                <a:gd name="connsiteX24" fmla="*/ 1065276 w 1839468"/>
                <a:gd name="connsiteY24" fmla="*/ 221487 h 240280"/>
                <a:gd name="connsiteX25" fmla="*/ 1089660 w 1839468"/>
                <a:gd name="connsiteY25" fmla="*/ 233679 h 240280"/>
                <a:gd name="connsiteX26" fmla="*/ 1229868 w 1839468"/>
                <a:gd name="connsiteY26" fmla="*/ 233679 h 240280"/>
                <a:gd name="connsiteX27" fmla="*/ 1266444 w 1839468"/>
                <a:gd name="connsiteY27" fmla="*/ 191007 h 240280"/>
                <a:gd name="connsiteX28" fmla="*/ 1272540 w 1839468"/>
                <a:gd name="connsiteY28" fmla="*/ 172719 h 240280"/>
                <a:gd name="connsiteX29" fmla="*/ 1290828 w 1839468"/>
                <a:gd name="connsiteY29" fmla="*/ 154431 h 240280"/>
                <a:gd name="connsiteX30" fmla="*/ 1303020 w 1839468"/>
                <a:gd name="connsiteY30" fmla="*/ 136143 h 240280"/>
                <a:gd name="connsiteX31" fmla="*/ 1339596 w 1839468"/>
                <a:gd name="connsiteY31" fmla="*/ 111759 h 240280"/>
                <a:gd name="connsiteX32" fmla="*/ 1382268 w 1839468"/>
                <a:gd name="connsiteY32" fmla="*/ 81279 h 240280"/>
                <a:gd name="connsiteX33" fmla="*/ 1485900 w 1839468"/>
                <a:gd name="connsiteY33" fmla="*/ 87375 h 240280"/>
                <a:gd name="connsiteX34" fmla="*/ 1528572 w 1839468"/>
                <a:gd name="connsiteY34" fmla="*/ 99567 h 240280"/>
                <a:gd name="connsiteX35" fmla="*/ 1552956 w 1839468"/>
                <a:gd name="connsiteY35" fmla="*/ 111759 h 240280"/>
                <a:gd name="connsiteX36" fmla="*/ 1571244 w 1839468"/>
                <a:gd name="connsiteY36" fmla="*/ 117855 h 240280"/>
                <a:gd name="connsiteX37" fmla="*/ 1784604 w 1839468"/>
                <a:gd name="connsiteY37" fmla="*/ 111759 h 240280"/>
                <a:gd name="connsiteX38" fmla="*/ 1821180 w 1839468"/>
                <a:gd name="connsiteY38" fmla="*/ 93471 h 240280"/>
                <a:gd name="connsiteX39" fmla="*/ 1839468 w 1839468"/>
                <a:gd name="connsiteY39" fmla="*/ 87375 h 240280"/>
                <a:gd name="connsiteX0" fmla="*/ 0 w 1821180"/>
                <a:gd name="connsiteY0" fmla="*/ 67563 h 240280"/>
                <a:gd name="connsiteX1" fmla="*/ 224028 w 1821180"/>
                <a:gd name="connsiteY1" fmla="*/ 32511 h 240280"/>
                <a:gd name="connsiteX2" fmla="*/ 248412 w 1821180"/>
                <a:gd name="connsiteY2" fmla="*/ 26415 h 240280"/>
                <a:gd name="connsiteX3" fmla="*/ 266700 w 1821180"/>
                <a:gd name="connsiteY3" fmla="*/ 20319 h 240280"/>
                <a:gd name="connsiteX4" fmla="*/ 272796 w 1821180"/>
                <a:gd name="connsiteY4" fmla="*/ 2031 h 240280"/>
                <a:gd name="connsiteX5" fmla="*/ 297180 w 1821180"/>
                <a:gd name="connsiteY5" fmla="*/ 26415 h 240280"/>
                <a:gd name="connsiteX6" fmla="*/ 333756 w 1821180"/>
                <a:gd name="connsiteY6" fmla="*/ 93471 h 240280"/>
                <a:gd name="connsiteX7" fmla="*/ 388620 w 1821180"/>
                <a:gd name="connsiteY7" fmla="*/ 136143 h 240280"/>
                <a:gd name="connsiteX8" fmla="*/ 413004 w 1821180"/>
                <a:gd name="connsiteY8" fmla="*/ 148335 h 240280"/>
                <a:gd name="connsiteX9" fmla="*/ 480060 w 1821180"/>
                <a:gd name="connsiteY9" fmla="*/ 160527 h 240280"/>
                <a:gd name="connsiteX10" fmla="*/ 498348 w 1821180"/>
                <a:gd name="connsiteY10" fmla="*/ 166623 h 240280"/>
                <a:gd name="connsiteX11" fmla="*/ 589788 w 1821180"/>
                <a:gd name="connsiteY11" fmla="*/ 154431 h 240280"/>
                <a:gd name="connsiteX12" fmla="*/ 608076 w 1821180"/>
                <a:gd name="connsiteY12" fmla="*/ 136143 h 240280"/>
                <a:gd name="connsiteX13" fmla="*/ 626364 w 1821180"/>
                <a:gd name="connsiteY13" fmla="*/ 130047 h 240280"/>
                <a:gd name="connsiteX14" fmla="*/ 650748 w 1821180"/>
                <a:gd name="connsiteY14" fmla="*/ 111759 h 240280"/>
                <a:gd name="connsiteX15" fmla="*/ 669036 w 1821180"/>
                <a:gd name="connsiteY15" fmla="*/ 93471 h 240280"/>
                <a:gd name="connsiteX16" fmla="*/ 717804 w 1821180"/>
                <a:gd name="connsiteY16" fmla="*/ 87375 h 240280"/>
                <a:gd name="connsiteX17" fmla="*/ 790956 w 1821180"/>
                <a:gd name="connsiteY17" fmla="*/ 111759 h 240280"/>
                <a:gd name="connsiteX18" fmla="*/ 827532 w 1821180"/>
                <a:gd name="connsiteY18" fmla="*/ 148335 h 240280"/>
                <a:gd name="connsiteX19" fmla="*/ 845820 w 1821180"/>
                <a:gd name="connsiteY19" fmla="*/ 154431 h 240280"/>
                <a:gd name="connsiteX20" fmla="*/ 888492 w 1821180"/>
                <a:gd name="connsiteY20" fmla="*/ 178815 h 240280"/>
                <a:gd name="connsiteX21" fmla="*/ 931164 w 1821180"/>
                <a:gd name="connsiteY21" fmla="*/ 191007 h 240280"/>
                <a:gd name="connsiteX22" fmla="*/ 967740 w 1821180"/>
                <a:gd name="connsiteY22" fmla="*/ 203199 h 240280"/>
                <a:gd name="connsiteX23" fmla="*/ 998220 w 1821180"/>
                <a:gd name="connsiteY23" fmla="*/ 209295 h 240280"/>
                <a:gd name="connsiteX24" fmla="*/ 1065276 w 1821180"/>
                <a:gd name="connsiteY24" fmla="*/ 221487 h 240280"/>
                <a:gd name="connsiteX25" fmla="*/ 1089660 w 1821180"/>
                <a:gd name="connsiteY25" fmla="*/ 233679 h 240280"/>
                <a:gd name="connsiteX26" fmla="*/ 1229868 w 1821180"/>
                <a:gd name="connsiteY26" fmla="*/ 233679 h 240280"/>
                <a:gd name="connsiteX27" fmla="*/ 1266444 w 1821180"/>
                <a:gd name="connsiteY27" fmla="*/ 191007 h 240280"/>
                <a:gd name="connsiteX28" fmla="*/ 1272540 w 1821180"/>
                <a:gd name="connsiteY28" fmla="*/ 172719 h 240280"/>
                <a:gd name="connsiteX29" fmla="*/ 1290828 w 1821180"/>
                <a:gd name="connsiteY29" fmla="*/ 154431 h 240280"/>
                <a:gd name="connsiteX30" fmla="*/ 1303020 w 1821180"/>
                <a:gd name="connsiteY30" fmla="*/ 136143 h 240280"/>
                <a:gd name="connsiteX31" fmla="*/ 1339596 w 1821180"/>
                <a:gd name="connsiteY31" fmla="*/ 111759 h 240280"/>
                <a:gd name="connsiteX32" fmla="*/ 1382268 w 1821180"/>
                <a:gd name="connsiteY32" fmla="*/ 81279 h 240280"/>
                <a:gd name="connsiteX33" fmla="*/ 1485900 w 1821180"/>
                <a:gd name="connsiteY33" fmla="*/ 87375 h 240280"/>
                <a:gd name="connsiteX34" fmla="*/ 1528572 w 1821180"/>
                <a:gd name="connsiteY34" fmla="*/ 99567 h 240280"/>
                <a:gd name="connsiteX35" fmla="*/ 1552956 w 1821180"/>
                <a:gd name="connsiteY35" fmla="*/ 111759 h 240280"/>
                <a:gd name="connsiteX36" fmla="*/ 1571244 w 1821180"/>
                <a:gd name="connsiteY36" fmla="*/ 117855 h 240280"/>
                <a:gd name="connsiteX37" fmla="*/ 1784604 w 1821180"/>
                <a:gd name="connsiteY37" fmla="*/ 111759 h 240280"/>
                <a:gd name="connsiteX38" fmla="*/ 1821180 w 1821180"/>
                <a:gd name="connsiteY38" fmla="*/ 93471 h 240280"/>
                <a:gd name="connsiteX0" fmla="*/ 0 w 1784604"/>
                <a:gd name="connsiteY0" fmla="*/ 67563 h 240280"/>
                <a:gd name="connsiteX1" fmla="*/ 224028 w 1784604"/>
                <a:gd name="connsiteY1" fmla="*/ 32511 h 240280"/>
                <a:gd name="connsiteX2" fmla="*/ 248412 w 1784604"/>
                <a:gd name="connsiteY2" fmla="*/ 26415 h 240280"/>
                <a:gd name="connsiteX3" fmla="*/ 266700 w 1784604"/>
                <a:gd name="connsiteY3" fmla="*/ 20319 h 240280"/>
                <a:gd name="connsiteX4" fmla="*/ 272796 w 1784604"/>
                <a:gd name="connsiteY4" fmla="*/ 2031 h 240280"/>
                <a:gd name="connsiteX5" fmla="*/ 297180 w 1784604"/>
                <a:gd name="connsiteY5" fmla="*/ 26415 h 240280"/>
                <a:gd name="connsiteX6" fmla="*/ 333756 w 1784604"/>
                <a:gd name="connsiteY6" fmla="*/ 93471 h 240280"/>
                <a:gd name="connsiteX7" fmla="*/ 388620 w 1784604"/>
                <a:gd name="connsiteY7" fmla="*/ 136143 h 240280"/>
                <a:gd name="connsiteX8" fmla="*/ 413004 w 1784604"/>
                <a:gd name="connsiteY8" fmla="*/ 148335 h 240280"/>
                <a:gd name="connsiteX9" fmla="*/ 480060 w 1784604"/>
                <a:gd name="connsiteY9" fmla="*/ 160527 h 240280"/>
                <a:gd name="connsiteX10" fmla="*/ 498348 w 1784604"/>
                <a:gd name="connsiteY10" fmla="*/ 166623 h 240280"/>
                <a:gd name="connsiteX11" fmla="*/ 589788 w 1784604"/>
                <a:gd name="connsiteY11" fmla="*/ 154431 h 240280"/>
                <a:gd name="connsiteX12" fmla="*/ 608076 w 1784604"/>
                <a:gd name="connsiteY12" fmla="*/ 136143 h 240280"/>
                <a:gd name="connsiteX13" fmla="*/ 626364 w 1784604"/>
                <a:gd name="connsiteY13" fmla="*/ 130047 h 240280"/>
                <a:gd name="connsiteX14" fmla="*/ 650748 w 1784604"/>
                <a:gd name="connsiteY14" fmla="*/ 111759 h 240280"/>
                <a:gd name="connsiteX15" fmla="*/ 669036 w 1784604"/>
                <a:gd name="connsiteY15" fmla="*/ 93471 h 240280"/>
                <a:gd name="connsiteX16" fmla="*/ 717804 w 1784604"/>
                <a:gd name="connsiteY16" fmla="*/ 87375 h 240280"/>
                <a:gd name="connsiteX17" fmla="*/ 790956 w 1784604"/>
                <a:gd name="connsiteY17" fmla="*/ 111759 h 240280"/>
                <a:gd name="connsiteX18" fmla="*/ 827532 w 1784604"/>
                <a:gd name="connsiteY18" fmla="*/ 148335 h 240280"/>
                <a:gd name="connsiteX19" fmla="*/ 845820 w 1784604"/>
                <a:gd name="connsiteY19" fmla="*/ 154431 h 240280"/>
                <a:gd name="connsiteX20" fmla="*/ 888492 w 1784604"/>
                <a:gd name="connsiteY20" fmla="*/ 178815 h 240280"/>
                <a:gd name="connsiteX21" fmla="*/ 931164 w 1784604"/>
                <a:gd name="connsiteY21" fmla="*/ 191007 h 240280"/>
                <a:gd name="connsiteX22" fmla="*/ 967740 w 1784604"/>
                <a:gd name="connsiteY22" fmla="*/ 203199 h 240280"/>
                <a:gd name="connsiteX23" fmla="*/ 998220 w 1784604"/>
                <a:gd name="connsiteY23" fmla="*/ 209295 h 240280"/>
                <a:gd name="connsiteX24" fmla="*/ 1065276 w 1784604"/>
                <a:gd name="connsiteY24" fmla="*/ 221487 h 240280"/>
                <a:gd name="connsiteX25" fmla="*/ 1089660 w 1784604"/>
                <a:gd name="connsiteY25" fmla="*/ 233679 h 240280"/>
                <a:gd name="connsiteX26" fmla="*/ 1229868 w 1784604"/>
                <a:gd name="connsiteY26" fmla="*/ 233679 h 240280"/>
                <a:gd name="connsiteX27" fmla="*/ 1266444 w 1784604"/>
                <a:gd name="connsiteY27" fmla="*/ 191007 h 240280"/>
                <a:gd name="connsiteX28" fmla="*/ 1272540 w 1784604"/>
                <a:gd name="connsiteY28" fmla="*/ 172719 h 240280"/>
                <a:gd name="connsiteX29" fmla="*/ 1290828 w 1784604"/>
                <a:gd name="connsiteY29" fmla="*/ 154431 h 240280"/>
                <a:gd name="connsiteX30" fmla="*/ 1303020 w 1784604"/>
                <a:gd name="connsiteY30" fmla="*/ 136143 h 240280"/>
                <a:gd name="connsiteX31" fmla="*/ 1339596 w 1784604"/>
                <a:gd name="connsiteY31" fmla="*/ 111759 h 240280"/>
                <a:gd name="connsiteX32" fmla="*/ 1382268 w 1784604"/>
                <a:gd name="connsiteY32" fmla="*/ 81279 h 240280"/>
                <a:gd name="connsiteX33" fmla="*/ 1485900 w 1784604"/>
                <a:gd name="connsiteY33" fmla="*/ 87375 h 240280"/>
                <a:gd name="connsiteX34" fmla="*/ 1528572 w 1784604"/>
                <a:gd name="connsiteY34" fmla="*/ 99567 h 240280"/>
                <a:gd name="connsiteX35" fmla="*/ 1552956 w 1784604"/>
                <a:gd name="connsiteY35" fmla="*/ 111759 h 240280"/>
                <a:gd name="connsiteX36" fmla="*/ 1571244 w 1784604"/>
                <a:gd name="connsiteY36" fmla="*/ 117855 h 240280"/>
                <a:gd name="connsiteX37" fmla="*/ 1784604 w 1784604"/>
                <a:gd name="connsiteY37" fmla="*/ 111759 h 240280"/>
                <a:gd name="connsiteX0" fmla="*/ 0 w 1571244"/>
                <a:gd name="connsiteY0" fmla="*/ 67563 h 240280"/>
                <a:gd name="connsiteX1" fmla="*/ 224028 w 1571244"/>
                <a:gd name="connsiteY1" fmla="*/ 32511 h 240280"/>
                <a:gd name="connsiteX2" fmla="*/ 248412 w 1571244"/>
                <a:gd name="connsiteY2" fmla="*/ 26415 h 240280"/>
                <a:gd name="connsiteX3" fmla="*/ 266700 w 1571244"/>
                <a:gd name="connsiteY3" fmla="*/ 20319 h 240280"/>
                <a:gd name="connsiteX4" fmla="*/ 272796 w 1571244"/>
                <a:gd name="connsiteY4" fmla="*/ 2031 h 240280"/>
                <a:gd name="connsiteX5" fmla="*/ 297180 w 1571244"/>
                <a:gd name="connsiteY5" fmla="*/ 26415 h 240280"/>
                <a:gd name="connsiteX6" fmla="*/ 333756 w 1571244"/>
                <a:gd name="connsiteY6" fmla="*/ 93471 h 240280"/>
                <a:gd name="connsiteX7" fmla="*/ 388620 w 1571244"/>
                <a:gd name="connsiteY7" fmla="*/ 136143 h 240280"/>
                <a:gd name="connsiteX8" fmla="*/ 413004 w 1571244"/>
                <a:gd name="connsiteY8" fmla="*/ 148335 h 240280"/>
                <a:gd name="connsiteX9" fmla="*/ 480060 w 1571244"/>
                <a:gd name="connsiteY9" fmla="*/ 160527 h 240280"/>
                <a:gd name="connsiteX10" fmla="*/ 498348 w 1571244"/>
                <a:gd name="connsiteY10" fmla="*/ 166623 h 240280"/>
                <a:gd name="connsiteX11" fmla="*/ 589788 w 1571244"/>
                <a:gd name="connsiteY11" fmla="*/ 154431 h 240280"/>
                <a:gd name="connsiteX12" fmla="*/ 608076 w 1571244"/>
                <a:gd name="connsiteY12" fmla="*/ 136143 h 240280"/>
                <a:gd name="connsiteX13" fmla="*/ 626364 w 1571244"/>
                <a:gd name="connsiteY13" fmla="*/ 130047 h 240280"/>
                <a:gd name="connsiteX14" fmla="*/ 650748 w 1571244"/>
                <a:gd name="connsiteY14" fmla="*/ 111759 h 240280"/>
                <a:gd name="connsiteX15" fmla="*/ 669036 w 1571244"/>
                <a:gd name="connsiteY15" fmla="*/ 93471 h 240280"/>
                <a:gd name="connsiteX16" fmla="*/ 717804 w 1571244"/>
                <a:gd name="connsiteY16" fmla="*/ 87375 h 240280"/>
                <a:gd name="connsiteX17" fmla="*/ 790956 w 1571244"/>
                <a:gd name="connsiteY17" fmla="*/ 111759 h 240280"/>
                <a:gd name="connsiteX18" fmla="*/ 827532 w 1571244"/>
                <a:gd name="connsiteY18" fmla="*/ 148335 h 240280"/>
                <a:gd name="connsiteX19" fmla="*/ 845820 w 1571244"/>
                <a:gd name="connsiteY19" fmla="*/ 154431 h 240280"/>
                <a:gd name="connsiteX20" fmla="*/ 888492 w 1571244"/>
                <a:gd name="connsiteY20" fmla="*/ 178815 h 240280"/>
                <a:gd name="connsiteX21" fmla="*/ 931164 w 1571244"/>
                <a:gd name="connsiteY21" fmla="*/ 191007 h 240280"/>
                <a:gd name="connsiteX22" fmla="*/ 967740 w 1571244"/>
                <a:gd name="connsiteY22" fmla="*/ 203199 h 240280"/>
                <a:gd name="connsiteX23" fmla="*/ 998220 w 1571244"/>
                <a:gd name="connsiteY23" fmla="*/ 209295 h 240280"/>
                <a:gd name="connsiteX24" fmla="*/ 1065276 w 1571244"/>
                <a:gd name="connsiteY24" fmla="*/ 221487 h 240280"/>
                <a:gd name="connsiteX25" fmla="*/ 1089660 w 1571244"/>
                <a:gd name="connsiteY25" fmla="*/ 233679 h 240280"/>
                <a:gd name="connsiteX26" fmla="*/ 1229868 w 1571244"/>
                <a:gd name="connsiteY26" fmla="*/ 233679 h 240280"/>
                <a:gd name="connsiteX27" fmla="*/ 1266444 w 1571244"/>
                <a:gd name="connsiteY27" fmla="*/ 191007 h 240280"/>
                <a:gd name="connsiteX28" fmla="*/ 1272540 w 1571244"/>
                <a:gd name="connsiteY28" fmla="*/ 172719 h 240280"/>
                <a:gd name="connsiteX29" fmla="*/ 1290828 w 1571244"/>
                <a:gd name="connsiteY29" fmla="*/ 154431 h 240280"/>
                <a:gd name="connsiteX30" fmla="*/ 1303020 w 1571244"/>
                <a:gd name="connsiteY30" fmla="*/ 136143 h 240280"/>
                <a:gd name="connsiteX31" fmla="*/ 1339596 w 1571244"/>
                <a:gd name="connsiteY31" fmla="*/ 111759 h 240280"/>
                <a:gd name="connsiteX32" fmla="*/ 1382268 w 1571244"/>
                <a:gd name="connsiteY32" fmla="*/ 81279 h 240280"/>
                <a:gd name="connsiteX33" fmla="*/ 1485900 w 1571244"/>
                <a:gd name="connsiteY33" fmla="*/ 87375 h 240280"/>
                <a:gd name="connsiteX34" fmla="*/ 1528572 w 1571244"/>
                <a:gd name="connsiteY34" fmla="*/ 99567 h 240280"/>
                <a:gd name="connsiteX35" fmla="*/ 1552956 w 1571244"/>
                <a:gd name="connsiteY35" fmla="*/ 111759 h 240280"/>
                <a:gd name="connsiteX36" fmla="*/ 1571244 w 1571244"/>
                <a:gd name="connsiteY36" fmla="*/ 117855 h 240280"/>
                <a:gd name="connsiteX0" fmla="*/ 0 w 1552956"/>
                <a:gd name="connsiteY0" fmla="*/ 67563 h 240280"/>
                <a:gd name="connsiteX1" fmla="*/ 224028 w 1552956"/>
                <a:gd name="connsiteY1" fmla="*/ 32511 h 240280"/>
                <a:gd name="connsiteX2" fmla="*/ 248412 w 1552956"/>
                <a:gd name="connsiteY2" fmla="*/ 26415 h 240280"/>
                <a:gd name="connsiteX3" fmla="*/ 266700 w 1552956"/>
                <a:gd name="connsiteY3" fmla="*/ 20319 h 240280"/>
                <a:gd name="connsiteX4" fmla="*/ 272796 w 1552956"/>
                <a:gd name="connsiteY4" fmla="*/ 2031 h 240280"/>
                <a:gd name="connsiteX5" fmla="*/ 297180 w 1552956"/>
                <a:gd name="connsiteY5" fmla="*/ 26415 h 240280"/>
                <a:gd name="connsiteX6" fmla="*/ 333756 w 1552956"/>
                <a:gd name="connsiteY6" fmla="*/ 93471 h 240280"/>
                <a:gd name="connsiteX7" fmla="*/ 388620 w 1552956"/>
                <a:gd name="connsiteY7" fmla="*/ 136143 h 240280"/>
                <a:gd name="connsiteX8" fmla="*/ 413004 w 1552956"/>
                <a:gd name="connsiteY8" fmla="*/ 148335 h 240280"/>
                <a:gd name="connsiteX9" fmla="*/ 480060 w 1552956"/>
                <a:gd name="connsiteY9" fmla="*/ 160527 h 240280"/>
                <a:gd name="connsiteX10" fmla="*/ 498348 w 1552956"/>
                <a:gd name="connsiteY10" fmla="*/ 166623 h 240280"/>
                <a:gd name="connsiteX11" fmla="*/ 589788 w 1552956"/>
                <a:gd name="connsiteY11" fmla="*/ 154431 h 240280"/>
                <a:gd name="connsiteX12" fmla="*/ 608076 w 1552956"/>
                <a:gd name="connsiteY12" fmla="*/ 136143 h 240280"/>
                <a:gd name="connsiteX13" fmla="*/ 626364 w 1552956"/>
                <a:gd name="connsiteY13" fmla="*/ 130047 h 240280"/>
                <a:gd name="connsiteX14" fmla="*/ 650748 w 1552956"/>
                <a:gd name="connsiteY14" fmla="*/ 111759 h 240280"/>
                <a:gd name="connsiteX15" fmla="*/ 669036 w 1552956"/>
                <a:gd name="connsiteY15" fmla="*/ 93471 h 240280"/>
                <a:gd name="connsiteX16" fmla="*/ 717804 w 1552956"/>
                <a:gd name="connsiteY16" fmla="*/ 87375 h 240280"/>
                <a:gd name="connsiteX17" fmla="*/ 790956 w 1552956"/>
                <a:gd name="connsiteY17" fmla="*/ 111759 h 240280"/>
                <a:gd name="connsiteX18" fmla="*/ 827532 w 1552956"/>
                <a:gd name="connsiteY18" fmla="*/ 148335 h 240280"/>
                <a:gd name="connsiteX19" fmla="*/ 845820 w 1552956"/>
                <a:gd name="connsiteY19" fmla="*/ 154431 h 240280"/>
                <a:gd name="connsiteX20" fmla="*/ 888492 w 1552956"/>
                <a:gd name="connsiteY20" fmla="*/ 178815 h 240280"/>
                <a:gd name="connsiteX21" fmla="*/ 931164 w 1552956"/>
                <a:gd name="connsiteY21" fmla="*/ 191007 h 240280"/>
                <a:gd name="connsiteX22" fmla="*/ 967740 w 1552956"/>
                <a:gd name="connsiteY22" fmla="*/ 203199 h 240280"/>
                <a:gd name="connsiteX23" fmla="*/ 998220 w 1552956"/>
                <a:gd name="connsiteY23" fmla="*/ 209295 h 240280"/>
                <a:gd name="connsiteX24" fmla="*/ 1065276 w 1552956"/>
                <a:gd name="connsiteY24" fmla="*/ 221487 h 240280"/>
                <a:gd name="connsiteX25" fmla="*/ 1089660 w 1552956"/>
                <a:gd name="connsiteY25" fmla="*/ 233679 h 240280"/>
                <a:gd name="connsiteX26" fmla="*/ 1229868 w 1552956"/>
                <a:gd name="connsiteY26" fmla="*/ 233679 h 240280"/>
                <a:gd name="connsiteX27" fmla="*/ 1266444 w 1552956"/>
                <a:gd name="connsiteY27" fmla="*/ 191007 h 240280"/>
                <a:gd name="connsiteX28" fmla="*/ 1272540 w 1552956"/>
                <a:gd name="connsiteY28" fmla="*/ 172719 h 240280"/>
                <a:gd name="connsiteX29" fmla="*/ 1290828 w 1552956"/>
                <a:gd name="connsiteY29" fmla="*/ 154431 h 240280"/>
                <a:gd name="connsiteX30" fmla="*/ 1303020 w 1552956"/>
                <a:gd name="connsiteY30" fmla="*/ 136143 h 240280"/>
                <a:gd name="connsiteX31" fmla="*/ 1339596 w 1552956"/>
                <a:gd name="connsiteY31" fmla="*/ 111759 h 240280"/>
                <a:gd name="connsiteX32" fmla="*/ 1382268 w 1552956"/>
                <a:gd name="connsiteY32" fmla="*/ 81279 h 240280"/>
                <a:gd name="connsiteX33" fmla="*/ 1485900 w 1552956"/>
                <a:gd name="connsiteY33" fmla="*/ 87375 h 240280"/>
                <a:gd name="connsiteX34" fmla="*/ 1528572 w 1552956"/>
                <a:gd name="connsiteY34" fmla="*/ 99567 h 240280"/>
                <a:gd name="connsiteX35" fmla="*/ 1552956 w 1552956"/>
                <a:gd name="connsiteY35" fmla="*/ 111759 h 24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52956" h="240280">
                  <a:moveTo>
                    <a:pt x="0" y="67563"/>
                  </a:moveTo>
                  <a:lnTo>
                    <a:pt x="224028" y="32511"/>
                  </a:lnTo>
                  <a:cubicBezTo>
                    <a:pt x="232287" y="31105"/>
                    <a:pt x="240356" y="28717"/>
                    <a:pt x="248412" y="26415"/>
                  </a:cubicBezTo>
                  <a:cubicBezTo>
                    <a:pt x="254591" y="24650"/>
                    <a:pt x="260604" y="22351"/>
                    <a:pt x="266700" y="20319"/>
                  </a:cubicBezTo>
                  <a:cubicBezTo>
                    <a:pt x="268732" y="14223"/>
                    <a:pt x="267049" y="4905"/>
                    <a:pt x="272796" y="2031"/>
                  </a:cubicBezTo>
                  <a:cubicBezTo>
                    <a:pt x="292062" y="-7602"/>
                    <a:pt x="294170" y="19792"/>
                    <a:pt x="297180" y="26415"/>
                  </a:cubicBezTo>
                  <a:cubicBezTo>
                    <a:pt x="302732" y="38630"/>
                    <a:pt x="320395" y="77437"/>
                    <a:pt x="333756" y="93471"/>
                  </a:cubicBezTo>
                  <a:cubicBezTo>
                    <a:pt x="348091" y="110673"/>
                    <a:pt x="369200" y="126433"/>
                    <a:pt x="388620" y="136143"/>
                  </a:cubicBezTo>
                  <a:cubicBezTo>
                    <a:pt x="396748" y="140207"/>
                    <a:pt x="404495" y="145144"/>
                    <a:pt x="413004" y="148335"/>
                  </a:cubicBezTo>
                  <a:cubicBezTo>
                    <a:pt x="430692" y="154968"/>
                    <a:pt x="464484" y="158302"/>
                    <a:pt x="480060" y="160527"/>
                  </a:cubicBezTo>
                  <a:cubicBezTo>
                    <a:pt x="486156" y="162559"/>
                    <a:pt x="491922" y="166623"/>
                    <a:pt x="498348" y="166623"/>
                  </a:cubicBezTo>
                  <a:cubicBezTo>
                    <a:pt x="558015" y="166623"/>
                    <a:pt x="553510" y="166524"/>
                    <a:pt x="589788" y="154431"/>
                  </a:cubicBezTo>
                  <a:cubicBezTo>
                    <a:pt x="595884" y="148335"/>
                    <a:pt x="600903" y="140925"/>
                    <a:pt x="608076" y="136143"/>
                  </a:cubicBezTo>
                  <a:cubicBezTo>
                    <a:pt x="613423" y="132579"/>
                    <a:pt x="620785" y="133235"/>
                    <a:pt x="626364" y="130047"/>
                  </a:cubicBezTo>
                  <a:cubicBezTo>
                    <a:pt x="635185" y="125006"/>
                    <a:pt x="643034" y="118371"/>
                    <a:pt x="650748" y="111759"/>
                  </a:cubicBezTo>
                  <a:cubicBezTo>
                    <a:pt x="657294" y="106148"/>
                    <a:pt x="660934" y="96417"/>
                    <a:pt x="669036" y="93471"/>
                  </a:cubicBezTo>
                  <a:cubicBezTo>
                    <a:pt x="684432" y="87872"/>
                    <a:pt x="701548" y="89407"/>
                    <a:pt x="717804" y="87375"/>
                  </a:cubicBezTo>
                  <a:cubicBezTo>
                    <a:pt x="749315" y="92627"/>
                    <a:pt x="763738" y="91346"/>
                    <a:pt x="790956" y="111759"/>
                  </a:cubicBezTo>
                  <a:cubicBezTo>
                    <a:pt x="804750" y="122104"/>
                    <a:pt x="811175" y="142883"/>
                    <a:pt x="827532" y="148335"/>
                  </a:cubicBezTo>
                  <a:cubicBezTo>
                    <a:pt x="833628" y="150367"/>
                    <a:pt x="840073" y="151557"/>
                    <a:pt x="845820" y="154431"/>
                  </a:cubicBezTo>
                  <a:cubicBezTo>
                    <a:pt x="907042" y="185042"/>
                    <a:pt x="813681" y="146753"/>
                    <a:pt x="888492" y="178815"/>
                  </a:cubicBezTo>
                  <a:cubicBezTo>
                    <a:pt x="904426" y="185644"/>
                    <a:pt x="913978" y="185851"/>
                    <a:pt x="931164" y="191007"/>
                  </a:cubicBezTo>
                  <a:cubicBezTo>
                    <a:pt x="943474" y="194700"/>
                    <a:pt x="955138" y="200679"/>
                    <a:pt x="967740" y="203199"/>
                  </a:cubicBezTo>
                  <a:lnTo>
                    <a:pt x="998220" y="209295"/>
                  </a:lnTo>
                  <a:cubicBezTo>
                    <a:pt x="1084013" y="224894"/>
                    <a:pt x="989986" y="206429"/>
                    <a:pt x="1065276" y="221487"/>
                  </a:cubicBezTo>
                  <a:cubicBezTo>
                    <a:pt x="1073404" y="225551"/>
                    <a:pt x="1080711" y="232100"/>
                    <a:pt x="1089660" y="233679"/>
                  </a:cubicBezTo>
                  <a:cubicBezTo>
                    <a:pt x="1153403" y="244928"/>
                    <a:pt x="1170190" y="239647"/>
                    <a:pt x="1229868" y="233679"/>
                  </a:cubicBezTo>
                  <a:cubicBezTo>
                    <a:pt x="1244281" y="219266"/>
                    <a:pt x="1256017" y="209254"/>
                    <a:pt x="1266444" y="191007"/>
                  </a:cubicBezTo>
                  <a:cubicBezTo>
                    <a:pt x="1269632" y="185428"/>
                    <a:pt x="1268976" y="178066"/>
                    <a:pt x="1272540" y="172719"/>
                  </a:cubicBezTo>
                  <a:cubicBezTo>
                    <a:pt x="1277322" y="165546"/>
                    <a:pt x="1285309" y="161054"/>
                    <a:pt x="1290828" y="154431"/>
                  </a:cubicBezTo>
                  <a:cubicBezTo>
                    <a:pt x="1295518" y="148803"/>
                    <a:pt x="1297506" y="140968"/>
                    <a:pt x="1303020" y="136143"/>
                  </a:cubicBezTo>
                  <a:cubicBezTo>
                    <a:pt x="1314047" y="126494"/>
                    <a:pt x="1327404" y="119887"/>
                    <a:pt x="1339596" y="111759"/>
                  </a:cubicBezTo>
                  <a:cubicBezTo>
                    <a:pt x="1366338" y="93931"/>
                    <a:pt x="1352023" y="103963"/>
                    <a:pt x="1382268" y="81279"/>
                  </a:cubicBezTo>
                  <a:cubicBezTo>
                    <a:pt x="1416812" y="83311"/>
                    <a:pt x="1451452" y="84094"/>
                    <a:pt x="1485900" y="87375"/>
                  </a:cubicBezTo>
                  <a:cubicBezTo>
                    <a:pt x="1492529" y="88006"/>
                    <a:pt x="1520735" y="96208"/>
                    <a:pt x="1528572" y="99567"/>
                  </a:cubicBezTo>
                  <a:cubicBezTo>
                    <a:pt x="1536925" y="103147"/>
                    <a:pt x="1544603" y="108179"/>
                    <a:pt x="1552956" y="111759"/>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3D98064-AA94-4E2F-BE25-00F06B4CC202}"/>
                </a:ext>
              </a:extLst>
            </p:cNvPr>
            <p:cNvSpPr/>
            <p:nvPr/>
          </p:nvSpPr>
          <p:spPr>
            <a:xfrm>
              <a:off x="9185147" y="3449698"/>
              <a:ext cx="1550289" cy="176784"/>
            </a:xfrm>
            <a:custGeom>
              <a:avLst/>
              <a:gdLst>
                <a:gd name="connsiteX0" fmla="*/ 0 w 2139696"/>
                <a:gd name="connsiteY0" fmla="*/ 121920 h 182880"/>
                <a:gd name="connsiteX1" fmla="*/ 121920 w 2139696"/>
                <a:gd name="connsiteY1" fmla="*/ 91440 h 182880"/>
                <a:gd name="connsiteX2" fmla="*/ 176784 w 2139696"/>
                <a:gd name="connsiteY2" fmla="*/ 60960 h 182880"/>
                <a:gd name="connsiteX3" fmla="*/ 225552 w 2139696"/>
                <a:gd name="connsiteY3" fmla="*/ 42672 h 182880"/>
                <a:gd name="connsiteX4" fmla="*/ 249936 w 2139696"/>
                <a:gd name="connsiteY4" fmla="*/ 30480 h 182880"/>
                <a:gd name="connsiteX5" fmla="*/ 274320 w 2139696"/>
                <a:gd name="connsiteY5" fmla="*/ 24384 h 182880"/>
                <a:gd name="connsiteX6" fmla="*/ 341376 w 2139696"/>
                <a:gd name="connsiteY6" fmla="*/ 12192 h 182880"/>
                <a:gd name="connsiteX7" fmla="*/ 408432 w 2139696"/>
                <a:gd name="connsiteY7" fmla="*/ 18288 h 182880"/>
                <a:gd name="connsiteX8" fmla="*/ 445008 w 2139696"/>
                <a:gd name="connsiteY8" fmla="*/ 42672 h 182880"/>
                <a:gd name="connsiteX9" fmla="*/ 512064 w 2139696"/>
                <a:gd name="connsiteY9" fmla="*/ 91440 h 182880"/>
                <a:gd name="connsiteX10" fmla="*/ 548640 w 2139696"/>
                <a:gd name="connsiteY10" fmla="*/ 128016 h 182880"/>
                <a:gd name="connsiteX11" fmla="*/ 566928 w 2139696"/>
                <a:gd name="connsiteY11" fmla="*/ 146304 h 182880"/>
                <a:gd name="connsiteX12" fmla="*/ 609600 w 2139696"/>
                <a:gd name="connsiteY12" fmla="*/ 164592 h 182880"/>
                <a:gd name="connsiteX13" fmla="*/ 633984 w 2139696"/>
                <a:gd name="connsiteY13" fmla="*/ 176784 h 182880"/>
                <a:gd name="connsiteX14" fmla="*/ 652272 w 2139696"/>
                <a:gd name="connsiteY14" fmla="*/ 182880 h 182880"/>
                <a:gd name="connsiteX15" fmla="*/ 737616 w 2139696"/>
                <a:gd name="connsiteY15" fmla="*/ 176784 h 182880"/>
                <a:gd name="connsiteX16" fmla="*/ 774192 w 2139696"/>
                <a:gd name="connsiteY16" fmla="*/ 152400 h 182880"/>
                <a:gd name="connsiteX17" fmla="*/ 810768 w 2139696"/>
                <a:gd name="connsiteY17" fmla="*/ 146304 h 182880"/>
                <a:gd name="connsiteX18" fmla="*/ 853440 w 2139696"/>
                <a:gd name="connsiteY18" fmla="*/ 115824 h 182880"/>
                <a:gd name="connsiteX19" fmla="*/ 902208 w 2139696"/>
                <a:gd name="connsiteY19" fmla="*/ 91440 h 182880"/>
                <a:gd name="connsiteX20" fmla="*/ 957072 w 2139696"/>
                <a:gd name="connsiteY20" fmla="*/ 60960 h 182880"/>
                <a:gd name="connsiteX21" fmla="*/ 975360 w 2139696"/>
                <a:gd name="connsiteY21" fmla="*/ 48768 h 182880"/>
                <a:gd name="connsiteX22" fmla="*/ 1011936 w 2139696"/>
                <a:gd name="connsiteY22" fmla="*/ 36576 h 182880"/>
                <a:gd name="connsiteX23" fmla="*/ 1066800 w 2139696"/>
                <a:gd name="connsiteY23" fmla="*/ 18288 h 182880"/>
                <a:gd name="connsiteX24" fmla="*/ 1115568 w 2139696"/>
                <a:gd name="connsiteY24" fmla="*/ 6096 h 182880"/>
                <a:gd name="connsiteX25" fmla="*/ 1213104 w 2139696"/>
                <a:gd name="connsiteY25" fmla="*/ 12192 h 182880"/>
                <a:gd name="connsiteX26" fmla="*/ 1243584 w 2139696"/>
                <a:gd name="connsiteY26" fmla="*/ 18288 h 182880"/>
                <a:gd name="connsiteX27" fmla="*/ 1280160 w 2139696"/>
                <a:gd name="connsiteY27" fmla="*/ 30480 h 182880"/>
                <a:gd name="connsiteX28" fmla="*/ 1322832 w 2139696"/>
                <a:gd name="connsiteY28" fmla="*/ 67056 h 182880"/>
                <a:gd name="connsiteX29" fmla="*/ 1365504 w 2139696"/>
                <a:gd name="connsiteY29" fmla="*/ 97536 h 182880"/>
                <a:gd name="connsiteX30" fmla="*/ 1402080 w 2139696"/>
                <a:gd name="connsiteY30" fmla="*/ 115824 h 182880"/>
                <a:gd name="connsiteX31" fmla="*/ 1536192 w 2139696"/>
                <a:gd name="connsiteY31" fmla="*/ 103632 h 182880"/>
                <a:gd name="connsiteX32" fmla="*/ 1584960 w 2139696"/>
                <a:gd name="connsiteY32" fmla="*/ 85344 h 182880"/>
                <a:gd name="connsiteX33" fmla="*/ 1609344 w 2139696"/>
                <a:gd name="connsiteY33" fmla="*/ 67056 h 182880"/>
                <a:gd name="connsiteX34" fmla="*/ 1639824 w 2139696"/>
                <a:gd name="connsiteY34" fmla="*/ 60960 h 182880"/>
                <a:gd name="connsiteX35" fmla="*/ 1670304 w 2139696"/>
                <a:gd name="connsiteY35" fmla="*/ 36576 h 182880"/>
                <a:gd name="connsiteX36" fmla="*/ 1706880 w 2139696"/>
                <a:gd name="connsiteY36" fmla="*/ 24384 h 182880"/>
                <a:gd name="connsiteX37" fmla="*/ 1725168 w 2139696"/>
                <a:gd name="connsiteY37" fmla="*/ 18288 h 182880"/>
                <a:gd name="connsiteX38" fmla="*/ 1749552 w 2139696"/>
                <a:gd name="connsiteY38" fmla="*/ 12192 h 182880"/>
                <a:gd name="connsiteX39" fmla="*/ 1786128 w 2139696"/>
                <a:gd name="connsiteY39" fmla="*/ 0 h 182880"/>
                <a:gd name="connsiteX40" fmla="*/ 2139696 w 2139696"/>
                <a:gd name="connsiteY40" fmla="*/ 6096 h 182880"/>
                <a:gd name="connsiteX0" fmla="*/ 0 w 2139696"/>
                <a:gd name="connsiteY0" fmla="*/ 121920 h 182880"/>
                <a:gd name="connsiteX1" fmla="*/ 114300 w 2139696"/>
                <a:gd name="connsiteY1" fmla="*/ 91440 h 182880"/>
                <a:gd name="connsiteX2" fmla="*/ 176784 w 2139696"/>
                <a:gd name="connsiteY2" fmla="*/ 60960 h 182880"/>
                <a:gd name="connsiteX3" fmla="*/ 225552 w 2139696"/>
                <a:gd name="connsiteY3" fmla="*/ 42672 h 182880"/>
                <a:gd name="connsiteX4" fmla="*/ 249936 w 2139696"/>
                <a:gd name="connsiteY4" fmla="*/ 30480 h 182880"/>
                <a:gd name="connsiteX5" fmla="*/ 274320 w 2139696"/>
                <a:gd name="connsiteY5" fmla="*/ 24384 h 182880"/>
                <a:gd name="connsiteX6" fmla="*/ 341376 w 2139696"/>
                <a:gd name="connsiteY6" fmla="*/ 12192 h 182880"/>
                <a:gd name="connsiteX7" fmla="*/ 408432 w 2139696"/>
                <a:gd name="connsiteY7" fmla="*/ 18288 h 182880"/>
                <a:gd name="connsiteX8" fmla="*/ 445008 w 2139696"/>
                <a:gd name="connsiteY8" fmla="*/ 42672 h 182880"/>
                <a:gd name="connsiteX9" fmla="*/ 512064 w 2139696"/>
                <a:gd name="connsiteY9" fmla="*/ 91440 h 182880"/>
                <a:gd name="connsiteX10" fmla="*/ 548640 w 2139696"/>
                <a:gd name="connsiteY10" fmla="*/ 128016 h 182880"/>
                <a:gd name="connsiteX11" fmla="*/ 566928 w 2139696"/>
                <a:gd name="connsiteY11" fmla="*/ 146304 h 182880"/>
                <a:gd name="connsiteX12" fmla="*/ 609600 w 2139696"/>
                <a:gd name="connsiteY12" fmla="*/ 164592 h 182880"/>
                <a:gd name="connsiteX13" fmla="*/ 633984 w 2139696"/>
                <a:gd name="connsiteY13" fmla="*/ 176784 h 182880"/>
                <a:gd name="connsiteX14" fmla="*/ 652272 w 2139696"/>
                <a:gd name="connsiteY14" fmla="*/ 182880 h 182880"/>
                <a:gd name="connsiteX15" fmla="*/ 737616 w 2139696"/>
                <a:gd name="connsiteY15" fmla="*/ 176784 h 182880"/>
                <a:gd name="connsiteX16" fmla="*/ 774192 w 2139696"/>
                <a:gd name="connsiteY16" fmla="*/ 152400 h 182880"/>
                <a:gd name="connsiteX17" fmla="*/ 810768 w 2139696"/>
                <a:gd name="connsiteY17" fmla="*/ 146304 h 182880"/>
                <a:gd name="connsiteX18" fmla="*/ 853440 w 2139696"/>
                <a:gd name="connsiteY18" fmla="*/ 115824 h 182880"/>
                <a:gd name="connsiteX19" fmla="*/ 902208 w 2139696"/>
                <a:gd name="connsiteY19" fmla="*/ 91440 h 182880"/>
                <a:gd name="connsiteX20" fmla="*/ 957072 w 2139696"/>
                <a:gd name="connsiteY20" fmla="*/ 60960 h 182880"/>
                <a:gd name="connsiteX21" fmla="*/ 975360 w 2139696"/>
                <a:gd name="connsiteY21" fmla="*/ 48768 h 182880"/>
                <a:gd name="connsiteX22" fmla="*/ 1011936 w 2139696"/>
                <a:gd name="connsiteY22" fmla="*/ 36576 h 182880"/>
                <a:gd name="connsiteX23" fmla="*/ 1066800 w 2139696"/>
                <a:gd name="connsiteY23" fmla="*/ 18288 h 182880"/>
                <a:gd name="connsiteX24" fmla="*/ 1115568 w 2139696"/>
                <a:gd name="connsiteY24" fmla="*/ 6096 h 182880"/>
                <a:gd name="connsiteX25" fmla="*/ 1213104 w 2139696"/>
                <a:gd name="connsiteY25" fmla="*/ 12192 h 182880"/>
                <a:gd name="connsiteX26" fmla="*/ 1243584 w 2139696"/>
                <a:gd name="connsiteY26" fmla="*/ 18288 h 182880"/>
                <a:gd name="connsiteX27" fmla="*/ 1280160 w 2139696"/>
                <a:gd name="connsiteY27" fmla="*/ 30480 h 182880"/>
                <a:gd name="connsiteX28" fmla="*/ 1322832 w 2139696"/>
                <a:gd name="connsiteY28" fmla="*/ 67056 h 182880"/>
                <a:gd name="connsiteX29" fmla="*/ 1365504 w 2139696"/>
                <a:gd name="connsiteY29" fmla="*/ 97536 h 182880"/>
                <a:gd name="connsiteX30" fmla="*/ 1402080 w 2139696"/>
                <a:gd name="connsiteY30" fmla="*/ 115824 h 182880"/>
                <a:gd name="connsiteX31" fmla="*/ 1536192 w 2139696"/>
                <a:gd name="connsiteY31" fmla="*/ 103632 h 182880"/>
                <a:gd name="connsiteX32" fmla="*/ 1584960 w 2139696"/>
                <a:gd name="connsiteY32" fmla="*/ 85344 h 182880"/>
                <a:gd name="connsiteX33" fmla="*/ 1609344 w 2139696"/>
                <a:gd name="connsiteY33" fmla="*/ 67056 h 182880"/>
                <a:gd name="connsiteX34" fmla="*/ 1639824 w 2139696"/>
                <a:gd name="connsiteY34" fmla="*/ 60960 h 182880"/>
                <a:gd name="connsiteX35" fmla="*/ 1670304 w 2139696"/>
                <a:gd name="connsiteY35" fmla="*/ 36576 h 182880"/>
                <a:gd name="connsiteX36" fmla="*/ 1706880 w 2139696"/>
                <a:gd name="connsiteY36" fmla="*/ 24384 h 182880"/>
                <a:gd name="connsiteX37" fmla="*/ 1725168 w 2139696"/>
                <a:gd name="connsiteY37" fmla="*/ 18288 h 182880"/>
                <a:gd name="connsiteX38" fmla="*/ 1749552 w 2139696"/>
                <a:gd name="connsiteY38" fmla="*/ 12192 h 182880"/>
                <a:gd name="connsiteX39" fmla="*/ 1786128 w 2139696"/>
                <a:gd name="connsiteY39" fmla="*/ 0 h 182880"/>
                <a:gd name="connsiteX40" fmla="*/ 2139696 w 2139696"/>
                <a:gd name="connsiteY40" fmla="*/ 6096 h 182880"/>
                <a:gd name="connsiteX0" fmla="*/ 0 w 2025396"/>
                <a:gd name="connsiteY0" fmla="*/ 91440 h 182880"/>
                <a:gd name="connsiteX1" fmla="*/ 62484 w 2025396"/>
                <a:gd name="connsiteY1" fmla="*/ 60960 h 182880"/>
                <a:gd name="connsiteX2" fmla="*/ 111252 w 2025396"/>
                <a:gd name="connsiteY2" fmla="*/ 42672 h 182880"/>
                <a:gd name="connsiteX3" fmla="*/ 135636 w 2025396"/>
                <a:gd name="connsiteY3" fmla="*/ 30480 h 182880"/>
                <a:gd name="connsiteX4" fmla="*/ 160020 w 2025396"/>
                <a:gd name="connsiteY4" fmla="*/ 24384 h 182880"/>
                <a:gd name="connsiteX5" fmla="*/ 227076 w 2025396"/>
                <a:gd name="connsiteY5" fmla="*/ 12192 h 182880"/>
                <a:gd name="connsiteX6" fmla="*/ 294132 w 2025396"/>
                <a:gd name="connsiteY6" fmla="*/ 18288 h 182880"/>
                <a:gd name="connsiteX7" fmla="*/ 330708 w 2025396"/>
                <a:gd name="connsiteY7" fmla="*/ 42672 h 182880"/>
                <a:gd name="connsiteX8" fmla="*/ 397764 w 2025396"/>
                <a:gd name="connsiteY8" fmla="*/ 91440 h 182880"/>
                <a:gd name="connsiteX9" fmla="*/ 434340 w 2025396"/>
                <a:gd name="connsiteY9" fmla="*/ 128016 h 182880"/>
                <a:gd name="connsiteX10" fmla="*/ 452628 w 2025396"/>
                <a:gd name="connsiteY10" fmla="*/ 146304 h 182880"/>
                <a:gd name="connsiteX11" fmla="*/ 495300 w 2025396"/>
                <a:gd name="connsiteY11" fmla="*/ 164592 h 182880"/>
                <a:gd name="connsiteX12" fmla="*/ 519684 w 2025396"/>
                <a:gd name="connsiteY12" fmla="*/ 176784 h 182880"/>
                <a:gd name="connsiteX13" fmla="*/ 537972 w 2025396"/>
                <a:gd name="connsiteY13" fmla="*/ 182880 h 182880"/>
                <a:gd name="connsiteX14" fmla="*/ 623316 w 2025396"/>
                <a:gd name="connsiteY14" fmla="*/ 176784 h 182880"/>
                <a:gd name="connsiteX15" fmla="*/ 659892 w 2025396"/>
                <a:gd name="connsiteY15" fmla="*/ 152400 h 182880"/>
                <a:gd name="connsiteX16" fmla="*/ 696468 w 2025396"/>
                <a:gd name="connsiteY16" fmla="*/ 146304 h 182880"/>
                <a:gd name="connsiteX17" fmla="*/ 739140 w 2025396"/>
                <a:gd name="connsiteY17" fmla="*/ 115824 h 182880"/>
                <a:gd name="connsiteX18" fmla="*/ 787908 w 2025396"/>
                <a:gd name="connsiteY18" fmla="*/ 91440 h 182880"/>
                <a:gd name="connsiteX19" fmla="*/ 842772 w 2025396"/>
                <a:gd name="connsiteY19" fmla="*/ 60960 h 182880"/>
                <a:gd name="connsiteX20" fmla="*/ 861060 w 2025396"/>
                <a:gd name="connsiteY20" fmla="*/ 48768 h 182880"/>
                <a:gd name="connsiteX21" fmla="*/ 897636 w 2025396"/>
                <a:gd name="connsiteY21" fmla="*/ 36576 h 182880"/>
                <a:gd name="connsiteX22" fmla="*/ 952500 w 2025396"/>
                <a:gd name="connsiteY22" fmla="*/ 18288 h 182880"/>
                <a:gd name="connsiteX23" fmla="*/ 1001268 w 2025396"/>
                <a:gd name="connsiteY23" fmla="*/ 6096 h 182880"/>
                <a:gd name="connsiteX24" fmla="*/ 1098804 w 2025396"/>
                <a:gd name="connsiteY24" fmla="*/ 12192 h 182880"/>
                <a:gd name="connsiteX25" fmla="*/ 1129284 w 2025396"/>
                <a:gd name="connsiteY25" fmla="*/ 18288 h 182880"/>
                <a:gd name="connsiteX26" fmla="*/ 1165860 w 2025396"/>
                <a:gd name="connsiteY26" fmla="*/ 30480 h 182880"/>
                <a:gd name="connsiteX27" fmla="*/ 1208532 w 2025396"/>
                <a:gd name="connsiteY27" fmla="*/ 67056 h 182880"/>
                <a:gd name="connsiteX28" fmla="*/ 1251204 w 2025396"/>
                <a:gd name="connsiteY28" fmla="*/ 97536 h 182880"/>
                <a:gd name="connsiteX29" fmla="*/ 1287780 w 2025396"/>
                <a:gd name="connsiteY29" fmla="*/ 115824 h 182880"/>
                <a:gd name="connsiteX30" fmla="*/ 1421892 w 2025396"/>
                <a:gd name="connsiteY30" fmla="*/ 103632 h 182880"/>
                <a:gd name="connsiteX31" fmla="*/ 1470660 w 2025396"/>
                <a:gd name="connsiteY31" fmla="*/ 85344 h 182880"/>
                <a:gd name="connsiteX32" fmla="*/ 1495044 w 2025396"/>
                <a:gd name="connsiteY32" fmla="*/ 67056 h 182880"/>
                <a:gd name="connsiteX33" fmla="*/ 1525524 w 2025396"/>
                <a:gd name="connsiteY33" fmla="*/ 60960 h 182880"/>
                <a:gd name="connsiteX34" fmla="*/ 1556004 w 2025396"/>
                <a:gd name="connsiteY34" fmla="*/ 36576 h 182880"/>
                <a:gd name="connsiteX35" fmla="*/ 1592580 w 2025396"/>
                <a:gd name="connsiteY35" fmla="*/ 24384 h 182880"/>
                <a:gd name="connsiteX36" fmla="*/ 1610868 w 2025396"/>
                <a:gd name="connsiteY36" fmla="*/ 18288 h 182880"/>
                <a:gd name="connsiteX37" fmla="*/ 1635252 w 2025396"/>
                <a:gd name="connsiteY37" fmla="*/ 12192 h 182880"/>
                <a:gd name="connsiteX38" fmla="*/ 1671828 w 2025396"/>
                <a:gd name="connsiteY38" fmla="*/ 0 h 182880"/>
                <a:gd name="connsiteX39" fmla="*/ 2025396 w 2025396"/>
                <a:gd name="connsiteY39" fmla="*/ 6096 h 182880"/>
                <a:gd name="connsiteX0" fmla="*/ 0 w 1671828"/>
                <a:gd name="connsiteY0" fmla="*/ 91440 h 182880"/>
                <a:gd name="connsiteX1" fmla="*/ 62484 w 1671828"/>
                <a:gd name="connsiteY1" fmla="*/ 60960 h 182880"/>
                <a:gd name="connsiteX2" fmla="*/ 111252 w 1671828"/>
                <a:gd name="connsiteY2" fmla="*/ 42672 h 182880"/>
                <a:gd name="connsiteX3" fmla="*/ 135636 w 1671828"/>
                <a:gd name="connsiteY3" fmla="*/ 30480 h 182880"/>
                <a:gd name="connsiteX4" fmla="*/ 160020 w 1671828"/>
                <a:gd name="connsiteY4" fmla="*/ 24384 h 182880"/>
                <a:gd name="connsiteX5" fmla="*/ 227076 w 1671828"/>
                <a:gd name="connsiteY5" fmla="*/ 12192 h 182880"/>
                <a:gd name="connsiteX6" fmla="*/ 294132 w 1671828"/>
                <a:gd name="connsiteY6" fmla="*/ 18288 h 182880"/>
                <a:gd name="connsiteX7" fmla="*/ 330708 w 1671828"/>
                <a:gd name="connsiteY7" fmla="*/ 42672 h 182880"/>
                <a:gd name="connsiteX8" fmla="*/ 397764 w 1671828"/>
                <a:gd name="connsiteY8" fmla="*/ 91440 h 182880"/>
                <a:gd name="connsiteX9" fmla="*/ 434340 w 1671828"/>
                <a:gd name="connsiteY9" fmla="*/ 128016 h 182880"/>
                <a:gd name="connsiteX10" fmla="*/ 452628 w 1671828"/>
                <a:gd name="connsiteY10" fmla="*/ 146304 h 182880"/>
                <a:gd name="connsiteX11" fmla="*/ 495300 w 1671828"/>
                <a:gd name="connsiteY11" fmla="*/ 164592 h 182880"/>
                <a:gd name="connsiteX12" fmla="*/ 519684 w 1671828"/>
                <a:gd name="connsiteY12" fmla="*/ 176784 h 182880"/>
                <a:gd name="connsiteX13" fmla="*/ 537972 w 1671828"/>
                <a:gd name="connsiteY13" fmla="*/ 182880 h 182880"/>
                <a:gd name="connsiteX14" fmla="*/ 623316 w 1671828"/>
                <a:gd name="connsiteY14" fmla="*/ 176784 h 182880"/>
                <a:gd name="connsiteX15" fmla="*/ 659892 w 1671828"/>
                <a:gd name="connsiteY15" fmla="*/ 152400 h 182880"/>
                <a:gd name="connsiteX16" fmla="*/ 696468 w 1671828"/>
                <a:gd name="connsiteY16" fmla="*/ 146304 h 182880"/>
                <a:gd name="connsiteX17" fmla="*/ 739140 w 1671828"/>
                <a:gd name="connsiteY17" fmla="*/ 115824 h 182880"/>
                <a:gd name="connsiteX18" fmla="*/ 787908 w 1671828"/>
                <a:gd name="connsiteY18" fmla="*/ 91440 h 182880"/>
                <a:gd name="connsiteX19" fmla="*/ 842772 w 1671828"/>
                <a:gd name="connsiteY19" fmla="*/ 60960 h 182880"/>
                <a:gd name="connsiteX20" fmla="*/ 861060 w 1671828"/>
                <a:gd name="connsiteY20" fmla="*/ 48768 h 182880"/>
                <a:gd name="connsiteX21" fmla="*/ 897636 w 1671828"/>
                <a:gd name="connsiteY21" fmla="*/ 36576 h 182880"/>
                <a:gd name="connsiteX22" fmla="*/ 952500 w 1671828"/>
                <a:gd name="connsiteY22" fmla="*/ 18288 h 182880"/>
                <a:gd name="connsiteX23" fmla="*/ 1001268 w 1671828"/>
                <a:gd name="connsiteY23" fmla="*/ 6096 h 182880"/>
                <a:gd name="connsiteX24" fmla="*/ 1098804 w 1671828"/>
                <a:gd name="connsiteY24" fmla="*/ 12192 h 182880"/>
                <a:gd name="connsiteX25" fmla="*/ 1129284 w 1671828"/>
                <a:gd name="connsiteY25" fmla="*/ 18288 h 182880"/>
                <a:gd name="connsiteX26" fmla="*/ 1165860 w 1671828"/>
                <a:gd name="connsiteY26" fmla="*/ 30480 h 182880"/>
                <a:gd name="connsiteX27" fmla="*/ 1208532 w 1671828"/>
                <a:gd name="connsiteY27" fmla="*/ 67056 h 182880"/>
                <a:gd name="connsiteX28" fmla="*/ 1251204 w 1671828"/>
                <a:gd name="connsiteY28" fmla="*/ 97536 h 182880"/>
                <a:gd name="connsiteX29" fmla="*/ 1287780 w 1671828"/>
                <a:gd name="connsiteY29" fmla="*/ 115824 h 182880"/>
                <a:gd name="connsiteX30" fmla="*/ 1421892 w 1671828"/>
                <a:gd name="connsiteY30" fmla="*/ 103632 h 182880"/>
                <a:gd name="connsiteX31" fmla="*/ 1470660 w 1671828"/>
                <a:gd name="connsiteY31" fmla="*/ 85344 h 182880"/>
                <a:gd name="connsiteX32" fmla="*/ 1495044 w 1671828"/>
                <a:gd name="connsiteY32" fmla="*/ 67056 h 182880"/>
                <a:gd name="connsiteX33" fmla="*/ 1525524 w 1671828"/>
                <a:gd name="connsiteY33" fmla="*/ 60960 h 182880"/>
                <a:gd name="connsiteX34" fmla="*/ 1556004 w 1671828"/>
                <a:gd name="connsiteY34" fmla="*/ 36576 h 182880"/>
                <a:gd name="connsiteX35" fmla="*/ 1592580 w 1671828"/>
                <a:gd name="connsiteY35" fmla="*/ 24384 h 182880"/>
                <a:gd name="connsiteX36" fmla="*/ 1610868 w 1671828"/>
                <a:gd name="connsiteY36" fmla="*/ 18288 h 182880"/>
                <a:gd name="connsiteX37" fmla="*/ 1635252 w 1671828"/>
                <a:gd name="connsiteY37" fmla="*/ 12192 h 182880"/>
                <a:gd name="connsiteX38" fmla="*/ 1671828 w 1671828"/>
                <a:gd name="connsiteY38" fmla="*/ 0 h 182880"/>
                <a:gd name="connsiteX0" fmla="*/ 0 w 1635252"/>
                <a:gd name="connsiteY0" fmla="*/ 85344 h 176784"/>
                <a:gd name="connsiteX1" fmla="*/ 62484 w 1635252"/>
                <a:gd name="connsiteY1" fmla="*/ 54864 h 176784"/>
                <a:gd name="connsiteX2" fmla="*/ 111252 w 1635252"/>
                <a:gd name="connsiteY2" fmla="*/ 36576 h 176784"/>
                <a:gd name="connsiteX3" fmla="*/ 135636 w 1635252"/>
                <a:gd name="connsiteY3" fmla="*/ 24384 h 176784"/>
                <a:gd name="connsiteX4" fmla="*/ 160020 w 1635252"/>
                <a:gd name="connsiteY4" fmla="*/ 18288 h 176784"/>
                <a:gd name="connsiteX5" fmla="*/ 227076 w 1635252"/>
                <a:gd name="connsiteY5" fmla="*/ 6096 h 176784"/>
                <a:gd name="connsiteX6" fmla="*/ 294132 w 1635252"/>
                <a:gd name="connsiteY6" fmla="*/ 12192 h 176784"/>
                <a:gd name="connsiteX7" fmla="*/ 330708 w 1635252"/>
                <a:gd name="connsiteY7" fmla="*/ 36576 h 176784"/>
                <a:gd name="connsiteX8" fmla="*/ 397764 w 1635252"/>
                <a:gd name="connsiteY8" fmla="*/ 85344 h 176784"/>
                <a:gd name="connsiteX9" fmla="*/ 434340 w 1635252"/>
                <a:gd name="connsiteY9" fmla="*/ 121920 h 176784"/>
                <a:gd name="connsiteX10" fmla="*/ 452628 w 1635252"/>
                <a:gd name="connsiteY10" fmla="*/ 140208 h 176784"/>
                <a:gd name="connsiteX11" fmla="*/ 495300 w 1635252"/>
                <a:gd name="connsiteY11" fmla="*/ 158496 h 176784"/>
                <a:gd name="connsiteX12" fmla="*/ 519684 w 1635252"/>
                <a:gd name="connsiteY12" fmla="*/ 170688 h 176784"/>
                <a:gd name="connsiteX13" fmla="*/ 537972 w 1635252"/>
                <a:gd name="connsiteY13" fmla="*/ 176784 h 176784"/>
                <a:gd name="connsiteX14" fmla="*/ 623316 w 1635252"/>
                <a:gd name="connsiteY14" fmla="*/ 170688 h 176784"/>
                <a:gd name="connsiteX15" fmla="*/ 659892 w 1635252"/>
                <a:gd name="connsiteY15" fmla="*/ 146304 h 176784"/>
                <a:gd name="connsiteX16" fmla="*/ 696468 w 1635252"/>
                <a:gd name="connsiteY16" fmla="*/ 140208 h 176784"/>
                <a:gd name="connsiteX17" fmla="*/ 739140 w 1635252"/>
                <a:gd name="connsiteY17" fmla="*/ 109728 h 176784"/>
                <a:gd name="connsiteX18" fmla="*/ 787908 w 1635252"/>
                <a:gd name="connsiteY18" fmla="*/ 85344 h 176784"/>
                <a:gd name="connsiteX19" fmla="*/ 842772 w 1635252"/>
                <a:gd name="connsiteY19" fmla="*/ 54864 h 176784"/>
                <a:gd name="connsiteX20" fmla="*/ 861060 w 1635252"/>
                <a:gd name="connsiteY20" fmla="*/ 42672 h 176784"/>
                <a:gd name="connsiteX21" fmla="*/ 897636 w 1635252"/>
                <a:gd name="connsiteY21" fmla="*/ 30480 h 176784"/>
                <a:gd name="connsiteX22" fmla="*/ 952500 w 1635252"/>
                <a:gd name="connsiteY22" fmla="*/ 12192 h 176784"/>
                <a:gd name="connsiteX23" fmla="*/ 1001268 w 1635252"/>
                <a:gd name="connsiteY23" fmla="*/ 0 h 176784"/>
                <a:gd name="connsiteX24" fmla="*/ 1098804 w 1635252"/>
                <a:gd name="connsiteY24" fmla="*/ 6096 h 176784"/>
                <a:gd name="connsiteX25" fmla="*/ 1129284 w 1635252"/>
                <a:gd name="connsiteY25" fmla="*/ 12192 h 176784"/>
                <a:gd name="connsiteX26" fmla="*/ 1165860 w 1635252"/>
                <a:gd name="connsiteY26" fmla="*/ 24384 h 176784"/>
                <a:gd name="connsiteX27" fmla="*/ 1208532 w 1635252"/>
                <a:gd name="connsiteY27" fmla="*/ 60960 h 176784"/>
                <a:gd name="connsiteX28" fmla="*/ 1251204 w 1635252"/>
                <a:gd name="connsiteY28" fmla="*/ 91440 h 176784"/>
                <a:gd name="connsiteX29" fmla="*/ 1287780 w 1635252"/>
                <a:gd name="connsiteY29" fmla="*/ 109728 h 176784"/>
                <a:gd name="connsiteX30" fmla="*/ 1421892 w 1635252"/>
                <a:gd name="connsiteY30" fmla="*/ 97536 h 176784"/>
                <a:gd name="connsiteX31" fmla="*/ 1470660 w 1635252"/>
                <a:gd name="connsiteY31" fmla="*/ 79248 h 176784"/>
                <a:gd name="connsiteX32" fmla="*/ 1495044 w 1635252"/>
                <a:gd name="connsiteY32" fmla="*/ 60960 h 176784"/>
                <a:gd name="connsiteX33" fmla="*/ 1525524 w 1635252"/>
                <a:gd name="connsiteY33" fmla="*/ 54864 h 176784"/>
                <a:gd name="connsiteX34" fmla="*/ 1556004 w 1635252"/>
                <a:gd name="connsiteY34" fmla="*/ 30480 h 176784"/>
                <a:gd name="connsiteX35" fmla="*/ 1592580 w 1635252"/>
                <a:gd name="connsiteY35" fmla="*/ 18288 h 176784"/>
                <a:gd name="connsiteX36" fmla="*/ 1610868 w 1635252"/>
                <a:gd name="connsiteY36" fmla="*/ 12192 h 176784"/>
                <a:gd name="connsiteX37" fmla="*/ 1635252 w 1635252"/>
                <a:gd name="connsiteY37" fmla="*/ 6096 h 176784"/>
                <a:gd name="connsiteX0" fmla="*/ 0 w 1610868"/>
                <a:gd name="connsiteY0" fmla="*/ 85344 h 176784"/>
                <a:gd name="connsiteX1" fmla="*/ 62484 w 1610868"/>
                <a:gd name="connsiteY1" fmla="*/ 54864 h 176784"/>
                <a:gd name="connsiteX2" fmla="*/ 111252 w 1610868"/>
                <a:gd name="connsiteY2" fmla="*/ 36576 h 176784"/>
                <a:gd name="connsiteX3" fmla="*/ 135636 w 1610868"/>
                <a:gd name="connsiteY3" fmla="*/ 24384 h 176784"/>
                <a:gd name="connsiteX4" fmla="*/ 160020 w 1610868"/>
                <a:gd name="connsiteY4" fmla="*/ 18288 h 176784"/>
                <a:gd name="connsiteX5" fmla="*/ 227076 w 1610868"/>
                <a:gd name="connsiteY5" fmla="*/ 6096 h 176784"/>
                <a:gd name="connsiteX6" fmla="*/ 294132 w 1610868"/>
                <a:gd name="connsiteY6" fmla="*/ 12192 h 176784"/>
                <a:gd name="connsiteX7" fmla="*/ 330708 w 1610868"/>
                <a:gd name="connsiteY7" fmla="*/ 36576 h 176784"/>
                <a:gd name="connsiteX8" fmla="*/ 397764 w 1610868"/>
                <a:gd name="connsiteY8" fmla="*/ 85344 h 176784"/>
                <a:gd name="connsiteX9" fmla="*/ 434340 w 1610868"/>
                <a:gd name="connsiteY9" fmla="*/ 121920 h 176784"/>
                <a:gd name="connsiteX10" fmla="*/ 452628 w 1610868"/>
                <a:gd name="connsiteY10" fmla="*/ 140208 h 176784"/>
                <a:gd name="connsiteX11" fmla="*/ 495300 w 1610868"/>
                <a:gd name="connsiteY11" fmla="*/ 158496 h 176784"/>
                <a:gd name="connsiteX12" fmla="*/ 519684 w 1610868"/>
                <a:gd name="connsiteY12" fmla="*/ 170688 h 176784"/>
                <a:gd name="connsiteX13" fmla="*/ 537972 w 1610868"/>
                <a:gd name="connsiteY13" fmla="*/ 176784 h 176784"/>
                <a:gd name="connsiteX14" fmla="*/ 623316 w 1610868"/>
                <a:gd name="connsiteY14" fmla="*/ 170688 h 176784"/>
                <a:gd name="connsiteX15" fmla="*/ 659892 w 1610868"/>
                <a:gd name="connsiteY15" fmla="*/ 146304 h 176784"/>
                <a:gd name="connsiteX16" fmla="*/ 696468 w 1610868"/>
                <a:gd name="connsiteY16" fmla="*/ 140208 h 176784"/>
                <a:gd name="connsiteX17" fmla="*/ 739140 w 1610868"/>
                <a:gd name="connsiteY17" fmla="*/ 109728 h 176784"/>
                <a:gd name="connsiteX18" fmla="*/ 787908 w 1610868"/>
                <a:gd name="connsiteY18" fmla="*/ 85344 h 176784"/>
                <a:gd name="connsiteX19" fmla="*/ 842772 w 1610868"/>
                <a:gd name="connsiteY19" fmla="*/ 54864 h 176784"/>
                <a:gd name="connsiteX20" fmla="*/ 861060 w 1610868"/>
                <a:gd name="connsiteY20" fmla="*/ 42672 h 176784"/>
                <a:gd name="connsiteX21" fmla="*/ 897636 w 1610868"/>
                <a:gd name="connsiteY21" fmla="*/ 30480 h 176784"/>
                <a:gd name="connsiteX22" fmla="*/ 952500 w 1610868"/>
                <a:gd name="connsiteY22" fmla="*/ 12192 h 176784"/>
                <a:gd name="connsiteX23" fmla="*/ 1001268 w 1610868"/>
                <a:gd name="connsiteY23" fmla="*/ 0 h 176784"/>
                <a:gd name="connsiteX24" fmla="*/ 1098804 w 1610868"/>
                <a:gd name="connsiteY24" fmla="*/ 6096 h 176784"/>
                <a:gd name="connsiteX25" fmla="*/ 1129284 w 1610868"/>
                <a:gd name="connsiteY25" fmla="*/ 12192 h 176784"/>
                <a:gd name="connsiteX26" fmla="*/ 1165860 w 1610868"/>
                <a:gd name="connsiteY26" fmla="*/ 24384 h 176784"/>
                <a:gd name="connsiteX27" fmla="*/ 1208532 w 1610868"/>
                <a:gd name="connsiteY27" fmla="*/ 60960 h 176784"/>
                <a:gd name="connsiteX28" fmla="*/ 1251204 w 1610868"/>
                <a:gd name="connsiteY28" fmla="*/ 91440 h 176784"/>
                <a:gd name="connsiteX29" fmla="*/ 1287780 w 1610868"/>
                <a:gd name="connsiteY29" fmla="*/ 109728 h 176784"/>
                <a:gd name="connsiteX30" fmla="*/ 1421892 w 1610868"/>
                <a:gd name="connsiteY30" fmla="*/ 97536 h 176784"/>
                <a:gd name="connsiteX31" fmla="*/ 1470660 w 1610868"/>
                <a:gd name="connsiteY31" fmla="*/ 79248 h 176784"/>
                <a:gd name="connsiteX32" fmla="*/ 1495044 w 1610868"/>
                <a:gd name="connsiteY32" fmla="*/ 60960 h 176784"/>
                <a:gd name="connsiteX33" fmla="*/ 1525524 w 1610868"/>
                <a:gd name="connsiteY33" fmla="*/ 54864 h 176784"/>
                <a:gd name="connsiteX34" fmla="*/ 1556004 w 1610868"/>
                <a:gd name="connsiteY34" fmla="*/ 30480 h 176784"/>
                <a:gd name="connsiteX35" fmla="*/ 1592580 w 1610868"/>
                <a:gd name="connsiteY35" fmla="*/ 18288 h 176784"/>
                <a:gd name="connsiteX36" fmla="*/ 1610868 w 1610868"/>
                <a:gd name="connsiteY36" fmla="*/ 12192 h 176784"/>
                <a:gd name="connsiteX0" fmla="*/ 0 w 1592580"/>
                <a:gd name="connsiteY0" fmla="*/ 85344 h 176784"/>
                <a:gd name="connsiteX1" fmla="*/ 62484 w 1592580"/>
                <a:gd name="connsiteY1" fmla="*/ 54864 h 176784"/>
                <a:gd name="connsiteX2" fmla="*/ 111252 w 1592580"/>
                <a:gd name="connsiteY2" fmla="*/ 36576 h 176784"/>
                <a:gd name="connsiteX3" fmla="*/ 135636 w 1592580"/>
                <a:gd name="connsiteY3" fmla="*/ 24384 h 176784"/>
                <a:gd name="connsiteX4" fmla="*/ 160020 w 1592580"/>
                <a:gd name="connsiteY4" fmla="*/ 18288 h 176784"/>
                <a:gd name="connsiteX5" fmla="*/ 227076 w 1592580"/>
                <a:gd name="connsiteY5" fmla="*/ 6096 h 176784"/>
                <a:gd name="connsiteX6" fmla="*/ 294132 w 1592580"/>
                <a:gd name="connsiteY6" fmla="*/ 12192 h 176784"/>
                <a:gd name="connsiteX7" fmla="*/ 330708 w 1592580"/>
                <a:gd name="connsiteY7" fmla="*/ 36576 h 176784"/>
                <a:gd name="connsiteX8" fmla="*/ 397764 w 1592580"/>
                <a:gd name="connsiteY8" fmla="*/ 85344 h 176784"/>
                <a:gd name="connsiteX9" fmla="*/ 434340 w 1592580"/>
                <a:gd name="connsiteY9" fmla="*/ 121920 h 176784"/>
                <a:gd name="connsiteX10" fmla="*/ 452628 w 1592580"/>
                <a:gd name="connsiteY10" fmla="*/ 140208 h 176784"/>
                <a:gd name="connsiteX11" fmla="*/ 495300 w 1592580"/>
                <a:gd name="connsiteY11" fmla="*/ 158496 h 176784"/>
                <a:gd name="connsiteX12" fmla="*/ 519684 w 1592580"/>
                <a:gd name="connsiteY12" fmla="*/ 170688 h 176784"/>
                <a:gd name="connsiteX13" fmla="*/ 537972 w 1592580"/>
                <a:gd name="connsiteY13" fmla="*/ 176784 h 176784"/>
                <a:gd name="connsiteX14" fmla="*/ 623316 w 1592580"/>
                <a:gd name="connsiteY14" fmla="*/ 170688 h 176784"/>
                <a:gd name="connsiteX15" fmla="*/ 659892 w 1592580"/>
                <a:gd name="connsiteY15" fmla="*/ 146304 h 176784"/>
                <a:gd name="connsiteX16" fmla="*/ 696468 w 1592580"/>
                <a:gd name="connsiteY16" fmla="*/ 140208 h 176784"/>
                <a:gd name="connsiteX17" fmla="*/ 739140 w 1592580"/>
                <a:gd name="connsiteY17" fmla="*/ 109728 h 176784"/>
                <a:gd name="connsiteX18" fmla="*/ 787908 w 1592580"/>
                <a:gd name="connsiteY18" fmla="*/ 85344 h 176784"/>
                <a:gd name="connsiteX19" fmla="*/ 842772 w 1592580"/>
                <a:gd name="connsiteY19" fmla="*/ 54864 h 176784"/>
                <a:gd name="connsiteX20" fmla="*/ 861060 w 1592580"/>
                <a:gd name="connsiteY20" fmla="*/ 42672 h 176784"/>
                <a:gd name="connsiteX21" fmla="*/ 897636 w 1592580"/>
                <a:gd name="connsiteY21" fmla="*/ 30480 h 176784"/>
                <a:gd name="connsiteX22" fmla="*/ 952500 w 1592580"/>
                <a:gd name="connsiteY22" fmla="*/ 12192 h 176784"/>
                <a:gd name="connsiteX23" fmla="*/ 1001268 w 1592580"/>
                <a:gd name="connsiteY23" fmla="*/ 0 h 176784"/>
                <a:gd name="connsiteX24" fmla="*/ 1098804 w 1592580"/>
                <a:gd name="connsiteY24" fmla="*/ 6096 h 176784"/>
                <a:gd name="connsiteX25" fmla="*/ 1129284 w 1592580"/>
                <a:gd name="connsiteY25" fmla="*/ 12192 h 176784"/>
                <a:gd name="connsiteX26" fmla="*/ 1165860 w 1592580"/>
                <a:gd name="connsiteY26" fmla="*/ 24384 h 176784"/>
                <a:gd name="connsiteX27" fmla="*/ 1208532 w 1592580"/>
                <a:gd name="connsiteY27" fmla="*/ 60960 h 176784"/>
                <a:gd name="connsiteX28" fmla="*/ 1251204 w 1592580"/>
                <a:gd name="connsiteY28" fmla="*/ 91440 h 176784"/>
                <a:gd name="connsiteX29" fmla="*/ 1287780 w 1592580"/>
                <a:gd name="connsiteY29" fmla="*/ 109728 h 176784"/>
                <a:gd name="connsiteX30" fmla="*/ 1421892 w 1592580"/>
                <a:gd name="connsiteY30" fmla="*/ 97536 h 176784"/>
                <a:gd name="connsiteX31" fmla="*/ 1470660 w 1592580"/>
                <a:gd name="connsiteY31" fmla="*/ 79248 h 176784"/>
                <a:gd name="connsiteX32" fmla="*/ 1495044 w 1592580"/>
                <a:gd name="connsiteY32" fmla="*/ 60960 h 176784"/>
                <a:gd name="connsiteX33" fmla="*/ 1525524 w 1592580"/>
                <a:gd name="connsiteY33" fmla="*/ 54864 h 176784"/>
                <a:gd name="connsiteX34" fmla="*/ 1556004 w 1592580"/>
                <a:gd name="connsiteY34" fmla="*/ 30480 h 176784"/>
                <a:gd name="connsiteX35" fmla="*/ 1592580 w 1592580"/>
                <a:gd name="connsiteY35" fmla="*/ 18288 h 176784"/>
                <a:gd name="connsiteX0" fmla="*/ 0 w 1556004"/>
                <a:gd name="connsiteY0" fmla="*/ 85344 h 176784"/>
                <a:gd name="connsiteX1" fmla="*/ 62484 w 1556004"/>
                <a:gd name="connsiteY1" fmla="*/ 54864 h 176784"/>
                <a:gd name="connsiteX2" fmla="*/ 111252 w 1556004"/>
                <a:gd name="connsiteY2" fmla="*/ 36576 h 176784"/>
                <a:gd name="connsiteX3" fmla="*/ 135636 w 1556004"/>
                <a:gd name="connsiteY3" fmla="*/ 24384 h 176784"/>
                <a:gd name="connsiteX4" fmla="*/ 160020 w 1556004"/>
                <a:gd name="connsiteY4" fmla="*/ 18288 h 176784"/>
                <a:gd name="connsiteX5" fmla="*/ 227076 w 1556004"/>
                <a:gd name="connsiteY5" fmla="*/ 6096 h 176784"/>
                <a:gd name="connsiteX6" fmla="*/ 294132 w 1556004"/>
                <a:gd name="connsiteY6" fmla="*/ 12192 h 176784"/>
                <a:gd name="connsiteX7" fmla="*/ 330708 w 1556004"/>
                <a:gd name="connsiteY7" fmla="*/ 36576 h 176784"/>
                <a:gd name="connsiteX8" fmla="*/ 397764 w 1556004"/>
                <a:gd name="connsiteY8" fmla="*/ 85344 h 176784"/>
                <a:gd name="connsiteX9" fmla="*/ 434340 w 1556004"/>
                <a:gd name="connsiteY9" fmla="*/ 121920 h 176784"/>
                <a:gd name="connsiteX10" fmla="*/ 452628 w 1556004"/>
                <a:gd name="connsiteY10" fmla="*/ 140208 h 176784"/>
                <a:gd name="connsiteX11" fmla="*/ 495300 w 1556004"/>
                <a:gd name="connsiteY11" fmla="*/ 158496 h 176784"/>
                <a:gd name="connsiteX12" fmla="*/ 519684 w 1556004"/>
                <a:gd name="connsiteY12" fmla="*/ 170688 h 176784"/>
                <a:gd name="connsiteX13" fmla="*/ 537972 w 1556004"/>
                <a:gd name="connsiteY13" fmla="*/ 176784 h 176784"/>
                <a:gd name="connsiteX14" fmla="*/ 623316 w 1556004"/>
                <a:gd name="connsiteY14" fmla="*/ 170688 h 176784"/>
                <a:gd name="connsiteX15" fmla="*/ 659892 w 1556004"/>
                <a:gd name="connsiteY15" fmla="*/ 146304 h 176784"/>
                <a:gd name="connsiteX16" fmla="*/ 696468 w 1556004"/>
                <a:gd name="connsiteY16" fmla="*/ 140208 h 176784"/>
                <a:gd name="connsiteX17" fmla="*/ 739140 w 1556004"/>
                <a:gd name="connsiteY17" fmla="*/ 109728 h 176784"/>
                <a:gd name="connsiteX18" fmla="*/ 787908 w 1556004"/>
                <a:gd name="connsiteY18" fmla="*/ 85344 h 176784"/>
                <a:gd name="connsiteX19" fmla="*/ 842772 w 1556004"/>
                <a:gd name="connsiteY19" fmla="*/ 54864 h 176784"/>
                <a:gd name="connsiteX20" fmla="*/ 861060 w 1556004"/>
                <a:gd name="connsiteY20" fmla="*/ 42672 h 176784"/>
                <a:gd name="connsiteX21" fmla="*/ 897636 w 1556004"/>
                <a:gd name="connsiteY21" fmla="*/ 30480 h 176784"/>
                <a:gd name="connsiteX22" fmla="*/ 952500 w 1556004"/>
                <a:gd name="connsiteY22" fmla="*/ 12192 h 176784"/>
                <a:gd name="connsiteX23" fmla="*/ 1001268 w 1556004"/>
                <a:gd name="connsiteY23" fmla="*/ 0 h 176784"/>
                <a:gd name="connsiteX24" fmla="*/ 1098804 w 1556004"/>
                <a:gd name="connsiteY24" fmla="*/ 6096 h 176784"/>
                <a:gd name="connsiteX25" fmla="*/ 1129284 w 1556004"/>
                <a:gd name="connsiteY25" fmla="*/ 12192 h 176784"/>
                <a:gd name="connsiteX26" fmla="*/ 1165860 w 1556004"/>
                <a:gd name="connsiteY26" fmla="*/ 24384 h 176784"/>
                <a:gd name="connsiteX27" fmla="*/ 1208532 w 1556004"/>
                <a:gd name="connsiteY27" fmla="*/ 60960 h 176784"/>
                <a:gd name="connsiteX28" fmla="*/ 1251204 w 1556004"/>
                <a:gd name="connsiteY28" fmla="*/ 91440 h 176784"/>
                <a:gd name="connsiteX29" fmla="*/ 1287780 w 1556004"/>
                <a:gd name="connsiteY29" fmla="*/ 109728 h 176784"/>
                <a:gd name="connsiteX30" fmla="*/ 1421892 w 1556004"/>
                <a:gd name="connsiteY30" fmla="*/ 97536 h 176784"/>
                <a:gd name="connsiteX31" fmla="*/ 1470660 w 1556004"/>
                <a:gd name="connsiteY31" fmla="*/ 79248 h 176784"/>
                <a:gd name="connsiteX32" fmla="*/ 1495044 w 1556004"/>
                <a:gd name="connsiteY32" fmla="*/ 60960 h 176784"/>
                <a:gd name="connsiteX33" fmla="*/ 1525524 w 1556004"/>
                <a:gd name="connsiteY33" fmla="*/ 54864 h 176784"/>
                <a:gd name="connsiteX34" fmla="*/ 1556004 w 1556004"/>
                <a:gd name="connsiteY34" fmla="*/ 30480 h 176784"/>
                <a:gd name="connsiteX0" fmla="*/ 0 w 1550289"/>
                <a:gd name="connsiteY0" fmla="*/ 85344 h 176784"/>
                <a:gd name="connsiteX1" fmla="*/ 62484 w 1550289"/>
                <a:gd name="connsiteY1" fmla="*/ 54864 h 176784"/>
                <a:gd name="connsiteX2" fmla="*/ 111252 w 1550289"/>
                <a:gd name="connsiteY2" fmla="*/ 36576 h 176784"/>
                <a:gd name="connsiteX3" fmla="*/ 135636 w 1550289"/>
                <a:gd name="connsiteY3" fmla="*/ 24384 h 176784"/>
                <a:gd name="connsiteX4" fmla="*/ 160020 w 1550289"/>
                <a:gd name="connsiteY4" fmla="*/ 18288 h 176784"/>
                <a:gd name="connsiteX5" fmla="*/ 227076 w 1550289"/>
                <a:gd name="connsiteY5" fmla="*/ 6096 h 176784"/>
                <a:gd name="connsiteX6" fmla="*/ 294132 w 1550289"/>
                <a:gd name="connsiteY6" fmla="*/ 12192 h 176784"/>
                <a:gd name="connsiteX7" fmla="*/ 330708 w 1550289"/>
                <a:gd name="connsiteY7" fmla="*/ 36576 h 176784"/>
                <a:gd name="connsiteX8" fmla="*/ 397764 w 1550289"/>
                <a:gd name="connsiteY8" fmla="*/ 85344 h 176784"/>
                <a:gd name="connsiteX9" fmla="*/ 434340 w 1550289"/>
                <a:gd name="connsiteY9" fmla="*/ 121920 h 176784"/>
                <a:gd name="connsiteX10" fmla="*/ 452628 w 1550289"/>
                <a:gd name="connsiteY10" fmla="*/ 140208 h 176784"/>
                <a:gd name="connsiteX11" fmla="*/ 495300 w 1550289"/>
                <a:gd name="connsiteY11" fmla="*/ 158496 h 176784"/>
                <a:gd name="connsiteX12" fmla="*/ 519684 w 1550289"/>
                <a:gd name="connsiteY12" fmla="*/ 170688 h 176784"/>
                <a:gd name="connsiteX13" fmla="*/ 537972 w 1550289"/>
                <a:gd name="connsiteY13" fmla="*/ 176784 h 176784"/>
                <a:gd name="connsiteX14" fmla="*/ 623316 w 1550289"/>
                <a:gd name="connsiteY14" fmla="*/ 170688 h 176784"/>
                <a:gd name="connsiteX15" fmla="*/ 659892 w 1550289"/>
                <a:gd name="connsiteY15" fmla="*/ 146304 h 176784"/>
                <a:gd name="connsiteX16" fmla="*/ 696468 w 1550289"/>
                <a:gd name="connsiteY16" fmla="*/ 140208 h 176784"/>
                <a:gd name="connsiteX17" fmla="*/ 739140 w 1550289"/>
                <a:gd name="connsiteY17" fmla="*/ 109728 h 176784"/>
                <a:gd name="connsiteX18" fmla="*/ 787908 w 1550289"/>
                <a:gd name="connsiteY18" fmla="*/ 85344 h 176784"/>
                <a:gd name="connsiteX19" fmla="*/ 842772 w 1550289"/>
                <a:gd name="connsiteY19" fmla="*/ 54864 h 176784"/>
                <a:gd name="connsiteX20" fmla="*/ 861060 w 1550289"/>
                <a:gd name="connsiteY20" fmla="*/ 42672 h 176784"/>
                <a:gd name="connsiteX21" fmla="*/ 897636 w 1550289"/>
                <a:gd name="connsiteY21" fmla="*/ 30480 h 176784"/>
                <a:gd name="connsiteX22" fmla="*/ 952500 w 1550289"/>
                <a:gd name="connsiteY22" fmla="*/ 12192 h 176784"/>
                <a:gd name="connsiteX23" fmla="*/ 1001268 w 1550289"/>
                <a:gd name="connsiteY23" fmla="*/ 0 h 176784"/>
                <a:gd name="connsiteX24" fmla="*/ 1098804 w 1550289"/>
                <a:gd name="connsiteY24" fmla="*/ 6096 h 176784"/>
                <a:gd name="connsiteX25" fmla="*/ 1129284 w 1550289"/>
                <a:gd name="connsiteY25" fmla="*/ 12192 h 176784"/>
                <a:gd name="connsiteX26" fmla="*/ 1165860 w 1550289"/>
                <a:gd name="connsiteY26" fmla="*/ 24384 h 176784"/>
                <a:gd name="connsiteX27" fmla="*/ 1208532 w 1550289"/>
                <a:gd name="connsiteY27" fmla="*/ 60960 h 176784"/>
                <a:gd name="connsiteX28" fmla="*/ 1251204 w 1550289"/>
                <a:gd name="connsiteY28" fmla="*/ 91440 h 176784"/>
                <a:gd name="connsiteX29" fmla="*/ 1287780 w 1550289"/>
                <a:gd name="connsiteY29" fmla="*/ 109728 h 176784"/>
                <a:gd name="connsiteX30" fmla="*/ 1421892 w 1550289"/>
                <a:gd name="connsiteY30" fmla="*/ 97536 h 176784"/>
                <a:gd name="connsiteX31" fmla="*/ 1470660 w 1550289"/>
                <a:gd name="connsiteY31" fmla="*/ 79248 h 176784"/>
                <a:gd name="connsiteX32" fmla="*/ 1495044 w 1550289"/>
                <a:gd name="connsiteY32" fmla="*/ 60960 h 176784"/>
                <a:gd name="connsiteX33" fmla="*/ 1525524 w 1550289"/>
                <a:gd name="connsiteY33" fmla="*/ 54864 h 176784"/>
                <a:gd name="connsiteX34" fmla="*/ 1550289 w 1550289"/>
                <a:gd name="connsiteY34" fmla="*/ 32385 h 176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50289" h="176784">
                  <a:moveTo>
                    <a:pt x="0" y="85344"/>
                  </a:moveTo>
                  <a:cubicBezTo>
                    <a:pt x="72823" y="58035"/>
                    <a:pt x="43942" y="62992"/>
                    <a:pt x="62484" y="54864"/>
                  </a:cubicBezTo>
                  <a:cubicBezTo>
                    <a:pt x="81026" y="46736"/>
                    <a:pt x="87298" y="46842"/>
                    <a:pt x="111252" y="36576"/>
                  </a:cubicBezTo>
                  <a:cubicBezTo>
                    <a:pt x="119605" y="32996"/>
                    <a:pt x="127127" y="27575"/>
                    <a:pt x="135636" y="24384"/>
                  </a:cubicBezTo>
                  <a:cubicBezTo>
                    <a:pt x="143481" y="21442"/>
                    <a:pt x="151964" y="20590"/>
                    <a:pt x="160020" y="18288"/>
                  </a:cubicBezTo>
                  <a:cubicBezTo>
                    <a:pt x="203873" y="5758"/>
                    <a:pt x="146376" y="16183"/>
                    <a:pt x="227076" y="6096"/>
                  </a:cubicBezTo>
                  <a:cubicBezTo>
                    <a:pt x="249428" y="8128"/>
                    <a:pt x="272600" y="5859"/>
                    <a:pt x="294132" y="12192"/>
                  </a:cubicBezTo>
                  <a:cubicBezTo>
                    <a:pt x="308190" y="16327"/>
                    <a:pt x="318346" y="28709"/>
                    <a:pt x="330708" y="36576"/>
                  </a:cubicBezTo>
                  <a:cubicBezTo>
                    <a:pt x="370378" y="61820"/>
                    <a:pt x="358005" y="48898"/>
                    <a:pt x="397764" y="85344"/>
                  </a:cubicBezTo>
                  <a:cubicBezTo>
                    <a:pt x="410474" y="96995"/>
                    <a:pt x="422148" y="109728"/>
                    <a:pt x="434340" y="121920"/>
                  </a:cubicBezTo>
                  <a:cubicBezTo>
                    <a:pt x="440436" y="128016"/>
                    <a:pt x="445455" y="135426"/>
                    <a:pt x="452628" y="140208"/>
                  </a:cubicBezTo>
                  <a:cubicBezTo>
                    <a:pt x="489689" y="164916"/>
                    <a:pt x="450312" y="141625"/>
                    <a:pt x="495300" y="158496"/>
                  </a:cubicBezTo>
                  <a:cubicBezTo>
                    <a:pt x="503809" y="161687"/>
                    <a:pt x="511331" y="167108"/>
                    <a:pt x="519684" y="170688"/>
                  </a:cubicBezTo>
                  <a:cubicBezTo>
                    <a:pt x="525590" y="173219"/>
                    <a:pt x="531876" y="174752"/>
                    <a:pt x="537972" y="176784"/>
                  </a:cubicBezTo>
                  <a:cubicBezTo>
                    <a:pt x="566420" y="174752"/>
                    <a:pt x="594991" y="174020"/>
                    <a:pt x="623316" y="170688"/>
                  </a:cubicBezTo>
                  <a:cubicBezTo>
                    <a:pt x="661245" y="166226"/>
                    <a:pt x="621682" y="163286"/>
                    <a:pt x="659892" y="146304"/>
                  </a:cubicBezTo>
                  <a:cubicBezTo>
                    <a:pt x="671187" y="141284"/>
                    <a:pt x="684276" y="142240"/>
                    <a:pt x="696468" y="140208"/>
                  </a:cubicBezTo>
                  <a:cubicBezTo>
                    <a:pt x="704737" y="134006"/>
                    <a:pt x="728245" y="115671"/>
                    <a:pt x="739140" y="109728"/>
                  </a:cubicBezTo>
                  <a:cubicBezTo>
                    <a:pt x="755096" y="101025"/>
                    <a:pt x="772786" y="95426"/>
                    <a:pt x="787908" y="85344"/>
                  </a:cubicBezTo>
                  <a:cubicBezTo>
                    <a:pt x="829128" y="57864"/>
                    <a:pt x="778078" y="90805"/>
                    <a:pt x="842772" y="54864"/>
                  </a:cubicBezTo>
                  <a:cubicBezTo>
                    <a:pt x="849176" y="51306"/>
                    <a:pt x="854365" y="45648"/>
                    <a:pt x="861060" y="42672"/>
                  </a:cubicBezTo>
                  <a:cubicBezTo>
                    <a:pt x="872804" y="37453"/>
                    <a:pt x="885444" y="34544"/>
                    <a:pt x="897636" y="30480"/>
                  </a:cubicBezTo>
                  <a:lnTo>
                    <a:pt x="952500" y="12192"/>
                  </a:lnTo>
                  <a:lnTo>
                    <a:pt x="1001268" y="0"/>
                  </a:lnTo>
                  <a:cubicBezTo>
                    <a:pt x="1033780" y="2032"/>
                    <a:pt x="1066375" y="3008"/>
                    <a:pt x="1098804" y="6096"/>
                  </a:cubicBezTo>
                  <a:cubicBezTo>
                    <a:pt x="1109119" y="7078"/>
                    <a:pt x="1119288" y="9466"/>
                    <a:pt x="1129284" y="12192"/>
                  </a:cubicBezTo>
                  <a:cubicBezTo>
                    <a:pt x="1141683" y="15573"/>
                    <a:pt x="1165860" y="24384"/>
                    <a:pt x="1165860" y="24384"/>
                  </a:cubicBezTo>
                  <a:cubicBezTo>
                    <a:pt x="1202708" y="61232"/>
                    <a:pt x="1176038" y="37750"/>
                    <a:pt x="1208532" y="60960"/>
                  </a:cubicBezTo>
                  <a:cubicBezTo>
                    <a:pt x="1214975" y="65562"/>
                    <a:pt x="1241626" y="86651"/>
                    <a:pt x="1251204" y="91440"/>
                  </a:cubicBezTo>
                  <a:cubicBezTo>
                    <a:pt x="1301681" y="116679"/>
                    <a:pt x="1235369" y="74787"/>
                    <a:pt x="1287780" y="109728"/>
                  </a:cubicBezTo>
                  <a:cubicBezTo>
                    <a:pt x="1365217" y="105426"/>
                    <a:pt x="1371268" y="112000"/>
                    <a:pt x="1421892" y="97536"/>
                  </a:cubicBezTo>
                  <a:cubicBezTo>
                    <a:pt x="1433164" y="94315"/>
                    <a:pt x="1463840" y="83037"/>
                    <a:pt x="1470660" y="79248"/>
                  </a:cubicBezTo>
                  <a:cubicBezTo>
                    <a:pt x="1479541" y="74314"/>
                    <a:pt x="1485760" y="65086"/>
                    <a:pt x="1495044" y="60960"/>
                  </a:cubicBezTo>
                  <a:cubicBezTo>
                    <a:pt x="1504512" y="56752"/>
                    <a:pt x="1515364" y="56896"/>
                    <a:pt x="1525524" y="54864"/>
                  </a:cubicBezTo>
                  <a:cubicBezTo>
                    <a:pt x="1535684" y="46736"/>
                    <a:pt x="1538867" y="38615"/>
                    <a:pt x="1550289" y="32385"/>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5649798-6ED1-478A-A921-FBB063AC241C}"/>
                </a:ext>
              </a:extLst>
            </p:cNvPr>
            <p:cNvSpPr/>
            <p:nvPr/>
          </p:nvSpPr>
          <p:spPr>
            <a:xfrm>
              <a:off x="9180195" y="3394834"/>
              <a:ext cx="1554861" cy="213360"/>
            </a:xfrm>
            <a:custGeom>
              <a:avLst/>
              <a:gdLst>
                <a:gd name="connsiteX0" fmla="*/ 0 w 2054352"/>
                <a:gd name="connsiteY0" fmla="*/ 12192 h 213360"/>
                <a:gd name="connsiteX1" fmla="*/ 158496 w 2054352"/>
                <a:gd name="connsiteY1" fmla="*/ 158496 h 213360"/>
                <a:gd name="connsiteX2" fmla="*/ 176784 w 2054352"/>
                <a:gd name="connsiteY2" fmla="*/ 170688 h 213360"/>
                <a:gd name="connsiteX3" fmla="*/ 195072 w 2054352"/>
                <a:gd name="connsiteY3" fmla="*/ 188976 h 213360"/>
                <a:gd name="connsiteX4" fmla="*/ 219456 w 2054352"/>
                <a:gd name="connsiteY4" fmla="*/ 201168 h 213360"/>
                <a:gd name="connsiteX5" fmla="*/ 237744 w 2054352"/>
                <a:gd name="connsiteY5" fmla="*/ 213360 h 213360"/>
                <a:gd name="connsiteX6" fmla="*/ 316992 w 2054352"/>
                <a:gd name="connsiteY6" fmla="*/ 201168 h 213360"/>
                <a:gd name="connsiteX7" fmla="*/ 353568 w 2054352"/>
                <a:gd name="connsiteY7" fmla="*/ 188976 h 213360"/>
                <a:gd name="connsiteX8" fmla="*/ 396240 w 2054352"/>
                <a:gd name="connsiteY8" fmla="*/ 152400 h 213360"/>
                <a:gd name="connsiteX9" fmla="*/ 445008 w 2054352"/>
                <a:gd name="connsiteY9" fmla="*/ 140208 h 213360"/>
                <a:gd name="connsiteX10" fmla="*/ 463296 w 2054352"/>
                <a:gd name="connsiteY10" fmla="*/ 134112 h 213360"/>
                <a:gd name="connsiteX11" fmla="*/ 487680 w 2054352"/>
                <a:gd name="connsiteY11" fmla="*/ 128016 h 213360"/>
                <a:gd name="connsiteX12" fmla="*/ 505968 w 2054352"/>
                <a:gd name="connsiteY12" fmla="*/ 121920 h 213360"/>
                <a:gd name="connsiteX13" fmla="*/ 597408 w 2054352"/>
                <a:gd name="connsiteY13" fmla="*/ 115824 h 213360"/>
                <a:gd name="connsiteX14" fmla="*/ 615696 w 2054352"/>
                <a:gd name="connsiteY14" fmla="*/ 109728 h 213360"/>
                <a:gd name="connsiteX15" fmla="*/ 652272 w 2054352"/>
                <a:gd name="connsiteY15" fmla="*/ 85344 h 213360"/>
                <a:gd name="connsiteX16" fmla="*/ 670560 w 2054352"/>
                <a:gd name="connsiteY16" fmla="*/ 79248 h 213360"/>
                <a:gd name="connsiteX17" fmla="*/ 713232 w 2054352"/>
                <a:gd name="connsiteY17" fmla="*/ 48768 h 213360"/>
                <a:gd name="connsiteX18" fmla="*/ 743712 w 2054352"/>
                <a:gd name="connsiteY18" fmla="*/ 42672 h 213360"/>
                <a:gd name="connsiteX19" fmla="*/ 798576 w 2054352"/>
                <a:gd name="connsiteY19" fmla="*/ 24384 h 213360"/>
                <a:gd name="connsiteX20" fmla="*/ 847344 w 2054352"/>
                <a:gd name="connsiteY20" fmla="*/ 30480 h 213360"/>
                <a:gd name="connsiteX21" fmla="*/ 865632 w 2054352"/>
                <a:gd name="connsiteY21" fmla="*/ 42672 h 213360"/>
                <a:gd name="connsiteX22" fmla="*/ 920496 w 2054352"/>
                <a:gd name="connsiteY22" fmla="*/ 85344 h 213360"/>
                <a:gd name="connsiteX23" fmla="*/ 950976 w 2054352"/>
                <a:gd name="connsiteY23" fmla="*/ 121920 h 213360"/>
                <a:gd name="connsiteX24" fmla="*/ 975360 w 2054352"/>
                <a:gd name="connsiteY24" fmla="*/ 158496 h 213360"/>
                <a:gd name="connsiteX25" fmla="*/ 987552 w 2054352"/>
                <a:gd name="connsiteY25" fmla="*/ 176784 h 213360"/>
                <a:gd name="connsiteX26" fmla="*/ 1152144 w 2054352"/>
                <a:gd name="connsiteY26" fmla="*/ 170688 h 213360"/>
                <a:gd name="connsiteX27" fmla="*/ 1176528 w 2054352"/>
                <a:gd name="connsiteY27" fmla="*/ 158496 h 213360"/>
                <a:gd name="connsiteX28" fmla="*/ 1194816 w 2054352"/>
                <a:gd name="connsiteY28" fmla="*/ 152400 h 213360"/>
                <a:gd name="connsiteX29" fmla="*/ 1255776 w 2054352"/>
                <a:gd name="connsiteY29" fmla="*/ 134112 h 213360"/>
                <a:gd name="connsiteX30" fmla="*/ 1274064 w 2054352"/>
                <a:gd name="connsiteY30" fmla="*/ 128016 h 213360"/>
                <a:gd name="connsiteX31" fmla="*/ 1292352 w 2054352"/>
                <a:gd name="connsiteY31" fmla="*/ 115824 h 213360"/>
                <a:gd name="connsiteX32" fmla="*/ 1316736 w 2054352"/>
                <a:gd name="connsiteY32" fmla="*/ 103632 h 213360"/>
                <a:gd name="connsiteX33" fmla="*/ 1335024 w 2054352"/>
                <a:gd name="connsiteY33" fmla="*/ 85344 h 213360"/>
                <a:gd name="connsiteX34" fmla="*/ 1438656 w 2054352"/>
                <a:gd name="connsiteY34" fmla="*/ 18288 h 213360"/>
                <a:gd name="connsiteX35" fmla="*/ 1475232 w 2054352"/>
                <a:gd name="connsiteY35" fmla="*/ 0 h 213360"/>
                <a:gd name="connsiteX36" fmla="*/ 1530096 w 2054352"/>
                <a:gd name="connsiteY36" fmla="*/ 6096 h 213360"/>
                <a:gd name="connsiteX37" fmla="*/ 1554480 w 2054352"/>
                <a:gd name="connsiteY37" fmla="*/ 18288 h 213360"/>
                <a:gd name="connsiteX38" fmla="*/ 1578864 w 2054352"/>
                <a:gd name="connsiteY38" fmla="*/ 24384 h 213360"/>
                <a:gd name="connsiteX39" fmla="*/ 1621536 w 2054352"/>
                <a:gd name="connsiteY39" fmla="*/ 42672 h 213360"/>
                <a:gd name="connsiteX40" fmla="*/ 1676400 w 2054352"/>
                <a:gd name="connsiteY40" fmla="*/ 60960 h 213360"/>
                <a:gd name="connsiteX41" fmla="*/ 1719072 w 2054352"/>
                <a:gd name="connsiteY41" fmla="*/ 91440 h 213360"/>
                <a:gd name="connsiteX42" fmla="*/ 1737360 w 2054352"/>
                <a:gd name="connsiteY42" fmla="*/ 97536 h 213360"/>
                <a:gd name="connsiteX43" fmla="*/ 1853184 w 2054352"/>
                <a:gd name="connsiteY43" fmla="*/ 85344 h 213360"/>
                <a:gd name="connsiteX44" fmla="*/ 1883664 w 2054352"/>
                <a:gd name="connsiteY44" fmla="*/ 73152 h 213360"/>
                <a:gd name="connsiteX45" fmla="*/ 1901952 w 2054352"/>
                <a:gd name="connsiteY45" fmla="*/ 67056 h 213360"/>
                <a:gd name="connsiteX46" fmla="*/ 1956816 w 2054352"/>
                <a:gd name="connsiteY46" fmla="*/ 48768 h 213360"/>
                <a:gd name="connsiteX47" fmla="*/ 1975104 w 2054352"/>
                <a:gd name="connsiteY47" fmla="*/ 36576 h 213360"/>
                <a:gd name="connsiteX48" fmla="*/ 2017776 w 2054352"/>
                <a:gd name="connsiteY48" fmla="*/ 24384 h 213360"/>
                <a:gd name="connsiteX49" fmla="*/ 2054352 w 2054352"/>
                <a:gd name="connsiteY49" fmla="*/ 12192 h 213360"/>
                <a:gd name="connsiteX0" fmla="*/ 0 w 1987677"/>
                <a:gd name="connsiteY0" fmla="*/ 78867 h 213360"/>
                <a:gd name="connsiteX1" fmla="*/ 91821 w 1987677"/>
                <a:gd name="connsiteY1" fmla="*/ 158496 h 213360"/>
                <a:gd name="connsiteX2" fmla="*/ 110109 w 1987677"/>
                <a:gd name="connsiteY2" fmla="*/ 170688 h 213360"/>
                <a:gd name="connsiteX3" fmla="*/ 128397 w 1987677"/>
                <a:gd name="connsiteY3" fmla="*/ 188976 h 213360"/>
                <a:gd name="connsiteX4" fmla="*/ 152781 w 1987677"/>
                <a:gd name="connsiteY4" fmla="*/ 201168 h 213360"/>
                <a:gd name="connsiteX5" fmla="*/ 171069 w 1987677"/>
                <a:gd name="connsiteY5" fmla="*/ 213360 h 213360"/>
                <a:gd name="connsiteX6" fmla="*/ 250317 w 1987677"/>
                <a:gd name="connsiteY6" fmla="*/ 201168 h 213360"/>
                <a:gd name="connsiteX7" fmla="*/ 286893 w 1987677"/>
                <a:gd name="connsiteY7" fmla="*/ 188976 h 213360"/>
                <a:gd name="connsiteX8" fmla="*/ 329565 w 1987677"/>
                <a:gd name="connsiteY8" fmla="*/ 152400 h 213360"/>
                <a:gd name="connsiteX9" fmla="*/ 378333 w 1987677"/>
                <a:gd name="connsiteY9" fmla="*/ 140208 h 213360"/>
                <a:gd name="connsiteX10" fmla="*/ 396621 w 1987677"/>
                <a:gd name="connsiteY10" fmla="*/ 134112 h 213360"/>
                <a:gd name="connsiteX11" fmla="*/ 421005 w 1987677"/>
                <a:gd name="connsiteY11" fmla="*/ 128016 h 213360"/>
                <a:gd name="connsiteX12" fmla="*/ 439293 w 1987677"/>
                <a:gd name="connsiteY12" fmla="*/ 121920 h 213360"/>
                <a:gd name="connsiteX13" fmla="*/ 530733 w 1987677"/>
                <a:gd name="connsiteY13" fmla="*/ 115824 h 213360"/>
                <a:gd name="connsiteX14" fmla="*/ 549021 w 1987677"/>
                <a:gd name="connsiteY14" fmla="*/ 109728 h 213360"/>
                <a:gd name="connsiteX15" fmla="*/ 585597 w 1987677"/>
                <a:gd name="connsiteY15" fmla="*/ 85344 h 213360"/>
                <a:gd name="connsiteX16" fmla="*/ 603885 w 1987677"/>
                <a:gd name="connsiteY16" fmla="*/ 79248 h 213360"/>
                <a:gd name="connsiteX17" fmla="*/ 646557 w 1987677"/>
                <a:gd name="connsiteY17" fmla="*/ 48768 h 213360"/>
                <a:gd name="connsiteX18" fmla="*/ 677037 w 1987677"/>
                <a:gd name="connsiteY18" fmla="*/ 42672 h 213360"/>
                <a:gd name="connsiteX19" fmla="*/ 731901 w 1987677"/>
                <a:gd name="connsiteY19" fmla="*/ 24384 h 213360"/>
                <a:gd name="connsiteX20" fmla="*/ 780669 w 1987677"/>
                <a:gd name="connsiteY20" fmla="*/ 30480 h 213360"/>
                <a:gd name="connsiteX21" fmla="*/ 798957 w 1987677"/>
                <a:gd name="connsiteY21" fmla="*/ 42672 h 213360"/>
                <a:gd name="connsiteX22" fmla="*/ 853821 w 1987677"/>
                <a:gd name="connsiteY22" fmla="*/ 85344 h 213360"/>
                <a:gd name="connsiteX23" fmla="*/ 884301 w 1987677"/>
                <a:gd name="connsiteY23" fmla="*/ 121920 h 213360"/>
                <a:gd name="connsiteX24" fmla="*/ 908685 w 1987677"/>
                <a:gd name="connsiteY24" fmla="*/ 158496 h 213360"/>
                <a:gd name="connsiteX25" fmla="*/ 920877 w 1987677"/>
                <a:gd name="connsiteY25" fmla="*/ 176784 h 213360"/>
                <a:gd name="connsiteX26" fmla="*/ 1085469 w 1987677"/>
                <a:gd name="connsiteY26" fmla="*/ 170688 h 213360"/>
                <a:gd name="connsiteX27" fmla="*/ 1109853 w 1987677"/>
                <a:gd name="connsiteY27" fmla="*/ 158496 h 213360"/>
                <a:gd name="connsiteX28" fmla="*/ 1128141 w 1987677"/>
                <a:gd name="connsiteY28" fmla="*/ 152400 h 213360"/>
                <a:gd name="connsiteX29" fmla="*/ 1189101 w 1987677"/>
                <a:gd name="connsiteY29" fmla="*/ 134112 h 213360"/>
                <a:gd name="connsiteX30" fmla="*/ 1207389 w 1987677"/>
                <a:gd name="connsiteY30" fmla="*/ 128016 h 213360"/>
                <a:gd name="connsiteX31" fmla="*/ 1225677 w 1987677"/>
                <a:gd name="connsiteY31" fmla="*/ 115824 h 213360"/>
                <a:gd name="connsiteX32" fmla="*/ 1250061 w 1987677"/>
                <a:gd name="connsiteY32" fmla="*/ 103632 h 213360"/>
                <a:gd name="connsiteX33" fmla="*/ 1268349 w 1987677"/>
                <a:gd name="connsiteY33" fmla="*/ 85344 h 213360"/>
                <a:gd name="connsiteX34" fmla="*/ 1371981 w 1987677"/>
                <a:gd name="connsiteY34" fmla="*/ 18288 h 213360"/>
                <a:gd name="connsiteX35" fmla="*/ 1408557 w 1987677"/>
                <a:gd name="connsiteY35" fmla="*/ 0 h 213360"/>
                <a:gd name="connsiteX36" fmla="*/ 1463421 w 1987677"/>
                <a:gd name="connsiteY36" fmla="*/ 6096 h 213360"/>
                <a:gd name="connsiteX37" fmla="*/ 1487805 w 1987677"/>
                <a:gd name="connsiteY37" fmla="*/ 18288 h 213360"/>
                <a:gd name="connsiteX38" fmla="*/ 1512189 w 1987677"/>
                <a:gd name="connsiteY38" fmla="*/ 24384 h 213360"/>
                <a:gd name="connsiteX39" fmla="*/ 1554861 w 1987677"/>
                <a:gd name="connsiteY39" fmla="*/ 42672 h 213360"/>
                <a:gd name="connsiteX40" fmla="*/ 1609725 w 1987677"/>
                <a:gd name="connsiteY40" fmla="*/ 60960 h 213360"/>
                <a:gd name="connsiteX41" fmla="*/ 1652397 w 1987677"/>
                <a:gd name="connsiteY41" fmla="*/ 91440 h 213360"/>
                <a:gd name="connsiteX42" fmla="*/ 1670685 w 1987677"/>
                <a:gd name="connsiteY42" fmla="*/ 97536 h 213360"/>
                <a:gd name="connsiteX43" fmla="*/ 1786509 w 1987677"/>
                <a:gd name="connsiteY43" fmla="*/ 85344 h 213360"/>
                <a:gd name="connsiteX44" fmla="*/ 1816989 w 1987677"/>
                <a:gd name="connsiteY44" fmla="*/ 73152 h 213360"/>
                <a:gd name="connsiteX45" fmla="*/ 1835277 w 1987677"/>
                <a:gd name="connsiteY45" fmla="*/ 67056 h 213360"/>
                <a:gd name="connsiteX46" fmla="*/ 1890141 w 1987677"/>
                <a:gd name="connsiteY46" fmla="*/ 48768 h 213360"/>
                <a:gd name="connsiteX47" fmla="*/ 1908429 w 1987677"/>
                <a:gd name="connsiteY47" fmla="*/ 36576 h 213360"/>
                <a:gd name="connsiteX48" fmla="*/ 1951101 w 1987677"/>
                <a:gd name="connsiteY48" fmla="*/ 24384 h 213360"/>
                <a:gd name="connsiteX49" fmla="*/ 1987677 w 1987677"/>
                <a:gd name="connsiteY49" fmla="*/ 12192 h 213360"/>
                <a:gd name="connsiteX0" fmla="*/ 0 w 1951101"/>
                <a:gd name="connsiteY0" fmla="*/ 78867 h 213360"/>
                <a:gd name="connsiteX1" fmla="*/ 91821 w 1951101"/>
                <a:gd name="connsiteY1" fmla="*/ 158496 h 213360"/>
                <a:gd name="connsiteX2" fmla="*/ 110109 w 1951101"/>
                <a:gd name="connsiteY2" fmla="*/ 170688 h 213360"/>
                <a:gd name="connsiteX3" fmla="*/ 128397 w 1951101"/>
                <a:gd name="connsiteY3" fmla="*/ 188976 h 213360"/>
                <a:gd name="connsiteX4" fmla="*/ 152781 w 1951101"/>
                <a:gd name="connsiteY4" fmla="*/ 201168 h 213360"/>
                <a:gd name="connsiteX5" fmla="*/ 171069 w 1951101"/>
                <a:gd name="connsiteY5" fmla="*/ 213360 h 213360"/>
                <a:gd name="connsiteX6" fmla="*/ 250317 w 1951101"/>
                <a:gd name="connsiteY6" fmla="*/ 201168 h 213360"/>
                <a:gd name="connsiteX7" fmla="*/ 286893 w 1951101"/>
                <a:gd name="connsiteY7" fmla="*/ 188976 h 213360"/>
                <a:gd name="connsiteX8" fmla="*/ 329565 w 1951101"/>
                <a:gd name="connsiteY8" fmla="*/ 152400 h 213360"/>
                <a:gd name="connsiteX9" fmla="*/ 378333 w 1951101"/>
                <a:gd name="connsiteY9" fmla="*/ 140208 h 213360"/>
                <a:gd name="connsiteX10" fmla="*/ 396621 w 1951101"/>
                <a:gd name="connsiteY10" fmla="*/ 134112 h 213360"/>
                <a:gd name="connsiteX11" fmla="*/ 421005 w 1951101"/>
                <a:gd name="connsiteY11" fmla="*/ 128016 h 213360"/>
                <a:gd name="connsiteX12" fmla="*/ 439293 w 1951101"/>
                <a:gd name="connsiteY12" fmla="*/ 121920 h 213360"/>
                <a:gd name="connsiteX13" fmla="*/ 530733 w 1951101"/>
                <a:gd name="connsiteY13" fmla="*/ 115824 h 213360"/>
                <a:gd name="connsiteX14" fmla="*/ 549021 w 1951101"/>
                <a:gd name="connsiteY14" fmla="*/ 109728 h 213360"/>
                <a:gd name="connsiteX15" fmla="*/ 585597 w 1951101"/>
                <a:gd name="connsiteY15" fmla="*/ 85344 h 213360"/>
                <a:gd name="connsiteX16" fmla="*/ 603885 w 1951101"/>
                <a:gd name="connsiteY16" fmla="*/ 79248 h 213360"/>
                <a:gd name="connsiteX17" fmla="*/ 646557 w 1951101"/>
                <a:gd name="connsiteY17" fmla="*/ 48768 h 213360"/>
                <a:gd name="connsiteX18" fmla="*/ 677037 w 1951101"/>
                <a:gd name="connsiteY18" fmla="*/ 42672 h 213360"/>
                <a:gd name="connsiteX19" fmla="*/ 731901 w 1951101"/>
                <a:gd name="connsiteY19" fmla="*/ 24384 h 213360"/>
                <a:gd name="connsiteX20" fmla="*/ 780669 w 1951101"/>
                <a:gd name="connsiteY20" fmla="*/ 30480 h 213360"/>
                <a:gd name="connsiteX21" fmla="*/ 798957 w 1951101"/>
                <a:gd name="connsiteY21" fmla="*/ 42672 h 213360"/>
                <a:gd name="connsiteX22" fmla="*/ 853821 w 1951101"/>
                <a:gd name="connsiteY22" fmla="*/ 85344 h 213360"/>
                <a:gd name="connsiteX23" fmla="*/ 884301 w 1951101"/>
                <a:gd name="connsiteY23" fmla="*/ 121920 h 213360"/>
                <a:gd name="connsiteX24" fmla="*/ 908685 w 1951101"/>
                <a:gd name="connsiteY24" fmla="*/ 158496 h 213360"/>
                <a:gd name="connsiteX25" fmla="*/ 920877 w 1951101"/>
                <a:gd name="connsiteY25" fmla="*/ 176784 h 213360"/>
                <a:gd name="connsiteX26" fmla="*/ 1085469 w 1951101"/>
                <a:gd name="connsiteY26" fmla="*/ 170688 h 213360"/>
                <a:gd name="connsiteX27" fmla="*/ 1109853 w 1951101"/>
                <a:gd name="connsiteY27" fmla="*/ 158496 h 213360"/>
                <a:gd name="connsiteX28" fmla="*/ 1128141 w 1951101"/>
                <a:gd name="connsiteY28" fmla="*/ 152400 h 213360"/>
                <a:gd name="connsiteX29" fmla="*/ 1189101 w 1951101"/>
                <a:gd name="connsiteY29" fmla="*/ 134112 h 213360"/>
                <a:gd name="connsiteX30" fmla="*/ 1207389 w 1951101"/>
                <a:gd name="connsiteY30" fmla="*/ 128016 h 213360"/>
                <a:gd name="connsiteX31" fmla="*/ 1225677 w 1951101"/>
                <a:gd name="connsiteY31" fmla="*/ 115824 h 213360"/>
                <a:gd name="connsiteX32" fmla="*/ 1250061 w 1951101"/>
                <a:gd name="connsiteY32" fmla="*/ 103632 h 213360"/>
                <a:gd name="connsiteX33" fmla="*/ 1268349 w 1951101"/>
                <a:gd name="connsiteY33" fmla="*/ 85344 h 213360"/>
                <a:gd name="connsiteX34" fmla="*/ 1371981 w 1951101"/>
                <a:gd name="connsiteY34" fmla="*/ 18288 h 213360"/>
                <a:gd name="connsiteX35" fmla="*/ 1408557 w 1951101"/>
                <a:gd name="connsiteY35" fmla="*/ 0 h 213360"/>
                <a:gd name="connsiteX36" fmla="*/ 1463421 w 1951101"/>
                <a:gd name="connsiteY36" fmla="*/ 6096 h 213360"/>
                <a:gd name="connsiteX37" fmla="*/ 1487805 w 1951101"/>
                <a:gd name="connsiteY37" fmla="*/ 18288 h 213360"/>
                <a:gd name="connsiteX38" fmla="*/ 1512189 w 1951101"/>
                <a:gd name="connsiteY38" fmla="*/ 24384 h 213360"/>
                <a:gd name="connsiteX39" fmla="*/ 1554861 w 1951101"/>
                <a:gd name="connsiteY39" fmla="*/ 42672 h 213360"/>
                <a:gd name="connsiteX40" fmla="*/ 1609725 w 1951101"/>
                <a:gd name="connsiteY40" fmla="*/ 60960 h 213360"/>
                <a:gd name="connsiteX41" fmla="*/ 1652397 w 1951101"/>
                <a:gd name="connsiteY41" fmla="*/ 91440 h 213360"/>
                <a:gd name="connsiteX42" fmla="*/ 1670685 w 1951101"/>
                <a:gd name="connsiteY42" fmla="*/ 97536 h 213360"/>
                <a:gd name="connsiteX43" fmla="*/ 1786509 w 1951101"/>
                <a:gd name="connsiteY43" fmla="*/ 85344 h 213360"/>
                <a:gd name="connsiteX44" fmla="*/ 1816989 w 1951101"/>
                <a:gd name="connsiteY44" fmla="*/ 73152 h 213360"/>
                <a:gd name="connsiteX45" fmla="*/ 1835277 w 1951101"/>
                <a:gd name="connsiteY45" fmla="*/ 67056 h 213360"/>
                <a:gd name="connsiteX46" fmla="*/ 1890141 w 1951101"/>
                <a:gd name="connsiteY46" fmla="*/ 48768 h 213360"/>
                <a:gd name="connsiteX47" fmla="*/ 1908429 w 1951101"/>
                <a:gd name="connsiteY47" fmla="*/ 36576 h 213360"/>
                <a:gd name="connsiteX48" fmla="*/ 1951101 w 1951101"/>
                <a:gd name="connsiteY48" fmla="*/ 24384 h 213360"/>
                <a:gd name="connsiteX0" fmla="*/ 0 w 1908429"/>
                <a:gd name="connsiteY0" fmla="*/ 78867 h 213360"/>
                <a:gd name="connsiteX1" fmla="*/ 91821 w 1908429"/>
                <a:gd name="connsiteY1" fmla="*/ 158496 h 213360"/>
                <a:gd name="connsiteX2" fmla="*/ 110109 w 1908429"/>
                <a:gd name="connsiteY2" fmla="*/ 170688 h 213360"/>
                <a:gd name="connsiteX3" fmla="*/ 128397 w 1908429"/>
                <a:gd name="connsiteY3" fmla="*/ 188976 h 213360"/>
                <a:gd name="connsiteX4" fmla="*/ 152781 w 1908429"/>
                <a:gd name="connsiteY4" fmla="*/ 201168 h 213360"/>
                <a:gd name="connsiteX5" fmla="*/ 171069 w 1908429"/>
                <a:gd name="connsiteY5" fmla="*/ 213360 h 213360"/>
                <a:gd name="connsiteX6" fmla="*/ 250317 w 1908429"/>
                <a:gd name="connsiteY6" fmla="*/ 201168 h 213360"/>
                <a:gd name="connsiteX7" fmla="*/ 286893 w 1908429"/>
                <a:gd name="connsiteY7" fmla="*/ 188976 h 213360"/>
                <a:gd name="connsiteX8" fmla="*/ 329565 w 1908429"/>
                <a:gd name="connsiteY8" fmla="*/ 152400 h 213360"/>
                <a:gd name="connsiteX9" fmla="*/ 378333 w 1908429"/>
                <a:gd name="connsiteY9" fmla="*/ 140208 h 213360"/>
                <a:gd name="connsiteX10" fmla="*/ 396621 w 1908429"/>
                <a:gd name="connsiteY10" fmla="*/ 134112 h 213360"/>
                <a:gd name="connsiteX11" fmla="*/ 421005 w 1908429"/>
                <a:gd name="connsiteY11" fmla="*/ 128016 h 213360"/>
                <a:gd name="connsiteX12" fmla="*/ 439293 w 1908429"/>
                <a:gd name="connsiteY12" fmla="*/ 121920 h 213360"/>
                <a:gd name="connsiteX13" fmla="*/ 530733 w 1908429"/>
                <a:gd name="connsiteY13" fmla="*/ 115824 h 213360"/>
                <a:gd name="connsiteX14" fmla="*/ 549021 w 1908429"/>
                <a:gd name="connsiteY14" fmla="*/ 109728 h 213360"/>
                <a:gd name="connsiteX15" fmla="*/ 585597 w 1908429"/>
                <a:gd name="connsiteY15" fmla="*/ 85344 h 213360"/>
                <a:gd name="connsiteX16" fmla="*/ 603885 w 1908429"/>
                <a:gd name="connsiteY16" fmla="*/ 79248 h 213360"/>
                <a:gd name="connsiteX17" fmla="*/ 646557 w 1908429"/>
                <a:gd name="connsiteY17" fmla="*/ 48768 h 213360"/>
                <a:gd name="connsiteX18" fmla="*/ 677037 w 1908429"/>
                <a:gd name="connsiteY18" fmla="*/ 42672 h 213360"/>
                <a:gd name="connsiteX19" fmla="*/ 731901 w 1908429"/>
                <a:gd name="connsiteY19" fmla="*/ 24384 h 213360"/>
                <a:gd name="connsiteX20" fmla="*/ 780669 w 1908429"/>
                <a:gd name="connsiteY20" fmla="*/ 30480 h 213360"/>
                <a:gd name="connsiteX21" fmla="*/ 798957 w 1908429"/>
                <a:gd name="connsiteY21" fmla="*/ 42672 h 213360"/>
                <a:gd name="connsiteX22" fmla="*/ 853821 w 1908429"/>
                <a:gd name="connsiteY22" fmla="*/ 85344 h 213360"/>
                <a:gd name="connsiteX23" fmla="*/ 884301 w 1908429"/>
                <a:gd name="connsiteY23" fmla="*/ 121920 h 213360"/>
                <a:gd name="connsiteX24" fmla="*/ 908685 w 1908429"/>
                <a:gd name="connsiteY24" fmla="*/ 158496 h 213360"/>
                <a:gd name="connsiteX25" fmla="*/ 920877 w 1908429"/>
                <a:gd name="connsiteY25" fmla="*/ 176784 h 213360"/>
                <a:gd name="connsiteX26" fmla="*/ 1085469 w 1908429"/>
                <a:gd name="connsiteY26" fmla="*/ 170688 h 213360"/>
                <a:gd name="connsiteX27" fmla="*/ 1109853 w 1908429"/>
                <a:gd name="connsiteY27" fmla="*/ 158496 h 213360"/>
                <a:gd name="connsiteX28" fmla="*/ 1128141 w 1908429"/>
                <a:gd name="connsiteY28" fmla="*/ 152400 h 213360"/>
                <a:gd name="connsiteX29" fmla="*/ 1189101 w 1908429"/>
                <a:gd name="connsiteY29" fmla="*/ 134112 h 213360"/>
                <a:gd name="connsiteX30" fmla="*/ 1207389 w 1908429"/>
                <a:gd name="connsiteY30" fmla="*/ 128016 h 213360"/>
                <a:gd name="connsiteX31" fmla="*/ 1225677 w 1908429"/>
                <a:gd name="connsiteY31" fmla="*/ 115824 h 213360"/>
                <a:gd name="connsiteX32" fmla="*/ 1250061 w 1908429"/>
                <a:gd name="connsiteY32" fmla="*/ 103632 h 213360"/>
                <a:gd name="connsiteX33" fmla="*/ 1268349 w 1908429"/>
                <a:gd name="connsiteY33" fmla="*/ 85344 h 213360"/>
                <a:gd name="connsiteX34" fmla="*/ 1371981 w 1908429"/>
                <a:gd name="connsiteY34" fmla="*/ 18288 h 213360"/>
                <a:gd name="connsiteX35" fmla="*/ 1408557 w 1908429"/>
                <a:gd name="connsiteY35" fmla="*/ 0 h 213360"/>
                <a:gd name="connsiteX36" fmla="*/ 1463421 w 1908429"/>
                <a:gd name="connsiteY36" fmla="*/ 6096 h 213360"/>
                <a:gd name="connsiteX37" fmla="*/ 1487805 w 1908429"/>
                <a:gd name="connsiteY37" fmla="*/ 18288 h 213360"/>
                <a:gd name="connsiteX38" fmla="*/ 1512189 w 1908429"/>
                <a:gd name="connsiteY38" fmla="*/ 24384 h 213360"/>
                <a:gd name="connsiteX39" fmla="*/ 1554861 w 1908429"/>
                <a:gd name="connsiteY39" fmla="*/ 42672 h 213360"/>
                <a:gd name="connsiteX40" fmla="*/ 1609725 w 1908429"/>
                <a:gd name="connsiteY40" fmla="*/ 60960 h 213360"/>
                <a:gd name="connsiteX41" fmla="*/ 1652397 w 1908429"/>
                <a:gd name="connsiteY41" fmla="*/ 91440 h 213360"/>
                <a:gd name="connsiteX42" fmla="*/ 1670685 w 1908429"/>
                <a:gd name="connsiteY42" fmla="*/ 97536 h 213360"/>
                <a:gd name="connsiteX43" fmla="*/ 1786509 w 1908429"/>
                <a:gd name="connsiteY43" fmla="*/ 85344 h 213360"/>
                <a:gd name="connsiteX44" fmla="*/ 1816989 w 1908429"/>
                <a:gd name="connsiteY44" fmla="*/ 73152 h 213360"/>
                <a:gd name="connsiteX45" fmla="*/ 1835277 w 1908429"/>
                <a:gd name="connsiteY45" fmla="*/ 67056 h 213360"/>
                <a:gd name="connsiteX46" fmla="*/ 1890141 w 1908429"/>
                <a:gd name="connsiteY46" fmla="*/ 48768 h 213360"/>
                <a:gd name="connsiteX47" fmla="*/ 1908429 w 1908429"/>
                <a:gd name="connsiteY47" fmla="*/ 36576 h 213360"/>
                <a:gd name="connsiteX0" fmla="*/ 0 w 1890141"/>
                <a:gd name="connsiteY0" fmla="*/ 78867 h 213360"/>
                <a:gd name="connsiteX1" fmla="*/ 91821 w 1890141"/>
                <a:gd name="connsiteY1" fmla="*/ 158496 h 213360"/>
                <a:gd name="connsiteX2" fmla="*/ 110109 w 1890141"/>
                <a:gd name="connsiteY2" fmla="*/ 170688 h 213360"/>
                <a:gd name="connsiteX3" fmla="*/ 128397 w 1890141"/>
                <a:gd name="connsiteY3" fmla="*/ 188976 h 213360"/>
                <a:gd name="connsiteX4" fmla="*/ 152781 w 1890141"/>
                <a:gd name="connsiteY4" fmla="*/ 201168 h 213360"/>
                <a:gd name="connsiteX5" fmla="*/ 171069 w 1890141"/>
                <a:gd name="connsiteY5" fmla="*/ 213360 h 213360"/>
                <a:gd name="connsiteX6" fmla="*/ 250317 w 1890141"/>
                <a:gd name="connsiteY6" fmla="*/ 201168 h 213360"/>
                <a:gd name="connsiteX7" fmla="*/ 286893 w 1890141"/>
                <a:gd name="connsiteY7" fmla="*/ 188976 h 213360"/>
                <a:gd name="connsiteX8" fmla="*/ 329565 w 1890141"/>
                <a:gd name="connsiteY8" fmla="*/ 152400 h 213360"/>
                <a:gd name="connsiteX9" fmla="*/ 378333 w 1890141"/>
                <a:gd name="connsiteY9" fmla="*/ 140208 h 213360"/>
                <a:gd name="connsiteX10" fmla="*/ 396621 w 1890141"/>
                <a:gd name="connsiteY10" fmla="*/ 134112 h 213360"/>
                <a:gd name="connsiteX11" fmla="*/ 421005 w 1890141"/>
                <a:gd name="connsiteY11" fmla="*/ 128016 h 213360"/>
                <a:gd name="connsiteX12" fmla="*/ 439293 w 1890141"/>
                <a:gd name="connsiteY12" fmla="*/ 121920 h 213360"/>
                <a:gd name="connsiteX13" fmla="*/ 530733 w 1890141"/>
                <a:gd name="connsiteY13" fmla="*/ 115824 h 213360"/>
                <a:gd name="connsiteX14" fmla="*/ 549021 w 1890141"/>
                <a:gd name="connsiteY14" fmla="*/ 109728 h 213360"/>
                <a:gd name="connsiteX15" fmla="*/ 585597 w 1890141"/>
                <a:gd name="connsiteY15" fmla="*/ 85344 h 213360"/>
                <a:gd name="connsiteX16" fmla="*/ 603885 w 1890141"/>
                <a:gd name="connsiteY16" fmla="*/ 79248 h 213360"/>
                <a:gd name="connsiteX17" fmla="*/ 646557 w 1890141"/>
                <a:gd name="connsiteY17" fmla="*/ 48768 h 213360"/>
                <a:gd name="connsiteX18" fmla="*/ 677037 w 1890141"/>
                <a:gd name="connsiteY18" fmla="*/ 42672 h 213360"/>
                <a:gd name="connsiteX19" fmla="*/ 731901 w 1890141"/>
                <a:gd name="connsiteY19" fmla="*/ 24384 h 213360"/>
                <a:gd name="connsiteX20" fmla="*/ 780669 w 1890141"/>
                <a:gd name="connsiteY20" fmla="*/ 30480 h 213360"/>
                <a:gd name="connsiteX21" fmla="*/ 798957 w 1890141"/>
                <a:gd name="connsiteY21" fmla="*/ 42672 h 213360"/>
                <a:gd name="connsiteX22" fmla="*/ 853821 w 1890141"/>
                <a:gd name="connsiteY22" fmla="*/ 85344 h 213360"/>
                <a:gd name="connsiteX23" fmla="*/ 884301 w 1890141"/>
                <a:gd name="connsiteY23" fmla="*/ 121920 h 213360"/>
                <a:gd name="connsiteX24" fmla="*/ 908685 w 1890141"/>
                <a:gd name="connsiteY24" fmla="*/ 158496 h 213360"/>
                <a:gd name="connsiteX25" fmla="*/ 920877 w 1890141"/>
                <a:gd name="connsiteY25" fmla="*/ 176784 h 213360"/>
                <a:gd name="connsiteX26" fmla="*/ 1085469 w 1890141"/>
                <a:gd name="connsiteY26" fmla="*/ 170688 h 213360"/>
                <a:gd name="connsiteX27" fmla="*/ 1109853 w 1890141"/>
                <a:gd name="connsiteY27" fmla="*/ 158496 h 213360"/>
                <a:gd name="connsiteX28" fmla="*/ 1128141 w 1890141"/>
                <a:gd name="connsiteY28" fmla="*/ 152400 h 213360"/>
                <a:gd name="connsiteX29" fmla="*/ 1189101 w 1890141"/>
                <a:gd name="connsiteY29" fmla="*/ 134112 h 213360"/>
                <a:gd name="connsiteX30" fmla="*/ 1207389 w 1890141"/>
                <a:gd name="connsiteY30" fmla="*/ 128016 h 213360"/>
                <a:gd name="connsiteX31" fmla="*/ 1225677 w 1890141"/>
                <a:gd name="connsiteY31" fmla="*/ 115824 h 213360"/>
                <a:gd name="connsiteX32" fmla="*/ 1250061 w 1890141"/>
                <a:gd name="connsiteY32" fmla="*/ 103632 h 213360"/>
                <a:gd name="connsiteX33" fmla="*/ 1268349 w 1890141"/>
                <a:gd name="connsiteY33" fmla="*/ 85344 h 213360"/>
                <a:gd name="connsiteX34" fmla="*/ 1371981 w 1890141"/>
                <a:gd name="connsiteY34" fmla="*/ 18288 h 213360"/>
                <a:gd name="connsiteX35" fmla="*/ 1408557 w 1890141"/>
                <a:gd name="connsiteY35" fmla="*/ 0 h 213360"/>
                <a:gd name="connsiteX36" fmla="*/ 1463421 w 1890141"/>
                <a:gd name="connsiteY36" fmla="*/ 6096 h 213360"/>
                <a:gd name="connsiteX37" fmla="*/ 1487805 w 1890141"/>
                <a:gd name="connsiteY37" fmla="*/ 18288 h 213360"/>
                <a:gd name="connsiteX38" fmla="*/ 1512189 w 1890141"/>
                <a:gd name="connsiteY38" fmla="*/ 24384 h 213360"/>
                <a:gd name="connsiteX39" fmla="*/ 1554861 w 1890141"/>
                <a:gd name="connsiteY39" fmla="*/ 42672 h 213360"/>
                <a:gd name="connsiteX40" fmla="*/ 1609725 w 1890141"/>
                <a:gd name="connsiteY40" fmla="*/ 60960 h 213360"/>
                <a:gd name="connsiteX41" fmla="*/ 1652397 w 1890141"/>
                <a:gd name="connsiteY41" fmla="*/ 91440 h 213360"/>
                <a:gd name="connsiteX42" fmla="*/ 1670685 w 1890141"/>
                <a:gd name="connsiteY42" fmla="*/ 97536 h 213360"/>
                <a:gd name="connsiteX43" fmla="*/ 1786509 w 1890141"/>
                <a:gd name="connsiteY43" fmla="*/ 85344 h 213360"/>
                <a:gd name="connsiteX44" fmla="*/ 1816989 w 1890141"/>
                <a:gd name="connsiteY44" fmla="*/ 73152 h 213360"/>
                <a:gd name="connsiteX45" fmla="*/ 1835277 w 1890141"/>
                <a:gd name="connsiteY45" fmla="*/ 67056 h 213360"/>
                <a:gd name="connsiteX46" fmla="*/ 1890141 w 1890141"/>
                <a:gd name="connsiteY46" fmla="*/ 48768 h 213360"/>
                <a:gd name="connsiteX0" fmla="*/ 0 w 1835277"/>
                <a:gd name="connsiteY0" fmla="*/ 78867 h 213360"/>
                <a:gd name="connsiteX1" fmla="*/ 91821 w 1835277"/>
                <a:gd name="connsiteY1" fmla="*/ 158496 h 213360"/>
                <a:gd name="connsiteX2" fmla="*/ 110109 w 1835277"/>
                <a:gd name="connsiteY2" fmla="*/ 170688 h 213360"/>
                <a:gd name="connsiteX3" fmla="*/ 128397 w 1835277"/>
                <a:gd name="connsiteY3" fmla="*/ 188976 h 213360"/>
                <a:gd name="connsiteX4" fmla="*/ 152781 w 1835277"/>
                <a:gd name="connsiteY4" fmla="*/ 201168 h 213360"/>
                <a:gd name="connsiteX5" fmla="*/ 171069 w 1835277"/>
                <a:gd name="connsiteY5" fmla="*/ 213360 h 213360"/>
                <a:gd name="connsiteX6" fmla="*/ 250317 w 1835277"/>
                <a:gd name="connsiteY6" fmla="*/ 201168 h 213360"/>
                <a:gd name="connsiteX7" fmla="*/ 286893 w 1835277"/>
                <a:gd name="connsiteY7" fmla="*/ 188976 h 213360"/>
                <a:gd name="connsiteX8" fmla="*/ 329565 w 1835277"/>
                <a:gd name="connsiteY8" fmla="*/ 152400 h 213360"/>
                <a:gd name="connsiteX9" fmla="*/ 378333 w 1835277"/>
                <a:gd name="connsiteY9" fmla="*/ 140208 h 213360"/>
                <a:gd name="connsiteX10" fmla="*/ 396621 w 1835277"/>
                <a:gd name="connsiteY10" fmla="*/ 134112 h 213360"/>
                <a:gd name="connsiteX11" fmla="*/ 421005 w 1835277"/>
                <a:gd name="connsiteY11" fmla="*/ 128016 h 213360"/>
                <a:gd name="connsiteX12" fmla="*/ 439293 w 1835277"/>
                <a:gd name="connsiteY12" fmla="*/ 121920 h 213360"/>
                <a:gd name="connsiteX13" fmla="*/ 530733 w 1835277"/>
                <a:gd name="connsiteY13" fmla="*/ 115824 h 213360"/>
                <a:gd name="connsiteX14" fmla="*/ 549021 w 1835277"/>
                <a:gd name="connsiteY14" fmla="*/ 109728 h 213360"/>
                <a:gd name="connsiteX15" fmla="*/ 585597 w 1835277"/>
                <a:gd name="connsiteY15" fmla="*/ 85344 h 213360"/>
                <a:gd name="connsiteX16" fmla="*/ 603885 w 1835277"/>
                <a:gd name="connsiteY16" fmla="*/ 79248 h 213360"/>
                <a:gd name="connsiteX17" fmla="*/ 646557 w 1835277"/>
                <a:gd name="connsiteY17" fmla="*/ 48768 h 213360"/>
                <a:gd name="connsiteX18" fmla="*/ 677037 w 1835277"/>
                <a:gd name="connsiteY18" fmla="*/ 42672 h 213360"/>
                <a:gd name="connsiteX19" fmla="*/ 731901 w 1835277"/>
                <a:gd name="connsiteY19" fmla="*/ 24384 h 213360"/>
                <a:gd name="connsiteX20" fmla="*/ 780669 w 1835277"/>
                <a:gd name="connsiteY20" fmla="*/ 30480 h 213360"/>
                <a:gd name="connsiteX21" fmla="*/ 798957 w 1835277"/>
                <a:gd name="connsiteY21" fmla="*/ 42672 h 213360"/>
                <a:gd name="connsiteX22" fmla="*/ 853821 w 1835277"/>
                <a:gd name="connsiteY22" fmla="*/ 85344 h 213360"/>
                <a:gd name="connsiteX23" fmla="*/ 884301 w 1835277"/>
                <a:gd name="connsiteY23" fmla="*/ 121920 h 213360"/>
                <a:gd name="connsiteX24" fmla="*/ 908685 w 1835277"/>
                <a:gd name="connsiteY24" fmla="*/ 158496 h 213360"/>
                <a:gd name="connsiteX25" fmla="*/ 920877 w 1835277"/>
                <a:gd name="connsiteY25" fmla="*/ 176784 h 213360"/>
                <a:gd name="connsiteX26" fmla="*/ 1085469 w 1835277"/>
                <a:gd name="connsiteY26" fmla="*/ 170688 h 213360"/>
                <a:gd name="connsiteX27" fmla="*/ 1109853 w 1835277"/>
                <a:gd name="connsiteY27" fmla="*/ 158496 h 213360"/>
                <a:gd name="connsiteX28" fmla="*/ 1128141 w 1835277"/>
                <a:gd name="connsiteY28" fmla="*/ 152400 h 213360"/>
                <a:gd name="connsiteX29" fmla="*/ 1189101 w 1835277"/>
                <a:gd name="connsiteY29" fmla="*/ 134112 h 213360"/>
                <a:gd name="connsiteX30" fmla="*/ 1207389 w 1835277"/>
                <a:gd name="connsiteY30" fmla="*/ 128016 h 213360"/>
                <a:gd name="connsiteX31" fmla="*/ 1225677 w 1835277"/>
                <a:gd name="connsiteY31" fmla="*/ 115824 h 213360"/>
                <a:gd name="connsiteX32" fmla="*/ 1250061 w 1835277"/>
                <a:gd name="connsiteY32" fmla="*/ 103632 h 213360"/>
                <a:gd name="connsiteX33" fmla="*/ 1268349 w 1835277"/>
                <a:gd name="connsiteY33" fmla="*/ 85344 h 213360"/>
                <a:gd name="connsiteX34" fmla="*/ 1371981 w 1835277"/>
                <a:gd name="connsiteY34" fmla="*/ 18288 h 213360"/>
                <a:gd name="connsiteX35" fmla="*/ 1408557 w 1835277"/>
                <a:gd name="connsiteY35" fmla="*/ 0 h 213360"/>
                <a:gd name="connsiteX36" fmla="*/ 1463421 w 1835277"/>
                <a:gd name="connsiteY36" fmla="*/ 6096 h 213360"/>
                <a:gd name="connsiteX37" fmla="*/ 1487805 w 1835277"/>
                <a:gd name="connsiteY37" fmla="*/ 18288 h 213360"/>
                <a:gd name="connsiteX38" fmla="*/ 1512189 w 1835277"/>
                <a:gd name="connsiteY38" fmla="*/ 24384 h 213360"/>
                <a:gd name="connsiteX39" fmla="*/ 1554861 w 1835277"/>
                <a:gd name="connsiteY39" fmla="*/ 42672 h 213360"/>
                <a:gd name="connsiteX40" fmla="*/ 1609725 w 1835277"/>
                <a:gd name="connsiteY40" fmla="*/ 60960 h 213360"/>
                <a:gd name="connsiteX41" fmla="*/ 1652397 w 1835277"/>
                <a:gd name="connsiteY41" fmla="*/ 91440 h 213360"/>
                <a:gd name="connsiteX42" fmla="*/ 1670685 w 1835277"/>
                <a:gd name="connsiteY42" fmla="*/ 97536 h 213360"/>
                <a:gd name="connsiteX43" fmla="*/ 1786509 w 1835277"/>
                <a:gd name="connsiteY43" fmla="*/ 85344 h 213360"/>
                <a:gd name="connsiteX44" fmla="*/ 1816989 w 1835277"/>
                <a:gd name="connsiteY44" fmla="*/ 73152 h 213360"/>
                <a:gd name="connsiteX45" fmla="*/ 1835277 w 1835277"/>
                <a:gd name="connsiteY45" fmla="*/ 67056 h 213360"/>
                <a:gd name="connsiteX0" fmla="*/ 0 w 1816989"/>
                <a:gd name="connsiteY0" fmla="*/ 78867 h 213360"/>
                <a:gd name="connsiteX1" fmla="*/ 91821 w 1816989"/>
                <a:gd name="connsiteY1" fmla="*/ 158496 h 213360"/>
                <a:gd name="connsiteX2" fmla="*/ 110109 w 1816989"/>
                <a:gd name="connsiteY2" fmla="*/ 170688 h 213360"/>
                <a:gd name="connsiteX3" fmla="*/ 128397 w 1816989"/>
                <a:gd name="connsiteY3" fmla="*/ 188976 h 213360"/>
                <a:gd name="connsiteX4" fmla="*/ 152781 w 1816989"/>
                <a:gd name="connsiteY4" fmla="*/ 201168 h 213360"/>
                <a:gd name="connsiteX5" fmla="*/ 171069 w 1816989"/>
                <a:gd name="connsiteY5" fmla="*/ 213360 h 213360"/>
                <a:gd name="connsiteX6" fmla="*/ 250317 w 1816989"/>
                <a:gd name="connsiteY6" fmla="*/ 201168 h 213360"/>
                <a:gd name="connsiteX7" fmla="*/ 286893 w 1816989"/>
                <a:gd name="connsiteY7" fmla="*/ 188976 h 213360"/>
                <a:gd name="connsiteX8" fmla="*/ 329565 w 1816989"/>
                <a:gd name="connsiteY8" fmla="*/ 152400 h 213360"/>
                <a:gd name="connsiteX9" fmla="*/ 378333 w 1816989"/>
                <a:gd name="connsiteY9" fmla="*/ 140208 h 213360"/>
                <a:gd name="connsiteX10" fmla="*/ 396621 w 1816989"/>
                <a:gd name="connsiteY10" fmla="*/ 134112 h 213360"/>
                <a:gd name="connsiteX11" fmla="*/ 421005 w 1816989"/>
                <a:gd name="connsiteY11" fmla="*/ 128016 h 213360"/>
                <a:gd name="connsiteX12" fmla="*/ 439293 w 1816989"/>
                <a:gd name="connsiteY12" fmla="*/ 121920 h 213360"/>
                <a:gd name="connsiteX13" fmla="*/ 530733 w 1816989"/>
                <a:gd name="connsiteY13" fmla="*/ 115824 h 213360"/>
                <a:gd name="connsiteX14" fmla="*/ 549021 w 1816989"/>
                <a:gd name="connsiteY14" fmla="*/ 109728 h 213360"/>
                <a:gd name="connsiteX15" fmla="*/ 585597 w 1816989"/>
                <a:gd name="connsiteY15" fmla="*/ 85344 h 213360"/>
                <a:gd name="connsiteX16" fmla="*/ 603885 w 1816989"/>
                <a:gd name="connsiteY16" fmla="*/ 79248 h 213360"/>
                <a:gd name="connsiteX17" fmla="*/ 646557 w 1816989"/>
                <a:gd name="connsiteY17" fmla="*/ 48768 h 213360"/>
                <a:gd name="connsiteX18" fmla="*/ 677037 w 1816989"/>
                <a:gd name="connsiteY18" fmla="*/ 42672 h 213360"/>
                <a:gd name="connsiteX19" fmla="*/ 731901 w 1816989"/>
                <a:gd name="connsiteY19" fmla="*/ 24384 h 213360"/>
                <a:gd name="connsiteX20" fmla="*/ 780669 w 1816989"/>
                <a:gd name="connsiteY20" fmla="*/ 30480 h 213360"/>
                <a:gd name="connsiteX21" fmla="*/ 798957 w 1816989"/>
                <a:gd name="connsiteY21" fmla="*/ 42672 h 213360"/>
                <a:gd name="connsiteX22" fmla="*/ 853821 w 1816989"/>
                <a:gd name="connsiteY22" fmla="*/ 85344 h 213360"/>
                <a:gd name="connsiteX23" fmla="*/ 884301 w 1816989"/>
                <a:gd name="connsiteY23" fmla="*/ 121920 h 213360"/>
                <a:gd name="connsiteX24" fmla="*/ 908685 w 1816989"/>
                <a:gd name="connsiteY24" fmla="*/ 158496 h 213360"/>
                <a:gd name="connsiteX25" fmla="*/ 920877 w 1816989"/>
                <a:gd name="connsiteY25" fmla="*/ 176784 h 213360"/>
                <a:gd name="connsiteX26" fmla="*/ 1085469 w 1816989"/>
                <a:gd name="connsiteY26" fmla="*/ 170688 h 213360"/>
                <a:gd name="connsiteX27" fmla="*/ 1109853 w 1816989"/>
                <a:gd name="connsiteY27" fmla="*/ 158496 h 213360"/>
                <a:gd name="connsiteX28" fmla="*/ 1128141 w 1816989"/>
                <a:gd name="connsiteY28" fmla="*/ 152400 h 213360"/>
                <a:gd name="connsiteX29" fmla="*/ 1189101 w 1816989"/>
                <a:gd name="connsiteY29" fmla="*/ 134112 h 213360"/>
                <a:gd name="connsiteX30" fmla="*/ 1207389 w 1816989"/>
                <a:gd name="connsiteY30" fmla="*/ 128016 h 213360"/>
                <a:gd name="connsiteX31" fmla="*/ 1225677 w 1816989"/>
                <a:gd name="connsiteY31" fmla="*/ 115824 h 213360"/>
                <a:gd name="connsiteX32" fmla="*/ 1250061 w 1816989"/>
                <a:gd name="connsiteY32" fmla="*/ 103632 h 213360"/>
                <a:gd name="connsiteX33" fmla="*/ 1268349 w 1816989"/>
                <a:gd name="connsiteY33" fmla="*/ 85344 h 213360"/>
                <a:gd name="connsiteX34" fmla="*/ 1371981 w 1816989"/>
                <a:gd name="connsiteY34" fmla="*/ 18288 h 213360"/>
                <a:gd name="connsiteX35" fmla="*/ 1408557 w 1816989"/>
                <a:gd name="connsiteY35" fmla="*/ 0 h 213360"/>
                <a:gd name="connsiteX36" fmla="*/ 1463421 w 1816989"/>
                <a:gd name="connsiteY36" fmla="*/ 6096 h 213360"/>
                <a:gd name="connsiteX37" fmla="*/ 1487805 w 1816989"/>
                <a:gd name="connsiteY37" fmla="*/ 18288 h 213360"/>
                <a:gd name="connsiteX38" fmla="*/ 1512189 w 1816989"/>
                <a:gd name="connsiteY38" fmla="*/ 24384 h 213360"/>
                <a:gd name="connsiteX39" fmla="*/ 1554861 w 1816989"/>
                <a:gd name="connsiteY39" fmla="*/ 42672 h 213360"/>
                <a:gd name="connsiteX40" fmla="*/ 1609725 w 1816989"/>
                <a:gd name="connsiteY40" fmla="*/ 60960 h 213360"/>
                <a:gd name="connsiteX41" fmla="*/ 1652397 w 1816989"/>
                <a:gd name="connsiteY41" fmla="*/ 91440 h 213360"/>
                <a:gd name="connsiteX42" fmla="*/ 1670685 w 1816989"/>
                <a:gd name="connsiteY42" fmla="*/ 97536 h 213360"/>
                <a:gd name="connsiteX43" fmla="*/ 1786509 w 1816989"/>
                <a:gd name="connsiteY43" fmla="*/ 85344 h 213360"/>
                <a:gd name="connsiteX44" fmla="*/ 1816989 w 1816989"/>
                <a:gd name="connsiteY44" fmla="*/ 73152 h 213360"/>
                <a:gd name="connsiteX0" fmla="*/ 0 w 1786509"/>
                <a:gd name="connsiteY0" fmla="*/ 78867 h 213360"/>
                <a:gd name="connsiteX1" fmla="*/ 91821 w 1786509"/>
                <a:gd name="connsiteY1" fmla="*/ 158496 h 213360"/>
                <a:gd name="connsiteX2" fmla="*/ 110109 w 1786509"/>
                <a:gd name="connsiteY2" fmla="*/ 170688 h 213360"/>
                <a:gd name="connsiteX3" fmla="*/ 128397 w 1786509"/>
                <a:gd name="connsiteY3" fmla="*/ 188976 h 213360"/>
                <a:gd name="connsiteX4" fmla="*/ 152781 w 1786509"/>
                <a:gd name="connsiteY4" fmla="*/ 201168 h 213360"/>
                <a:gd name="connsiteX5" fmla="*/ 171069 w 1786509"/>
                <a:gd name="connsiteY5" fmla="*/ 213360 h 213360"/>
                <a:gd name="connsiteX6" fmla="*/ 250317 w 1786509"/>
                <a:gd name="connsiteY6" fmla="*/ 201168 h 213360"/>
                <a:gd name="connsiteX7" fmla="*/ 286893 w 1786509"/>
                <a:gd name="connsiteY7" fmla="*/ 188976 h 213360"/>
                <a:gd name="connsiteX8" fmla="*/ 329565 w 1786509"/>
                <a:gd name="connsiteY8" fmla="*/ 152400 h 213360"/>
                <a:gd name="connsiteX9" fmla="*/ 378333 w 1786509"/>
                <a:gd name="connsiteY9" fmla="*/ 140208 h 213360"/>
                <a:gd name="connsiteX10" fmla="*/ 396621 w 1786509"/>
                <a:gd name="connsiteY10" fmla="*/ 134112 h 213360"/>
                <a:gd name="connsiteX11" fmla="*/ 421005 w 1786509"/>
                <a:gd name="connsiteY11" fmla="*/ 128016 h 213360"/>
                <a:gd name="connsiteX12" fmla="*/ 439293 w 1786509"/>
                <a:gd name="connsiteY12" fmla="*/ 121920 h 213360"/>
                <a:gd name="connsiteX13" fmla="*/ 530733 w 1786509"/>
                <a:gd name="connsiteY13" fmla="*/ 115824 h 213360"/>
                <a:gd name="connsiteX14" fmla="*/ 549021 w 1786509"/>
                <a:gd name="connsiteY14" fmla="*/ 109728 h 213360"/>
                <a:gd name="connsiteX15" fmla="*/ 585597 w 1786509"/>
                <a:gd name="connsiteY15" fmla="*/ 85344 h 213360"/>
                <a:gd name="connsiteX16" fmla="*/ 603885 w 1786509"/>
                <a:gd name="connsiteY16" fmla="*/ 79248 h 213360"/>
                <a:gd name="connsiteX17" fmla="*/ 646557 w 1786509"/>
                <a:gd name="connsiteY17" fmla="*/ 48768 h 213360"/>
                <a:gd name="connsiteX18" fmla="*/ 677037 w 1786509"/>
                <a:gd name="connsiteY18" fmla="*/ 42672 h 213360"/>
                <a:gd name="connsiteX19" fmla="*/ 731901 w 1786509"/>
                <a:gd name="connsiteY19" fmla="*/ 24384 h 213360"/>
                <a:gd name="connsiteX20" fmla="*/ 780669 w 1786509"/>
                <a:gd name="connsiteY20" fmla="*/ 30480 h 213360"/>
                <a:gd name="connsiteX21" fmla="*/ 798957 w 1786509"/>
                <a:gd name="connsiteY21" fmla="*/ 42672 h 213360"/>
                <a:gd name="connsiteX22" fmla="*/ 853821 w 1786509"/>
                <a:gd name="connsiteY22" fmla="*/ 85344 h 213360"/>
                <a:gd name="connsiteX23" fmla="*/ 884301 w 1786509"/>
                <a:gd name="connsiteY23" fmla="*/ 121920 h 213360"/>
                <a:gd name="connsiteX24" fmla="*/ 908685 w 1786509"/>
                <a:gd name="connsiteY24" fmla="*/ 158496 h 213360"/>
                <a:gd name="connsiteX25" fmla="*/ 920877 w 1786509"/>
                <a:gd name="connsiteY25" fmla="*/ 176784 h 213360"/>
                <a:gd name="connsiteX26" fmla="*/ 1085469 w 1786509"/>
                <a:gd name="connsiteY26" fmla="*/ 170688 h 213360"/>
                <a:gd name="connsiteX27" fmla="*/ 1109853 w 1786509"/>
                <a:gd name="connsiteY27" fmla="*/ 158496 h 213360"/>
                <a:gd name="connsiteX28" fmla="*/ 1128141 w 1786509"/>
                <a:gd name="connsiteY28" fmla="*/ 152400 h 213360"/>
                <a:gd name="connsiteX29" fmla="*/ 1189101 w 1786509"/>
                <a:gd name="connsiteY29" fmla="*/ 134112 h 213360"/>
                <a:gd name="connsiteX30" fmla="*/ 1207389 w 1786509"/>
                <a:gd name="connsiteY30" fmla="*/ 128016 h 213360"/>
                <a:gd name="connsiteX31" fmla="*/ 1225677 w 1786509"/>
                <a:gd name="connsiteY31" fmla="*/ 115824 h 213360"/>
                <a:gd name="connsiteX32" fmla="*/ 1250061 w 1786509"/>
                <a:gd name="connsiteY32" fmla="*/ 103632 h 213360"/>
                <a:gd name="connsiteX33" fmla="*/ 1268349 w 1786509"/>
                <a:gd name="connsiteY33" fmla="*/ 85344 h 213360"/>
                <a:gd name="connsiteX34" fmla="*/ 1371981 w 1786509"/>
                <a:gd name="connsiteY34" fmla="*/ 18288 h 213360"/>
                <a:gd name="connsiteX35" fmla="*/ 1408557 w 1786509"/>
                <a:gd name="connsiteY35" fmla="*/ 0 h 213360"/>
                <a:gd name="connsiteX36" fmla="*/ 1463421 w 1786509"/>
                <a:gd name="connsiteY36" fmla="*/ 6096 h 213360"/>
                <a:gd name="connsiteX37" fmla="*/ 1487805 w 1786509"/>
                <a:gd name="connsiteY37" fmla="*/ 18288 h 213360"/>
                <a:gd name="connsiteX38" fmla="*/ 1512189 w 1786509"/>
                <a:gd name="connsiteY38" fmla="*/ 24384 h 213360"/>
                <a:gd name="connsiteX39" fmla="*/ 1554861 w 1786509"/>
                <a:gd name="connsiteY39" fmla="*/ 42672 h 213360"/>
                <a:gd name="connsiteX40" fmla="*/ 1609725 w 1786509"/>
                <a:gd name="connsiteY40" fmla="*/ 60960 h 213360"/>
                <a:gd name="connsiteX41" fmla="*/ 1652397 w 1786509"/>
                <a:gd name="connsiteY41" fmla="*/ 91440 h 213360"/>
                <a:gd name="connsiteX42" fmla="*/ 1670685 w 1786509"/>
                <a:gd name="connsiteY42" fmla="*/ 97536 h 213360"/>
                <a:gd name="connsiteX43" fmla="*/ 1786509 w 1786509"/>
                <a:gd name="connsiteY43" fmla="*/ 85344 h 213360"/>
                <a:gd name="connsiteX0" fmla="*/ 0 w 1670685"/>
                <a:gd name="connsiteY0" fmla="*/ 78867 h 213360"/>
                <a:gd name="connsiteX1" fmla="*/ 91821 w 1670685"/>
                <a:gd name="connsiteY1" fmla="*/ 158496 h 213360"/>
                <a:gd name="connsiteX2" fmla="*/ 110109 w 1670685"/>
                <a:gd name="connsiteY2" fmla="*/ 170688 h 213360"/>
                <a:gd name="connsiteX3" fmla="*/ 128397 w 1670685"/>
                <a:gd name="connsiteY3" fmla="*/ 188976 h 213360"/>
                <a:gd name="connsiteX4" fmla="*/ 152781 w 1670685"/>
                <a:gd name="connsiteY4" fmla="*/ 201168 h 213360"/>
                <a:gd name="connsiteX5" fmla="*/ 171069 w 1670685"/>
                <a:gd name="connsiteY5" fmla="*/ 213360 h 213360"/>
                <a:gd name="connsiteX6" fmla="*/ 250317 w 1670685"/>
                <a:gd name="connsiteY6" fmla="*/ 201168 h 213360"/>
                <a:gd name="connsiteX7" fmla="*/ 286893 w 1670685"/>
                <a:gd name="connsiteY7" fmla="*/ 188976 h 213360"/>
                <a:gd name="connsiteX8" fmla="*/ 329565 w 1670685"/>
                <a:gd name="connsiteY8" fmla="*/ 152400 h 213360"/>
                <a:gd name="connsiteX9" fmla="*/ 378333 w 1670685"/>
                <a:gd name="connsiteY9" fmla="*/ 140208 h 213360"/>
                <a:gd name="connsiteX10" fmla="*/ 396621 w 1670685"/>
                <a:gd name="connsiteY10" fmla="*/ 134112 h 213360"/>
                <a:gd name="connsiteX11" fmla="*/ 421005 w 1670685"/>
                <a:gd name="connsiteY11" fmla="*/ 128016 h 213360"/>
                <a:gd name="connsiteX12" fmla="*/ 439293 w 1670685"/>
                <a:gd name="connsiteY12" fmla="*/ 121920 h 213360"/>
                <a:gd name="connsiteX13" fmla="*/ 530733 w 1670685"/>
                <a:gd name="connsiteY13" fmla="*/ 115824 h 213360"/>
                <a:gd name="connsiteX14" fmla="*/ 549021 w 1670685"/>
                <a:gd name="connsiteY14" fmla="*/ 109728 h 213360"/>
                <a:gd name="connsiteX15" fmla="*/ 585597 w 1670685"/>
                <a:gd name="connsiteY15" fmla="*/ 85344 h 213360"/>
                <a:gd name="connsiteX16" fmla="*/ 603885 w 1670685"/>
                <a:gd name="connsiteY16" fmla="*/ 79248 h 213360"/>
                <a:gd name="connsiteX17" fmla="*/ 646557 w 1670685"/>
                <a:gd name="connsiteY17" fmla="*/ 48768 h 213360"/>
                <a:gd name="connsiteX18" fmla="*/ 677037 w 1670685"/>
                <a:gd name="connsiteY18" fmla="*/ 42672 h 213360"/>
                <a:gd name="connsiteX19" fmla="*/ 731901 w 1670685"/>
                <a:gd name="connsiteY19" fmla="*/ 24384 h 213360"/>
                <a:gd name="connsiteX20" fmla="*/ 780669 w 1670685"/>
                <a:gd name="connsiteY20" fmla="*/ 30480 h 213360"/>
                <a:gd name="connsiteX21" fmla="*/ 798957 w 1670685"/>
                <a:gd name="connsiteY21" fmla="*/ 42672 h 213360"/>
                <a:gd name="connsiteX22" fmla="*/ 853821 w 1670685"/>
                <a:gd name="connsiteY22" fmla="*/ 85344 h 213360"/>
                <a:gd name="connsiteX23" fmla="*/ 884301 w 1670685"/>
                <a:gd name="connsiteY23" fmla="*/ 121920 h 213360"/>
                <a:gd name="connsiteX24" fmla="*/ 908685 w 1670685"/>
                <a:gd name="connsiteY24" fmla="*/ 158496 h 213360"/>
                <a:gd name="connsiteX25" fmla="*/ 920877 w 1670685"/>
                <a:gd name="connsiteY25" fmla="*/ 176784 h 213360"/>
                <a:gd name="connsiteX26" fmla="*/ 1085469 w 1670685"/>
                <a:gd name="connsiteY26" fmla="*/ 170688 h 213360"/>
                <a:gd name="connsiteX27" fmla="*/ 1109853 w 1670685"/>
                <a:gd name="connsiteY27" fmla="*/ 158496 h 213360"/>
                <a:gd name="connsiteX28" fmla="*/ 1128141 w 1670685"/>
                <a:gd name="connsiteY28" fmla="*/ 152400 h 213360"/>
                <a:gd name="connsiteX29" fmla="*/ 1189101 w 1670685"/>
                <a:gd name="connsiteY29" fmla="*/ 134112 h 213360"/>
                <a:gd name="connsiteX30" fmla="*/ 1207389 w 1670685"/>
                <a:gd name="connsiteY30" fmla="*/ 128016 h 213360"/>
                <a:gd name="connsiteX31" fmla="*/ 1225677 w 1670685"/>
                <a:gd name="connsiteY31" fmla="*/ 115824 h 213360"/>
                <a:gd name="connsiteX32" fmla="*/ 1250061 w 1670685"/>
                <a:gd name="connsiteY32" fmla="*/ 103632 h 213360"/>
                <a:gd name="connsiteX33" fmla="*/ 1268349 w 1670685"/>
                <a:gd name="connsiteY33" fmla="*/ 85344 h 213360"/>
                <a:gd name="connsiteX34" fmla="*/ 1371981 w 1670685"/>
                <a:gd name="connsiteY34" fmla="*/ 18288 h 213360"/>
                <a:gd name="connsiteX35" fmla="*/ 1408557 w 1670685"/>
                <a:gd name="connsiteY35" fmla="*/ 0 h 213360"/>
                <a:gd name="connsiteX36" fmla="*/ 1463421 w 1670685"/>
                <a:gd name="connsiteY36" fmla="*/ 6096 h 213360"/>
                <a:gd name="connsiteX37" fmla="*/ 1487805 w 1670685"/>
                <a:gd name="connsiteY37" fmla="*/ 18288 h 213360"/>
                <a:gd name="connsiteX38" fmla="*/ 1512189 w 1670685"/>
                <a:gd name="connsiteY38" fmla="*/ 24384 h 213360"/>
                <a:gd name="connsiteX39" fmla="*/ 1554861 w 1670685"/>
                <a:gd name="connsiteY39" fmla="*/ 42672 h 213360"/>
                <a:gd name="connsiteX40" fmla="*/ 1609725 w 1670685"/>
                <a:gd name="connsiteY40" fmla="*/ 60960 h 213360"/>
                <a:gd name="connsiteX41" fmla="*/ 1652397 w 1670685"/>
                <a:gd name="connsiteY41" fmla="*/ 91440 h 213360"/>
                <a:gd name="connsiteX42" fmla="*/ 1670685 w 1670685"/>
                <a:gd name="connsiteY42" fmla="*/ 97536 h 213360"/>
                <a:gd name="connsiteX0" fmla="*/ 0 w 1652397"/>
                <a:gd name="connsiteY0" fmla="*/ 78867 h 213360"/>
                <a:gd name="connsiteX1" fmla="*/ 91821 w 1652397"/>
                <a:gd name="connsiteY1" fmla="*/ 158496 h 213360"/>
                <a:gd name="connsiteX2" fmla="*/ 110109 w 1652397"/>
                <a:gd name="connsiteY2" fmla="*/ 170688 h 213360"/>
                <a:gd name="connsiteX3" fmla="*/ 128397 w 1652397"/>
                <a:gd name="connsiteY3" fmla="*/ 188976 h 213360"/>
                <a:gd name="connsiteX4" fmla="*/ 152781 w 1652397"/>
                <a:gd name="connsiteY4" fmla="*/ 201168 h 213360"/>
                <a:gd name="connsiteX5" fmla="*/ 171069 w 1652397"/>
                <a:gd name="connsiteY5" fmla="*/ 213360 h 213360"/>
                <a:gd name="connsiteX6" fmla="*/ 250317 w 1652397"/>
                <a:gd name="connsiteY6" fmla="*/ 201168 h 213360"/>
                <a:gd name="connsiteX7" fmla="*/ 286893 w 1652397"/>
                <a:gd name="connsiteY7" fmla="*/ 188976 h 213360"/>
                <a:gd name="connsiteX8" fmla="*/ 329565 w 1652397"/>
                <a:gd name="connsiteY8" fmla="*/ 152400 h 213360"/>
                <a:gd name="connsiteX9" fmla="*/ 378333 w 1652397"/>
                <a:gd name="connsiteY9" fmla="*/ 140208 h 213360"/>
                <a:gd name="connsiteX10" fmla="*/ 396621 w 1652397"/>
                <a:gd name="connsiteY10" fmla="*/ 134112 h 213360"/>
                <a:gd name="connsiteX11" fmla="*/ 421005 w 1652397"/>
                <a:gd name="connsiteY11" fmla="*/ 128016 h 213360"/>
                <a:gd name="connsiteX12" fmla="*/ 439293 w 1652397"/>
                <a:gd name="connsiteY12" fmla="*/ 121920 h 213360"/>
                <a:gd name="connsiteX13" fmla="*/ 530733 w 1652397"/>
                <a:gd name="connsiteY13" fmla="*/ 115824 h 213360"/>
                <a:gd name="connsiteX14" fmla="*/ 549021 w 1652397"/>
                <a:gd name="connsiteY14" fmla="*/ 109728 h 213360"/>
                <a:gd name="connsiteX15" fmla="*/ 585597 w 1652397"/>
                <a:gd name="connsiteY15" fmla="*/ 85344 h 213360"/>
                <a:gd name="connsiteX16" fmla="*/ 603885 w 1652397"/>
                <a:gd name="connsiteY16" fmla="*/ 79248 h 213360"/>
                <a:gd name="connsiteX17" fmla="*/ 646557 w 1652397"/>
                <a:gd name="connsiteY17" fmla="*/ 48768 h 213360"/>
                <a:gd name="connsiteX18" fmla="*/ 677037 w 1652397"/>
                <a:gd name="connsiteY18" fmla="*/ 42672 h 213360"/>
                <a:gd name="connsiteX19" fmla="*/ 731901 w 1652397"/>
                <a:gd name="connsiteY19" fmla="*/ 24384 h 213360"/>
                <a:gd name="connsiteX20" fmla="*/ 780669 w 1652397"/>
                <a:gd name="connsiteY20" fmla="*/ 30480 h 213360"/>
                <a:gd name="connsiteX21" fmla="*/ 798957 w 1652397"/>
                <a:gd name="connsiteY21" fmla="*/ 42672 h 213360"/>
                <a:gd name="connsiteX22" fmla="*/ 853821 w 1652397"/>
                <a:gd name="connsiteY22" fmla="*/ 85344 h 213360"/>
                <a:gd name="connsiteX23" fmla="*/ 884301 w 1652397"/>
                <a:gd name="connsiteY23" fmla="*/ 121920 h 213360"/>
                <a:gd name="connsiteX24" fmla="*/ 908685 w 1652397"/>
                <a:gd name="connsiteY24" fmla="*/ 158496 h 213360"/>
                <a:gd name="connsiteX25" fmla="*/ 920877 w 1652397"/>
                <a:gd name="connsiteY25" fmla="*/ 176784 h 213360"/>
                <a:gd name="connsiteX26" fmla="*/ 1085469 w 1652397"/>
                <a:gd name="connsiteY26" fmla="*/ 170688 h 213360"/>
                <a:gd name="connsiteX27" fmla="*/ 1109853 w 1652397"/>
                <a:gd name="connsiteY27" fmla="*/ 158496 h 213360"/>
                <a:gd name="connsiteX28" fmla="*/ 1128141 w 1652397"/>
                <a:gd name="connsiteY28" fmla="*/ 152400 h 213360"/>
                <a:gd name="connsiteX29" fmla="*/ 1189101 w 1652397"/>
                <a:gd name="connsiteY29" fmla="*/ 134112 h 213360"/>
                <a:gd name="connsiteX30" fmla="*/ 1207389 w 1652397"/>
                <a:gd name="connsiteY30" fmla="*/ 128016 h 213360"/>
                <a:gd name="connsiteX31" fmla="*/ 1225677 w 1652397"/>
                <a:gd name="connsiteY31" fmla="*/ 115824 h 213360"/>
                <a:gd name="connsiteX32" fmla="*/ 1250061 w 1652397"/>
                <a:gd name="connsiteY32" fmla="*/ 103632 h 213360"/>
                <a:gd name="connsiteX33" fmla="*/ 1268349 w 1652397"/>
                <a:gd name="connsiteY33" fmla="*/ 85344 h 213360"/>
                <a:gd name="connsiteX34" fmla="*/ 1371981 w 1652397"/>
                <a:gd name="connsiteY34" fmla="*/ 18288 h 213360"/>
                <a:gd name="connsiteX35" fmla="*/ 1408557 w 1652397"/>
                <a:gd name="connsiteY35" fmla="*/ 0 h 213360"/>
                <a:gd name="connsiteX36" fmla="*/ 1463421 w 1652397"/>
                <a:gd name="connsiteY36" fmla="*/ 6096 h 213360"/>
                <a:gd name="connsiteX37" fmla="*/ 1487805 w 1652397"/>
                <a:gd name="connsiteY37" fmla="*/ 18288 h 213360"/>
                <a:gd name="connsiteX38" fmla="*/ 1512189 w 1652397"/>
                <a:gd name="connsiteY38" fmla="*/ 24384 h 213360"/>
                <a:gd name="connsiteX39" fmla="*/ 1554861 w 1652397"/>
                <a:gd name="connsiteY39" fmla="*/ 42672 h 213360"/>
                <a:gd name="connsiteX40" fmla="*/ 1609725 w 1652397"/>
                <a:gd name="connsiteY40" fmla="*/ 60960 h 213360"/>
                <a:gd name="connsiteX41" fmla="*/ 1652397 w 1652397"/>
                <a:gd name="connsiteY41" fmla="*/ 91440 h 213360"/>
                <a:gd name="connsiteX0" fmla="*/ 0 w 1609725"/>
                <a:gd name="connsiteY0" fmla="*/ 78867 h 213360"/>
                <a:gd name="connsiteX1" fmla="*/ 91821 w 1609725"/>
                <a:gd name="connsiteY1" fmla="*/ 158496 h 213360"/>
                <a:gd name="connsiteX2" fmla="*/ 110109 w 1609725"/>
                <a:gd name="connsiteY2" fmla="*/ 170688 h 213360"/>
                <a:gd name="connsiteX3" fmla="*/ 128397 w 1609725"/>
                <a:gd name="connsiteY3" fmla="*/ 188976 h 213360"/>
                <a:gd name="connsiteX4" fmla="*/ 152781 w 1609725"/>
                <a:gd name="connsiteY4" fmla="*/ 201168 h 213360"/>
                <a:gd name="connsiteX5" fmla="*/ 171069 w 1609725"/>
                <a:gd name="connsiteY5" fmla="*/ 213360 h 213360"/>
                <a:gd name="connsiteX6" fmla="*/ 250317 w 1609725"/>
                <a:gd name="connsiteY6" fmla="*/ 201168 h 213360"/>
                <a:gd name="connsiteX7" fmla="*/ 286893 w 1609725"/>
                <a:gd name="connsiteY7" fmla="*/ 188976 h 213360"/>
                <a:gd name="connsiteX8" fmla="*/ 329565 w 1609725"/>
                <a:gd name="connsiteY8" fmla="*/ 152400 h 213360"/>
                <a:gd name="connsiteX9" fmla="*/ 378333 w 1609725"/>
                <a:gd name="connsiteY9" fmla="*/ 140208 h 213360"/>
                <a:gd name="connsiteX10" fmla="*/ 396621 w 1609725"/>
                <a:gd name="connsiteY10" fmla="*/ 134112 h 213360"/>
                <a:gd name="connsiteX11" fmla="*/ 421005 w 1609725"/>
                <a:gd name="connsiteY11" fmla="*/ 128016 h 213360"/>
                <a:gd name="connsiteX12" fmla="*/ 439293 w 1609725"/>
                <a:gd name="connsiteY12" fmla="*/ 121920 h 213360"/>
                <a:gd name="connsiteX13" fmla="*/ 530733 w 1609725"/>
                <a:gd name="connsiteY13" fmla="*/ 115824 h 213360"/>
                <a:gd name="connsiteX14" fmla="*/ 549021 w 1609725"/>
                <a:gd name="connsiteY14" fmla="*/ 109728 h 213360"/>
                <a:gd name="connsiteX15" fmla="*/ 585597 w 1609725"/>
                <a:gd name="connsiteY15" fmla="*/ 85344 h 213360"/>
                <a:gd name="connsiteX16" fmla="*/ 603885 w 1609725"/>
                <a:gd name="connsiteY16" fmla="*/ 79248 h 213360"/>
                <a:gd name="connsiteX17" fmla="*/ 646557 w 1609725"/>
                <a:gd name="connsiteY17" fmla="*/ 48768 h 213360"/>
                <a:gd name="connsiteX18" fmla="*/ 677037 w 1609725"/>
                <a:gd name="connsiteY18" fmla="*/ 42672 h 213360"/>
                <a:gd name="connsiteX19" fmla="*/ 731901 w 1609725"/>
                <a:gd name="connsiteY19" fmla="*/ 24384 h 213360"/>
                <a:gd name="connsiteX20" fmla="*/ 780669 w 1609725"/>
                <a:gd name="connsiteY20" fmla="*/ 30480 h 213360"/>
                <a:gd name="connsiteX21" fmla="*/ 798957 w 1609725"/>
                <a:gd name="connsiteY21" fmla="*/ 42672 h 213360"/>
                <a:gd name="connsiteX22" fmla="*/ 853821 w 1609725"/>
                <a:gd name="connsiteY22" fmla="*/ 85344 h 213360"/>
                <a:gd name="connsiteX23" fmla="*/ 884301 w 1609725"/>
                <a:gd name="connsiteY23" fmla="*/ 121920 h 213360"/>
                <a:gd name="connsiteX24" fmla="*/ 908685 w 1609725"/>
                <a:gd name="connsiteY24" fmla="*/ 158496 h 213360"/>
                <a:gd name="connsiteX25" fmla="*/ 920877 w 1609725"/>
                <a:gd name="connsiteY25" fmla="*/ 176784 h 213360"/>
                <a:gd name="connsiteX26" fmla="*/ 1085469 w 1609725"/>
                <a:gd name="connsiteY26" fmla="*/ 170688 h 213360"/>
                <a:gd name="connsiteX27" fmla="*/ 1109853 w 1609725"/>
                <a:gd name="connsiteY27" fmla="*/ 158496 h 213360"/>
                <a:gd name="connsiteX28" fmla="*/ 1128141 w 1609725"/>
                <a:gd name="connsiteY28" fmla="*/ 152400 h 213360"/>
                <a:gd name="connsiteX29" fmla="*/ 1189101 w 1609725"/>
                <a:gd name="connsiteY29" fmla="*/ 134112 h 213360"/>
                <a:gd name="connsiteX30" fmla="*/ 1207389 w 1609725"/>
                <a:gd name="connsiteY30" fmla="*/ 128016 h 213360"/>
                <a:gd name="connsiteX31" fmla="*/ 1225677 w 1609725"/>
                <a:gd name="connsiteY31" fmla="*/ 115824 h 213360"/>
                <a:gd name="connsiteX32" fmla="*/ 1250061 w 1609725"/>
                <a:gd name="connsiteY32" fmla="*/ 103632 h 213360"/>
                <a:gd name="connsiteX33" fmla="*/ 1268349 w 1609725"/>
                <a:gd name="connsiteY33" fmla="*/ 85344 h 213360"/>
                <a:gd name="connsiteX34" fmla="*/ 1371981 w 1609725"/>
                <a:gd name="connsiteY34" fmla="*/ 18288 h 213360"/>
                <a:gd name="connsiteX35" fmla="*/ 1408557 w 1609725"/>
                <a:gd name="connsiteY35" fmla="*/ 0 h 213360"/>
                <a:gd name="connsiteX36" fmla="*/ 1463421 w 1609725"/>
                <a:gd name="connsiteY36" fmla="*/ 6096 h 213360"/>
                <a:gd name="connsiteX37" fmla="*/ 1487805 w 1609725"/>
                <a:gd name="connsiteY37" fmla="*/ 18288 h 213360"/>
                <a:gd name="connsiteX38" fmla="*/ 1512189 w 1609725"/>
                <a:gd name="connsiteY38" fmla="*/ 24384 h 213360"/>
                <a:gd name="connsiteX39" fmla="*/ 1554861 w 1609725"/>
                <a:gd name="connsiteY39" fmla="*/ 42672 h 213360"/>
                <a:gd name="connsiteX40" fmla="*/ 1609725 w 1609725"/>
                <a:gd name="connsiteY40" fmla="*/ 60960 h 213360"/>
                <a:gd name="connsiteX0" fmla="*/ 0 w 1554861"/>
                <a:gd name="connsiteY0" fmla="*/ 78867 h 213360"/>
                <a:gd name="connsiteX1" fmla="*/ 91821 w 1554861"/>
                <a:gd name="connsiteY1" fmla="*/ 158496 h 213360"/>
                <a:gd name="connsiteX2" fmla="*/ 110109 w 1554861"/>
                <a:gd name="connsiteY2" fmla="*/ 170688 h 213360"/>
                <a:gd name="connsiteX3" fmla="*/ 128397 w 1554861"/>
                <a:gd name="connsiteY3" fmla="*/ 188976 h 213360"/>
                <a:gd name="connsiteX4" fmla="*/ 152781 w 1554861"/>
                <a:gd name="connsiteY4" fmla="*/ 201168 h 213360"/>
                <a:gd name="connsiteX5" fmla="*/ 171069 w 1554861"/>
                <a:gd name="connsiteY5" fmla="*/ 213360 h 213360"/>
                <a:gd name="connsiteX6" fmla="*/ 250317 w 1554861"/>
                <a:gd name="connsiteY6" fmla="*/ 201168 h 213360"/>
                <a:gd name="connsiteX7" fmla="*/ 286893 w 1554861"/>
                <a:gd name="connsiteY7" fmla="*/ 188976 h 213360"/>
                <a:gd name="connsiteX8" fmla="*/ 329565 w 1554861"/>
                <a:gd name="connsiteY8" fmla="*/ 152400 h 213360"/>
                <a:gd name="connsiteX9" fmla="*/ 378333 w 1554861"/>
                <a:gd name="connsiteY9" fmla="*/ 140208 h 213360"/>
                <a:gd name="connsiteX10" fmla="*/ 396621 w 1554861"/>
                <a:gd name="connsiteY10" fmla="*/ 134112 h 213360"/>
                <a:gd name="connsiteX11" fmla="*/ 421005 w 1554861"/>
                <a:gd name="connsiteY11" fmla="*/ 128016 h 213360"/>
                <a:gd name="connsiteX12" fmla="*/ 439293 w 1554861"/>
                <a:gd name="connsiteY12" fmla="*/ 121920 h 213360"/>
                <a:gd name="connsiteX13" fmla="*/ 530733 w 1554861"/>
                <a:gd name="connsiteY13" fmla="*/ 115824 h 213360"/>
                <a:gd name="connsiteX14" fmla="*/ 549021 w 1554861"/>
                <a:gd name="connsiteY14" fmla="*/ 109728 h 213360"/>
                <a:gd name="connsiteX15" fmla="*/ 585597 w 1554861"/>
                <a:gd name="connsiteY15" fmla="*/ 85344 h 213360"/>
                <a:gd name="connsiteX16" fmla="*/ 603885 w 1554861"/>
                <a:gd name="connsiteY16" fmla="*/ 79248 h 213360"/>
                <a:gd name="connsiteX17" fmla="*/ 646557 w 1554861"/>
                <a:gd name="connsiteY17" fmla="*/ 48768 h 213360"/>
                <a:gd name="connsiteX18" fmla="*/ 677037 w 1554861"/>
                <a:gd name="connsiteY18" fmla="*/ 42672 h 213360"/>
                <a:gd name="connsiteX19" fmla="*/ 731901 w 1554861"/>
                <a:gd name="connsiteY19" fmla="*/ 24384 h 213360"/>
                <a:gd name="connsiteX20" fmla="*/ 780669 w 1554861"/>
                <a:gd name="connsiteY20" fmla="*/ 30480 h 213360"/>
                <a:gd name="connsiteX21" fmla="*/ 798957 w 1554861"/>
                <a:gd name="connsiteY21" fmla="*/ 42672 h 213360"/>
                <a:gd name="connsiteX22" fmla="*/ 853821 w 1554861"/>
                <a:gd name="connsiteY22" fmla="*/ 85344 h 213360"/>
                <a:gd name="connsiteX23" fmla="*/ 884301 w 1554861"/>
                <a:gd name="connsiteY23" fmla="*/ 121920 h 213360"/>
                <a:gd name="connsiteX24" fmla="*/ 908685 w 1554861"/>
                <a:gd name="connsiteY24" fmla="*/ 158496 h 213360"/>
                <a:gd name="connsiteX25" fmla="*/ 920877 w 1554861"/>
                <a:gd name="connsiteY25" fmla="*/ 176784 h 213360"/>
                <a:gd name="connsiteX26" fmla="*/ 1085469 w 1554861"/>
                <a:gd name="connsiteY26" fmla="*/ 170688 h 213360"/>
                <a:gd name="connsiteX27" fmla="*/ 1109853 w 1554861"/>
                <a:gd name="connsiteY27" fmla="*/ 158496 h 213360"/>
                <a:gd name="connsiteX28" fmla="*/ 1128141 w 1554861"/>
                <a:gd name="connsiteY28" fmla="*/ 152400 h 213360"/>
                <a:gd name="connsiteX29" fmla="*/ 1189101 w 1554861"/>
                <a:gd name="connsiteY29" fmla="*/ 134112 h 213360"/>
                <a:gd name="connsiteX30" fmla="*/ 1207389 w 1554861"/>
                <a:gd name="connsiteY30" fmla="*/ 128016 h 213360"/>
                <a:gd name="connsiteX31" fmla="*/ 1225677 w 1554861"/>
                <a:gd name="connsiteY31" fmla="*/ 115824 h 213360"/>
                <a:gd name="connsiteX32" fmla="*/ 1250061 w 1554861"/>
                <a:gd name="connsiteY32" fmla="*/ 103632 h 213360"/>
                <a:gd name="connsiteX33" fmla="*/ 1268349 w 1554861"/>
                <a:gd name="connsiteY33" fmla="*/ 85344 h 213360"/>
                <a:gd name="connsiteX34" fmla="*/ 1371981 w 1554861"/>
                <a:gd name="connsiteY34" fmla="*/ 18288 h 213360"/>
                <a:gd name="connsiteX35" fmla="*/ 1408557 w 1554861"/>
                <a:gd name="connsiteY35" fmla="*/ 0 h 213360"/>
                <a:gd name="connsiteX36" fmla="*/ 1463421 w 1554861"/>
                <a:gd name="connsiteY36" fmla="*/ 6096 h 213360"/>
                <a:gd name="connsiteX37" fmla="*/ 1487805 w 1554861"/>
                <a:gd name="connsiteY37" fmla="*/ 18288 h 213360"/>
                <a:gd name="connsiteX38" fmla="*/ 1512189 w 1554861"/>
                <a:gd name="connsiteY38" fmla="*/ 24384 h 213360"/>
                <a:gd name="connsiteX39" fmla="*/ 1554861 w 1554861"/>
                <a:gd name="connsiteY39" fmla="*/ 42672 h 21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54861" h="213360">
                  <a:moveTo>
                    <a:pt x="0" y="78867"/>
                  </a:moveTo>
                  <a:cubicBezTo>
                    <a:pt x="52832" y="127635"/>
                    <a:pt x="73470" y="143193"/>
                    <a:pt x="91821" y="158496"/>
                  </a:cubicBezTo>
                  <a:cubicBezTo>
                    <a:pt x="110173" y="173800"/>
                    <a:pt x="104481" y="165998"/>
                    <a:pt x="110109" y="170688"/>
                  </a:cubicBezTo>
                  <a:cubicBezTo>
                    <a:pt x="116732" y="176207"/>
                    <a:pt x="121382" y="183965"/>
                    <a:pt x="128397" y="188976"/>
                  </a:cubicBezTo>
                  <a:cubicBezTo>
                    <a:pt x="135792" y="194258"/>
                    <a:pt x="144891" y="196659"/>
                    <a:pt x="152781" y="201168"/>
                  </a:cubicBezTo>
                  <a:cubicBezTo>
                    <a:pt x="159142" y="204803"/>
                    <a:pt x="164973" y="209296"/>
                    <a:pt x="171069" y="213360"/>
                  </a:cubicBezTo>
                  <a:cubicBezTo>
                    <a:pt x="180092" y="212071"/>
                    <a:pt x="239039" y="203987"/>
                    <a:pt x="250317" y="201168"/>
                  </a:cubicBezTo>
                  <a:cubicBezTo>
                    <a:pt x="262785" y="198051"/>
                    <a:pt x="286893" y="188976"/>
                    <a:pt x="286893" y="188976"/>
                  </a:cubicBezTo>
                  <a:cubicBezTo>
                    <a:pt x="301306" y="174563"/>
                    <a:pt x="311318" y="162827"/>
                    <a:pt x="329565" y="152400"/>
                  </a:cubicBezTo>
                  <a:cubicBezTo>
                    <a:pt x="340403" y="146207"/>
                    <a:pt x="369414" y="142438"/>
                    <a:pt x="378333" y="140208"/>
                  </a:cubicBezTo>
                  <a:cubicBezTo>
                    <a:pt x="384567" y="138650"/>
                    <a:pt x="390442" y="135877"/>
                    <a:pt x="396621" y="134112"/>
                  </a:cubicBezTo>
                  <a:cubicBezTo>
                    <a:pt x="404677" y="131810"/>
                    <a:pt x="412949" y="130318"/>
                    <a:pt x="421005" y="128016"/>
                  </a:cubicBezTo>
                  <a:cubicBezTo>
                    <a:pt x="427184" y="126251"/>
                    <a:pt x="432907" y="122630"/>
                    <a:pt x="439293" y="121920"/>
                  </a:cubicBezTo>
                  <a:cubicBezTo>
                    <a:pt x="469654" y="118547"/>
                    <a:pt x="500253" y="117856"/>
                    <a:pt x="530733" y="115824"/>
                  </a:cubicBezTo>
                  <a:cubicBezTo>
                    <a:pt x="536829" y="113792"/>
                    <a:pt x="543404" y="112849"/>
                    <a:pt x="549021" y="109728"/>
                  </a:cubicBezTo>
                  <a:cubicBezTo>
                    <a:pt x="561830" y="102612"/>
                    <a:pt x="571696" y="89978"/>
                    <a:pt x="585597" y="85344"/>
                  </a:cubicBezTo>
                  <a:lnTo>
                    <a:pt x="603885" y="79248"/>
                  </a:lnTo>
                  <a:cubicBezTo>
                    <a:pt x="605287" y="78196"/>
                    <a:pt x="640614" y="50996"/>
                    <a:pt x="646557" y="48768"/>
                  </a:cubicBezTo>
                  <a:cubicBezTo>
                    <a:pt x="656259" y="45130"/>
                    <a:pt x="666877" y="44704"/>
                    <a:pt x="677037" y="42672"/>
                  </a:cubicBezTo>
                  <a:cubicBezTo>
                    <a:pt x="696869" y="32756"/>
                    <a:pt x="708266" y="24384"/>
                    <a:pt x="731901" y="24384"/>
                  </a:cubicBezTo>
                  <a:cubicBezTo>
                    <a:pt x="748284" y="24384"/>
                    <a:pt x="764413" y="28448"/>
                    <a:pt x="780669" y="30480"/>
                  </a:cubicBezTo>
                  <a:cubicBezTo>
                    <a:pt x="786765" y="34544"/>
                    <a:pt x="793096" y="38276"/>
                    <a:pt x="798957" y="42672"/>
                  </a:cubicBezTo>
                  <a:cubicBezTo>
                    <a:pt x="817492" y="56573"/>
                    <a:pt x="853821" y="85344"/>
                    <a:pt x="853821" y="85344"/>
                  </a:cubicBezTo>
                  <a:cubicBezTo>
                    <a:pt x="887102" y="151905"/>
                    <a:pt x="844091" y="75966"/>
                    <a:pt x="884301" y="121920"/>
                  </a:cubicBezTo>
                  <a:cubicBezTo>
                    <a:pt x="893950" y="132947"/>
                    <a:pt x="900557" y="146304"/>
                    <a:pt x="908685" y="158496"/>
                  </a:cubicBezTo>
                  <a:lnTo>
                    <a:pt x="920877" y="176784"/>
                  </a:lnTo>
                  <a:cubicBezTo>
                    <a:pt x="975741" y="174752"/>
                    <a:pt x="1030823" y="175976"/>
                    <a:pt x="1085469" y="170688"/>
                  </a:cubicBezTo>
                  <a:cubicBezTo>
                    <a:pt x="1094514" y="169813"/>
                    <a:pt x="1101500" y="162076"/>
                    <a:pt x="1109853" y="158496"/>
                  </a:cubicBezTo>
                  <a:cubicBezTo>
                    <a:pt x="1115759" y="155965"/>
                    <a:pt x="1121962" y="154165"/>
                    <a:pt x="1128141" y="152400"/>
                  </a:cubicBezTo>
                  <a:cubicBezTo>
                    <a:pt x="1192632" y="133974"/>
                    <a:pt x="1102181" y="163085"/>
                    <a:pt x="1189101" y="134112"/>
                  </a:cubicBezTo>
                  <a:cubicBezTo>
                    <a:pt x="1195197" y="132080"/>
                    <a:pt x="1202042" y="131580"/>
                    <a:pt x="1207389" y="128016"/>
                  </a:cubicBezTo>
                  <a:cubicBezTo>
                    <a:pt x="1213485" y="123952"/>
                    <a:pt x="1219316" y="119459"/>
                    <a:pt x="1225677" y="115824"/>
                  </a:cubicBezTo>
                  <a:cubicBezTo>
                    <a:pt x="1233567" y="111315"/>
                    <a:pt x="1242666" y="108914"/>
                    <a:pt x="1250061" y="103632"/>
                  </a:cubicBezTo>
                  <a:cubicBezTo>
                    <a:pt x="1257076" y="98621"/>
                    <a:pt x="1261286" y="90288"/>
                    <a:pt x="1268349" y="85344"/>
                  </a:cubicBezTo>
                  <a:cubicBezTo>
                    <a:pt x="1302056" y="61749"/>
                    <a:pt x="1337483" y="40711"/>
                    <a:pt x="1371981" y="18288"/>
                  </a:cubicBezTo>
                  <a:cubicBezTo>
                    <a:pt x="1396859" y="2117"/>
                    <a:pt x="1382227" y="8777"/>
                    <a:pt x="1408557" y="0"/>
                  </a:cubicBezTo>
                  <a:cubicBezTo>
                    <a:pt x="1426845" y="2032"/>
                    <a:pt x="1445492" y="1958"/>
                    <a:pt x="1463421" y="6096"/>
                  </a:cubicBezTo>
                  <a:cubicBezTo>
                    <a:pt x="1472276" y="8139"/>
                    <a:pt x="1479296" y="15097"/>
                    <a:pt x="1487805" y="18288"/>
                  </a:cubicBezTo>
                  <a:cubicBezTo>
                    <a:pt x="1495650" y="21230"/>
                    <a:pt x="1504061" y="22352"/>
                    <a:pt x="1512189" y="24384"/>
                  </a:cubicBezTo>
                  <a:cubicBezTo>
                    <a:pt x="1544333" y="45813"/>
                    <a:pt x="1515496" y="29550"/>
                    <a:pt x="1554861" y="42672"/>
                  </a:cubicBezTo>
                </a:path>
              </a:pathLst>
            </a:cu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BBEE8D8-7E84-449D-A442-E1113663C142}"/>
              </a:ext>
            </a:extLst>
          </p:cNvPr>
          <p:cNvSpPr txBox="1"/>
          <p:nvPr/>
        </p:nvSpPr>
        <p:spPr>
          <a:xfrm>
            <a:off x="7723151" y="2859448"/>
            <a:ext cx="1762044" cy="1477328"/>
          </a:xfrm>
          <a:prstGeom prst="rect">
            <a:avLst/>
          </a:prstGeom>
          <a:noFill/>
        </p:spPr>
        <p:txBody>
          <a:bodyPr wrap="square" rtlCol="0">
            <a:spAutoFit/>
          </a:bodyPr>
          <a:lstStyle/>
          <a:p>
            <a:r>
              <a:rPr lang="en-US" dirty="0"/>
              <a:t>Dynamics at a</a:t>
            </a:r>
            <a:br>
              <a:rPr lang="en-US" dirty="0"/>
            </a:br>
            <a:r>
              <a:rPr lang="en-US" dirty="0"/>
              <a:t>faster/smaller scale than the</a:t>
            </a:r>
            <a:br>
              <a:rPr lang="en-US" dirty="0"/>
            </a:br>
            <a:r>
              <a:rPr lang="en-US" dirty="0"/>
              <a:t>measurement resolution </a:t>
            </a:r>
          </a:p>
        </p:txBody>
      </p:sp>
      <p:sp>
        <p:nvSpPr>
          <p:cNvPr id="37" name="TextBox 36">
            <a:extLst>
              <a:ext uri="{FF2B5EF4-FFF2-40B4-BE49-F238E27FC236}">
                <a16:creationId xmlns:a16="http://schemas.microsoft.com/office/drawing/2014/main" id="{D9404C62-F61C-4597-A309-57044D6C89CA}"/>
              </a:ext>
            </a:extLst>
          </p:cNvPr>
          <p:cNvSpPr txBox="1"/>
          <p:nvPr/>
        </p:nvSpPr>
        <p:spPr>
          <a:xfrm>
            <a:off x="1176219" y="3975636"/>
            <a:ext cx="4556616" cy="646331"/>
          </a:xfrm>
          <a:prstGeom prst="rect">
            <a:avLst/>
          </a:prstGeom>
          <a:noFill/>
        </p:spPr>
        <p:txBody>
          <a:bodyPr wrap="square" rtlCol="0">
            <a:spAutoFit/>
          </a:bodyPr>
          <a:lstStyle/>
          <a:p>
            <a:r>
              <a:rPr lang="en-US" dirty="0"/>
              <a:t>We can talk about a single state in the interval if all state variables are “stable” enough</a:t>
            </a:r>
          </a:p>
        </p:txBody>
      </p:sp>
    </p:spTree>
    <p:extLst>
      <p:ext uri="{BB962C8B-B14F-4D97-AF65-F5344CB8AC3E}">
        <p14:creationId xmlns:p14="http://schemas.microsoft.com/office/powerpoint/2010/main" val="10201074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1F3F2E66-41E5-4498-881D-B9F697622514}"/>
              </a:ext>
            </a:extLst>
          </p:cNvPr>
          <p:cNvSpPr txBox="1"/>
          <p:nvPr/>
        </p:nvSpPr>
        <p:spPr>
          <a:xfrm>
            <a:off x="353008" y="1001971"/>
            <a:ext cx="7402070" cy="1569660"/>
          </a:xfrm>
          <a:prstGeom prst="rect">
            <a:avLst/>
          </a:prstGeom>
          <a:noFill/>
        </p:spPr>
        <p:txBody>
          <a:bodyPr wrap="square">
            <a:spAutoFit/>
          </a:bodyPr>
          <a:lstStyle/>
          <a:p>
            <a:r>
              <a:rPr lang="en-US" sz="3200" dirty="0"/>
              <a:t>3) Independent description:</a:t>
            </a:r>
            <a:br>
              <a:rPr lang="en-US" sz="3200" dirty="0"/>
            </a:br>
            <a:r>
              <a:rPr lang="en-US" sz="3200" dirty="0"/>
              <a:t>a state should describe the system and only the system (with minimal correlations) </a:t>
            </a:r>
          </a:p>
        </p:txBody>
      </p:sp>
      <p:sp>
        <p:nvSpPr>
          <p:cNvPr id="101" name="TextBox 100">
            <a:extLst>
              <a:ext uri="{FF2B5EF4-FFF2-40B4-BE49-F238E27FC236}">
                <a16:creationId xmlns:a16="http://schemas.microsoft.com/office/drawing/2014/main" id="{BADE4F79-1A64-4630-9FCD-15347B205F06}"/>
              </a:ext>
            </a:extLst>
          </p:cNvPr>
          <p:cNvSpPr txBox="1"/>
          <p:nvPr/>
        </p:nvSpPr>
        <p:spPr>
          <a:xfrm>
            <a:off x="250498" y="5915968"/>
            <a:ext cx="11765901" cy="646331"/>
          </a:xfrm>
          <a:prstGeom prst="rect">
            <a:avLst/>
          </a:prstGeom>
          <a:noFill/>
        </p:spPr>
        <p:txBody>
          <a:bodyPr wrap="square">
            <a:spAutoFit/>
          </a:bodyPr>
          <a:lstStyle/>
          <a:p>
            <a:pPr algn="ctr"/>
            <a:r>
              <a:rPr lang="en-US" sz="3600" dirty="0"/>
              <a:t>States are independent descriptions</a:t>
            </a:r>
          </a:p>
        </p:txBody>
      </p:sp>
      <p:sp>
        <p:nvSpPr>
          <p:cNvPr id="22" name="TextBox 21">
            <a:extLst>
              <a:ext uri="{FF2B5EF4-FFF2-40B4-BE49-F238E27FC236}">
                <a16:creationId xmlns:a16="http://schemas.microsoft.com/office/drawing/2014/main" id="{C5668B89-A34D-47E8-9D9D-49D856B49CD0}"/>
              </a:ext>
            </a:extLst>
          </p:cNvPr>
          <p:cNvSpPr txBox="1"/>
          <p:nvPr/>
        </p:nvSpPr>
        <p:spPr>
          <a:xfrm>
            <a:off x="942757" y="2794787"/>
            <a:ext cx="4556616" cy="923330"/>
          </a:xfrm>
          <a:prstGeom prst="rect">
            <a:avLst/>
          </a:prstGeom>
          <a:noFill/>
        </p:spPr>
        <p:txBody>
          <a:bodyPr wrap="square" rtlCol="0">
            <a:spAutoFit/>
          </a:bodyPr>
          <a:lstStyle/>
          <a:p>
            <a:r>
              <a:rPr lang="en-US" dirty="0"/>
              <a:t>A state is properly defined on an independent system, when all correlations have been removed</a:t>
            </a:r>
          </a:p>
        </p:txBody>
      </p:sp>
      <p:grpSp>
        <p:nvGrpSpPr>
          <p:cNvPr id="23" name="Group 22">
            <a:extLst>
              <a:ext uri="{FF2B5EF4-FFF2-40B4-BE49-F238E27FC236}">
                <a16:creationId xmlns:a16="http://schemas.microsoft.com/office/drawing/2014/main" id="{6BA5608A-B65C-47CC-B4B6-4F3E8C8BBEB8}"/>
              </a:ext>
            </a:extLst>
          </p:cNvPr>
          <p:cNvGrpSpPr/>
          <p:nvPr/>
        </p:nvGrpSpPr>
        <p:grpSpPr>
          <a:xfrm>
            <a:off x="8216948" y="1527555"/>
            <a:ext cx="885379" cy="1482267"/>
            <a:chOff x="1408384" y="1385535"/>
            <a:chExt cx="885379" cy="1482267"/>
          </a:xfrm>
        </p:grpSpPr>
        <p:grpSp>
          <p:nvGrpSpPr>
            <p:cNvPr id="24" name="Group 23">
              <a:extLst>
                <a:ext uri="{FF2B5EF4-FFF2-40B4-BE49-F238E27FC236}">
                  <a16:creationId xmlns:a16="http://schemas.microsoft.com/office/drawing/2014/main" id="{7CC8B161-5393-4361-9074-4A0D5C87C6CB}"/>
                </a:ext>
              </a:extLst>
            </p:cNvPr>
            <p:cNvGrpSpPr/>
            <p:nvPr/>
          </p:nvGrpSpPr>
          <p:grpSpPr>
            <a:xfrm>
              <a:off x="1705935" y="1624923"/>
              <a:ext cx="587828" cy="1242879"/>
              <a:chOff x="1705935" y="1624923"/>
              <a:chExt cx="587828" cy="1242879"/>
            </a:xfrm>
          </p:grpSpPr>
          <p:sp>
            <p:nvSpPr>
              <p:cNvPr id="26" name="Oval 25">
                <a:extLst>
                  <a:ext uri="{FF2B5EF4-FFF2-40B4-BE49-F238E27FC236}">
                    <a16:creationId xmlns:a16="http://schemas.microsoft.com/office/drawing/2014/main" id="{2AED2687-DBFD-4724-A6F4-ADB3485CBFC0}"/>
                  </a:ext>
                </a:extLst>
              </p:cNvPr>
              <p:cNvSpPr/>
              <p:nvPr/>
            </p:nvSpPr>
            <p:spPr>
              <a:xfrm>
                <a:off x="1705935" y="1624923"/>
                <a:ext cx="587828" cy="1242879"/>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Oval 26">
                <a:extLst>
                  <a:ext uri="{FF2B5EF4-FFF2-40B4-BE49-F238E27FC236}">
                    <a16:creationId xmlns:a16="http://schemas.microsoft.com/office/drawing/2014/main" id="{FC992215-BBAB-422F-B667-6C726D583E0E}"/>
                  </a:ext>
                </a:extLst>
              </p:cNvPr>
              <p:cNvSpPr/>
              <p:nvPr/>
            </p:nvSpPr>
            <p:spPr>
              <a:xfrm>
                <a:off x="1946978" y="2162388"/>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B052873-5511-4538-8E94-94E8AF9E1C9F}"/>
                  </a:ext>
                </a:extLst>
              </p:cNvPr>
              <p:cNvSpPr/>
              <p:nvPr/>
            </p:nvSpPr>
            <p:spPr>
              <a:xfrm>
                <a:off x="1957862" y="246570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7664BAD-C360-42C0-9AE1-CF8B21039F58}"/>
                  </a:ext>
                </a:extLst>
              </p:cNvPr>
              <p:cNvSpPr/>
              <p:nvPr/>
            </p:nvSpPr>
            <p:spPr>
              <a:xfrm>
                <a:off x="1942318" y="1855281"/>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35C8167-0641-4FBC-AF95-E3597591CCC5}"/>
                    </a:ext>
                  </a:extLst>
                </p:cNvPr>
                <p:cNvSpPr txBox="1"/>
                <p:nvPr/>
              </p:nvSpPr>
              <p:spPr>
                <a:xfrm>
                  <a:off x="1408384" y="1385535"/>
                  <a:ext cx="46134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1</m:t>
                            </m:r>
                          </m:sub>
                        </m:sSub>
                      </m:oMath>
                    </m:oMathPara>
                  </a14:m>
                  <a:endParaRPr lang="en-US" dirty="0"/>
                </a:p>
              </p:txBody>
            </p:sp>
          </mc:Choice>
          <mc:Fallback xmlns="">
            <p:sp>
              <p:nvSpPr>
                <p:cNvPr id="36" name="TextBox 35">
                  <a:extLst>
                    <a:ext uri="{FF2B5EF4-FFF2-40B4-BE49-F238E27FC236}">
                      <a16:creationId xmlns:a16="http://schemas.microsoft.com/office/drawing/2014/main" id="{032B1BC2-852C-45DA-ACEE-E4DCD19AE5A7}"/>
                    </a:ext>
                  </a:extLst>
                </p:cNvPr>
                <p:cNvSpPr txBox="1">
                  <a:spLocks noRot="1" noChangeAspect="1" noMove="1" noResize="1" noEditPoints="1" noAdjustHandles="1" noChangeArrowheads="1" noChangeShapeType="1" noTextEdit="1"/>
                </p:cNvSpPr>
                <p:nvPr/>
              </p:nvSpPr>
              <p:spPr>
                <a:xfrm>
                  <a:off x="1408384" y="1385535"/>
                  <a:ext cx="461345" cy="369332"/>
                </a:xfrm>
                <a:prstGeom prst="rect">
                  <a:avLst/>
                </a:prstGeom>
                <a:blipFill>
                  <a:blip r:embed="rId3"/>
                  <a:stretch>
                    <a:fillRect/>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7B3DFC2E-48A1-4DBB-873A-2E8EC8E3DA9E}"/>
              </a:ext>
            </a:extLst>
          </p:cNvPr>
          <p:cNvGrpSpPr/>
          <p:nvPr/>
        </p:nvGrpSpPr>
        <p:grpSpPr>
          <a:xfrm>
            <a:off x="9348390" y="3009822"/>
            <a:ext cx="973489" cy="789798"/>
            <a:chOff x="3495081" y="2867802"/>
            <a:chExt cx="973489" cy="789798"/>
          </a:xfrm>
        </p:grpSpPr>
        <p:grpSp>
          <p:nvGrpSpPr>
            <p:cNvPr id="31" name="Group 30">
              <a:extLst>
                <a:ext uri="{FF2B5EF4-FFF2-40B4-BE49-F238E27FC236}">
                  <a16:creationId xmlns:a16="http://schemas.microsoft.com/office/drawing/2014/main" id="{08041061-A50C-4E5A-98C5-CC2EF07E1763}"/>
                </a:ext>
              </a:extLst>
            </p:cNvPr>
            <p:cNvGrpSpPr/>
            <p:nvPr/>
          </p:nvGrpSpPr>
          <p:grpSpPr>
            <a:xfrm>
              <a:off x="3880742" y="3200400"/>
              <a:ext cx="587828" cy="457200"/>
              <a:chOff x="3880742" y="3200400"/>
              <a:chExt cx="587828" cy="457200"/>
            </a:xfrm>
          </p:grpSpPr>
          <p:sp>
            <p:nvSpPr>
              <p:cNvPr id="33" name="Oval 32">
                <a:extLst>
                  <a:ext uri="{FF2B5EF4-FFF2-40B4-BE49-F238E27FC236}">
                    <a16:creationId xmlns:a16="http://schemas.microsoft.com/office/drawing/2014/main" id="{00EAA29E-A0C0-45D6-AB25-FA640F9C9AC5}"/>
                  </a:ext>
                </a:extLst>
              </p:cNvPr>
              <p:cNvSpPr/>
              <p:nvPr/>
            </p:nvSpPr>
            <p:spPr>
              <a:xfrm>
                <a:off x="3880742" y="3200400"/>
                <a:ext cx="587828" cy="457200"/>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4" name="Oval 33">
                <a:extLst>
                  <a:ext uri="{FF2B5EF4-FFF2-40B4-BE49-F238E27FC236}">
                    <a16:creationId xmlns:a16="http://schemas.microsoft.com/office/drawing/2014/main" id="{DE355211-9316-4626-B950-11BCEF992CA7}"/>
                  </a:ext>
                </a:extLst>
              </p:cNvPr>
              <p:cNvSpPr/>
              <p:nvPr/>
            </p:nvSpPr>
            <p:spPr>
              <a:xfrm>
                <a:off x="3998157" y="339565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8C9C8AB-EC01-451A-871B-A10FD8D49E54}"/>
                  </a:ext>
                </a:extLst>
              </p:cNvPr>
              <p:cNvSpPr/>
              <p:nvPr/>
            </p:nvSpPr>
            <p:spPr>
              <a:xfrm>
                <a:off x="4281183" y="3389427"/>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DBCA5CA-5DAD-4325-9DD5-87A194E3C3C4}"/>
                    </a:ext>
                  </a:extLst>
                </p:cNvPr>
                <p:cNvSpPr txBox="1"/>
                <p:nvPr/>
              </p:nvSpPr>
              <p:spPr>
                <a:xfrm>
                  <a:off x="3495081" y="2867802"/>
                  <a:ext cx="4666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2</m:t>
                            </m:r>
                          </m:sub>
                        </m:sSub>
                      </m:oMath>
                    </m:oMathPara>
                  </a14:m>
                  <a:endParaRPr lang="en-US" dirty="0"/>
                </a:p>
              </p:txBody>
            </p:sp>
          </mc:Choice>
          <mc:Fallback xmlns="">
            <p:sp>
              <p:nvSpPr>
                <p:cNvPr id="37" name="TextBox 36">
                  <a:extLst>
                    <a:ext uri="{FF2B5EF4-FFF2-40B4-BE49-F238E27FC236}">
                      <a16:creationId xmlns:a16="http://schemas.microsoft.com/office/drawing/2014/main" id="{369845D8-0F11-48D9-84A7-FC663A40B252}"/>
                    </a:ext>
                  </a:extLst>
                </p:cNvPr>
                <p:cNvSpPr txBox="1">
                  <a:spLocks noRot="1" noChangeAspect="1" noMove="1" noResize="1" noEditPoints="1" noAdjustHandles="1" noChangeArrowheads="1" noChangeShapeType="1" noTextEdit="1"/>
                </p:cNvSpPr>
                <p:nvPr/>
              </p:nvSpPr>
              <p:spPr>
                <a:xfrm>
                  <a:off x="3495081" y="2867802"/>
                  <a:ext cx="466666" cy="369332"/>
                </a:xfrm>
                <a:prstGeom prst="rect">
                  <a:avLst/>
                </a:prstGeom>
                <a:blipFill>
                  <a:blip r:embed="rId4"/>
                  <a:stretch>
                    <a:fillRect/>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28042295-AE0E-4881-B4C7-73D196B8F24B}"/>
              </a:ext>
            </a:extLst>
          </p:cNvPr>
          <p:cNvGrpSpPr/>
          <p:nvPr/>
        </p:nvGrpSpPr>
        <p:grpSpPr>
          <a:xfrm>
            <a:off x="9315513" y="1345767"/>
            <a:ext cx="1401602" cy="1664055"/>
            <a:chOff x="4940330" y="961957"/>
            <a:chExt cx="1401602" cy="1664055"/>
          </a:xfrm>
        </p:grpSpPr>
        <p:grpSp>
          <p:nvGrpSpPr>
            <p:cNvPr id="38" name="Group 37">
              <a:extLst>
                <a:ext uri="{FF2B5EF4-FFF2-40B4-BE49-F238E27FC236}">
                  <a16:creationId xmlns:a16="http://schemas.microsoft.com/office/drawing/2014/main" id="{A93A5E70-907E-4183-B7C3-F777813B8017}"/>
                </a:ext>
              </a:extLst>
            </p:cNvPr>
            <p:cNvGrpSpPr/>
            <p:nvPr/>
          </p:nvGrpSpPr>
          <p:grpSpPr>
            <a:xfrm>
              <a:off x="5292009" y="1383133"/>
              <a:ext cx="698244" cy="1242879"/>
              <a:chOff x="1942319" y="3651215"/>
              <a:chExt cx="698244" cy="1242879"/>
            </a:xfrm>
          </p:grpSpPr>
          <p:sp>
            <p:nvSpPr>
              <p:cNvPr id="40" name="Oval 39">
                <a:extLst>
                  <a:ext uri="{FF2B5EF4-FFF2-40B4-BE49-F238E27FC236}">
                    <a16:creationId xmlns:a16="http://schemas.microsoft.com/office/drawing/2014/main" id="{20D22493-332F-4FA8-8F55-57B9FAF2368B}"/>
                  </a:ext>
                </a:extLst>
              </p:cNvPr>
              <p:cNvSpPr/>
              <p:nvPr/>
            </p:nvSpPr>
            <p:spPr>
              <a:xfrm>
                <a:off x="1942319" y="3651215"/>
                <a:ext cx="698244" cy="1242879"/>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1" name="Oval 40">
                <a:extLst>
                  <a:ext uri="{FF2B5EF4-FFF2-40B4-BE49-F238E27FC236}">
                    <a16:creationId xmlns:a16="http://schemas.microsoft.com/office/drawing/2014/main" id="{FC63805B-8CAE-4317-84F6-3AB9D5CC0BAC}"/>
                  </a:ext>
                </a:extLst>
              </p:cNvPr>
              <p:cNvSpPr/>
              <p:nvPr/>
            </p:nvSpPr>
            <p:spPr>
              <a:xfrm>
                <a:off x="2099378" y="4236895"/>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9583AD8-C057-4548-A4D0-1C55CAE0D897}"/>
                  </a:ext>
                </a:extLst>
              </p:cNvPr>
              <p:cNvSpPr/>
              <p:nvPr/>
            </p:nvSpPr>
            <p:spPr>
              <a:xfrm>
                <a:off x="2110262" y="4540211"/>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6AB6706-C807-4D62-9D72-F7C347B119DE}"/>
                  </a:ext>
                </a:extLst>
              </p:cNvPr>
              <p:cNvSpPr/>
              <p:nvPr/>
            </p:nvSpPr>
            <p:spPr>
              <a:xfrm>
                <a:off x="2094718" y="3929788"/>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64D46C9-85D1-48DB-8E1E-C2F00F14A194}"/>
                  </a:ext>
                </a:extLst>
              </p:cNvPr>
              <p:cNvSpPr/>
              <p:nvPr/>
            </p:nvSpPr>
            <p:spPr>
              <a:xfrm>
                <a:off x="2382404" y="4230668"/>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4AE6BF1-61D3-4A97-A156-643E23C7F4DD}"/>
                  </a:ext>
                </a:extLst>
              </p:cNvPr>
              <p:cNvSpPr/>
              <p:nvPr/>
            </p:nvSpPr>
            <p:spPr>
              <a:xfrm>
                <a:off x="2393288" y="4533984"/>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77B3AB5-000B-421F-8F31-6FC2DF760C02}"/>
                  </a:ext>
                </a:extLst>
              </p:cNvPr>
              <p:cNvSpPr/>
              <p:nvPr/>
            </p:nvSpPr>
            <p:spPr>
              <a:xfrm>
                <a:off x="2377744" y="3923561"/>
                <a:ext cx="83975" cy="8397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D217042-E58E-43CF-BC0B-46034FF1DDA1}"/>
                    </a:ext>
                  </a:extLst>
                </p:cNvPr>
                <p:cNvSpPr txBox="1"/>
                <p:nvPr/>
              </p:nvSpPr>
              <p:spPr>
                <a:xfrm>
                  <a:off x="4940330" y="961957"/>
                  <a:ext cx="14016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𝒮</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2</m:t>
                            </m:r>
                          </m:sub>
                        </m:sSub>
                      </m:oMath>
                    </m:oMathPara>
                  </a14:m>
                  <a:endParaRPr lang="en-US" dirty="0"/>
                </a:p>
              </p:txBody>
            </p:sp>
          </mc:Choice>
          <mc:Fallback xmlns="">
            <p:sp>
              <p:nvSpPr>
                <p:cNvPr id="38" name="TextBox 37">
                  <a:extLst>
                    <a:ext uri="{FF2B5EF4-FFF2-40B4-BE49-F238E27FC236}">
                      <a16:creationId xmlns:a16="http://schemas.microsoft.com/office/drawing/2014/main" id="{2F0477BB-8464-4A18-A1D8-4A0AFE08C4D9}"/>
                    </a:ext>
                  </a:extLst>
                </p:cNvPr>
                <p:cNvSpPr txBox="1">
                  <a:spLocks noRot="1" noChangeAspect="1" noMove="1" noResize="1" noEditPoints="1" noAdjustHandles="1" noChangeArrowheads="1" noChangeShapeType="1" noTextEdit="1"/>
                </p:cNvSpPr>
                <p:nvPr/>
              </p:nvSpPr>
              <p:spPr>
                <a:xfrm>
                  <a:off x="4940330" y="961957"/>
                  <a:ext cx="1401602" cy="369332"/>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18404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4F8DCD37-7889-470E-A37E-2BBC011849D1}"/>
              </a:ext>
            </a:extLst>
          </p:cNvPr>
          <p:cNvSpPr txBox="1"/>
          <p:nvPr/>
        </p:nvSpPr>
        <p:spPr>
          <a:xfrm>
            <a:off x="250498" y="405342"/>
            <a:ext cx="5631493" cy="3108543"/>
          </a:xfrm>
          <a:prstGeom prst="rect">
            <a:avLst/>
          </a:prstGeom>
          <a:noFill/>
        </p:spPr>
        <p:txBody>
          <a:bodyPr wrap="square">
            <a:spAutoFit/>
          </a:bodyPr>
          <a:lstStyle/>
          <a:p>
            <a:pPr marL="514350" indent="-514350">
              <a:buFont typeface="+mj-lt"/>
              <a:buAutoNum type="arabicParenR"/>
            </a:pPr>
            <a:r>
              <a:rPr lang="en-US" sz="3200" dirty="0"/>
              <a:t>States are junction points</a:t>
            </a:r>
          </a:p>
          <a:p>
            <a:pPr marL="514350" indent="-514350">
              <a:buFont typeface="+mj-lt"/>
              <a:buAutoNum type="arabicParenR"/>
            </a:pPr>
            <a:endParaRPr lang="en-US" dirty="0"/>
          </a:p>
          <a:p>
            <a:pPr marL="514350" indent="-514350">
              <a:buFont typeface="+mj-lt"/>
              <a:buAutoNum type="arabicParenR"/>
            </a:pPr>
            <a:r>
              <a:rPr lang="en-US" sz="3200" dirty="0"/>
              <a:t>States are equilibria of faster/smaller scale processes</a:t>
            </a:r>
          </a:p>
          <a:p>
            <a:pPr marL="514350" indent="-514350">
              <a:buFont typeface="+mj-lt"/>
              <a:buAutoNum type="arabicParenR"/>
            </a:pPr>
            <a:endParaRPr lang="en-US" dirty="0"/>
          </a:p>
          <a:p>
            <a:pPr marL="514350" indent="-514350">
              <a:buFont typeface="+mj-lt"/>
              <a:buAutoNum type="arabicParenR"/>
            </a:pPr>
            <a:r>
              <a:rPr lang="en-US" sz="3200" dirty="0"/>
              <a:t>States are independent descriptions</a:t>
            </a:r>
          </a:p>
        </p:txBody>
      </p:sp>
      <p:sp>
        <p:nvSpPr>
          <p:cNvPr id="49" name="Arrow: Right 48">
            <a:extLst>
              <a:ext uri="{FF2B5EF4-FFF2-40B4-BE49-F238E27FC236}">
                <a16:creationId xmlns:a16="http://schemas.microsoft.com/office/drawing/2014/main" id="{E811C6EE-3FDF-4C80-A3F6-323A2C30EDB5}"/>
              </a:ext>
            </a:extLst>
          </p:cNvPr>
          <p:cNvSpPr/>
          <p:nvPr/>
        </p:nvSpPr>
        <p:spPr>
          <a:xfrm>
            <a:off x="6096000" y="1667225"/>
            <a:ext cx="1084245" cy="584775"/>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A450206-EC52-47AC-B9A4-15D761706996}"/>
              </a:ext>
            </a:extLst>
          </p:cNvPr>
          <p:cNvSpPr txBox="1"/>
          <p:nvPr/>
        </p:nvSpPr>
        <p:spPr>
          <a:xfrm>
            <a:off x="7394254" y="599613"/>
            <a:ext cx="4622145" cy="2554545"/>
          </a:xfrm>
          <a:prstGeom prst="rect">
            <a:avLst/>
          </a:prstGeom>
          <a:noFill/>
        </p:spPr>
        <p:txBody>
          <a:bodyPr wrap="square">
            <a:spAutoFit/>
          </a:bodyPr>
          <a:lstStyle/>
          <a:p>
            <a:r>
              <a:rPr lang="en-US" sz="3200" dirty="0"/>
              <a:t>The very notion of state is linked to equilibrium and state entropy (i.e. a unique, maximized evolution count)</a:t>
            </a:r>
          </a:p>
        </p:txBody>
      </p:sp>
      <p:sp>
        <p:nvSpPr>
          <p:cNvPr id="51" name="TextBox 50">
            <a:extLst>
              <a:ext uri="{FF2B5EF4-FFF2-40B4-BE49-F238E27FC236}">
                <a16:creationId xmlns:a16="http://schemas.microsoft.com/office/drawing/2014/main" id="{847E58CC-F575-4437-847D-139E06C0C83C}"/>
              </a:ext>
            </a:extLst>
          </p:cNvPr>
          <p:cNvSpPr txBox="1"/>
          <p:nvPr/>
        </p:nvSpPr>
        <p:spPr>
          <a:xfrm>
            <a:off x="1200612" y="3901805"/>
            <a:ext cx="9790775" cy="1569660"/>
          </a:xfrm>
          <a:prstGeom prst="rect">
            <a:avLst/>
          </a:prstGeom>
          <a:noFill/>
        </p:spPr>
        <p:txBody>
          <a:bodyPr wrap="square">
            <a:spAutoFit/>
          </a:bodyPr>
          <a:lstStyle/>
          <a:p>
            <a:r>
              <a:rPr lang="en-US" sz="2400" dirty="0"/>
              <a:t>These requirements are things we, maybe implicitly, look for when defining systems and states (epistemic desiderata); if they are not satisfied we change the system/state definition until they are; we look for sets of variables that “go together” in that way</a:t>
            </a:r>
          </a:p>
        </p:txBody>
      </p:sp>
      <p:sp>
        <p:nvSpPr>
          <p:cNvPr id="7" name="TextBox 6">
            <a:extLst>
              <a:ext uri="{FF2B5EF4-FFF2-40B4-BE49-F238E27FC236}">
                <a16:creationId xmlns:a16="http://schemas.microsoft.com/office/drawing/2014/main" id="{BE7616A8-81A8-475E-BC00-8B19874A3FDA}"/>
              </a:ext>
            </a:extLst>
          </p:cNvPr>
          <p:cNvSpPr txBox="1"/>
          <p:nvPr/>
        </p:nvSpPr>
        <p:spPr>
          <a:xfrm>
            <a:off x="250498" y="5915968"/>
            <a:ext cx="11765901" cy="646331"/>
          </a:xfrm>
          <a:prstGeom prst="rect">
            <a:avLst/>
          </a:prstGeom>
          <a:noFill/>
        </p:spPr>
        <p:txBody>
          <a:bodyPr wrap="square">
            <a:spAutoFit/>
          </a:bodyPr>
          <a:lstStyle/>
          <a:p>
            <a:pPr algn="ctr"/>
            <a:r>
              <a:rPr lang="en-US" sz="3600" dirty="0"/>
              <a:t>All states are, in this sense, independent equilibria</a:t>
            </a:r>
          </a:p>
        </p:txBody>
      </p:sp>
    </p:spTree>
    <p:extLst>
      <p:ext uri="{BB962C8B-B14F-4D97-AF65-F5344CB8AC3E}">
        <p14:creationId xmlns:p14="http://schemas.microsoft.com/office/powerpoint/2010/main" val="153791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4F88E3-687A-4CB1-BFFC-B122C87EC401}"/>
              </a:ext>
            </a:extLst>
          </p:cNvPr>
          <p:cNvSpPr txBox="1"/>
          <p:nvPr/>
        </p:nvSpPr>
        <p:spPr>
          <a:xfrm>
            <a:off x="250498" y="293388"/>
            <a:ext cx="11765901" cy="1200329"/>
          </a:xfrm>
          <a:prstGeom prst="rect">
            <a:avLst/>
          </a:prstGeom>
          <a:noFill/>
        </p:spPr>
        <p:txBody>
          <a:bodyPr wrap="square">
            <a:spAutoFit/>
          </a:bodyPr>
          <a:lstStyle/>
          <a:p>
            <a:pPr algn="ctr"/>
            <a:r>
              <a:rPr lang="en-US" sz="3600" dirty="0"/>
              <a:t>Note: the notion of equilibrium as “nothing is changing” does not really work and needs to be amended</a:t>
            </a:r>
          </a:p>
        </p:txBody>
      </p:sp>
      <p:sp>
        <p:nvSpPr>
          <p:cNvPr id="3" name="TextBox 2">
            <a:extLst>
              <a:ext uri="{FF2B5EF4-FFF2-40B4-BE49-F238E27FC236}">
                <a16:creationId xmlns:a16="http://schemas.microsoft.com/office/drawing/2014/main" id="{71C608B3-BAC9-46F5-A82F-18F32610B4EE}"/>
              </a:ext>
            </a:extLst>
          </p:cNvPr>
          <p:cNvSpPr txBox="1"/>
          <p:nvPr/>
        </p:nvSpPr>
        <p:spPr>
          <a:xfrm>
            <a:off x="1223278" y="2070077"/>
            <a:ext cx="5486399" cy="1985159"/>
          </a:xfrm>
          <a:prstGeom prst="rect">
            <a:avLst/>
          </a:prstGeom>
          <a:noFill/>
        </p:spPr>
        <p:txBody>
          <a:bodyPr wrap="square" rtlCol="0">
            <a:spAutoFit/>
          </a:bodyPr>
          <a:lstStyle/>
          <a:p>
            <a:pPr>
              <a:spcAft>
                <a:spcPts val="600"/>
              </a:spcAft>
            </a:pPr>
            <a:r>
              <a:rPr lang="en-US" dirty="0"/>
              <a:t>Take a volume of gas at equilibrium</a:t>
            </a:r>
          </a:p>
          <a:p>
            <a:pPr>
              <a:spcAft>
                <a:spcPts val="600"/>
              </a:spcAft>
            </a:pPr>
            <a:r>
              <a:rPr lang="en-US" dirty="0"/>
              <a:t>It should be at equilibrium for every observer, yet only in the rest frame nothing is changing</a:t>
            </a:r>
          </a:p>
          <a:p>
            <a:pPr>
              <a:spcAft>
                <a:spcPts val="600"/>
              </a:spcAft>
            </a:pPr>
            <a:r>
              <a:rPr lang="en-US" dirty="0"/>
              <a:t>Moreover, in presence of gravity, gas at equilibrium must follow geodesics</a:t>
            </a:r>
          </a:p>
          <a:p>
            <a:pPr>
              <a:spcAft>
                <a:spcPts val="600"/>
              </a:spcAft>
            </a:pPr>
            <a:r>
              <a:rPr lang="en-US" dirty="0" err="1"/>
              <a:t>Relativistically</a:t>
            </a:r>
            <a:r>
              <a:rPr lang="en-US" dirty="0"/>
              <a:t>, “nothing is changing” makes no sense</a:t>
            </a:r>
          </a:p>
        </p:txBody>
      </p:sp>
      <p:grpSp>
        <p:nvGrpSpPr>
          <p:cNvPr id="21" name="Group 20">
            <a:extLst>
              <a:ext uri="{FF2B5EF4-FFF2-40B4-BE49-F238E27FC236}">
                <a16:creationId xmlns:a16="http://schemas.microsoft.com/office/drawing/2014/main" id="{69243B5E-93E9-47D4-B3CB-F3E8E5B678DB}"/>
              </a:ext>
            </a:extLst>
          </p:cNvPr>
          <p:cNvGrpSpPr/>
          <p:nvPr/>
        </p:nvGrpSpPr>
        <p:grpSpPr>
          <a:xfrm>
            <a:off x="9093738" y="2585720"/>
            <a:ext cx="609062" cy="533400"/>
            <a:chOff x="7798338" y="2141760"/>
            <a:chExt cx="1241900" cy="1287240"/>
          </a:xfrm>
        </p:grpSpPr>
        <p:cxnSp>
          <p:nvCxnSpPr>
            <p:cNvPr id="6" name="Straight Connector 5">
              <a:extLst>
                <a:ext uri="{FF2B5EF4-FFF2-40B4-BE49-F238E27FC236}">
                  <a16:creationId xmlns:a16="http://schemas.microsoft.com/office/drawing/2014/main" id="{870C7064-F379-459D-B4AA-DBFD146F38A0}"/>
                </a:ext>
              </a:extLst>
            </p:cNvPr>
            <p:cNvCxnSpPr/>
            <p:nvPr/>
          </p:nvCxnSpPr>
          <p:spPr>
            <a:xfrm>
              <a:off x="8326877" y="2717260"/>
              <a:ext cx="0" cy="71174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9B88D9-09B5-4988-9DD0-987032D11128}"/>
                </a:ext>
              </a:extLst>
            </p:cNvPr>
            <p:cNvCxnSpPr/>
            <p:nvPr/>
          </p:nvCxnSpPr>
          <p:spPr>
            <a:xfrm flipV="1">
              <a:off x="8326877" y="3060970"/>
              <a:ext cx="713361" cy="36803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60CCFE-F7E4-46E0-BCAA-18B1BC0FEFA4}"/>
                </a:ext>
              </a:extLst>
            </p:cNvPr>
            <p:cNvCxnSpPr/>
            <p:nvPr/>
          </p:nvCxnSpPr>
          <p:spPr>
            <a:xfrm flipV="1">
              <a:off x="8326876" y="2349230"/>
              <a:ext cx="713361" cy="36803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ED58B99-061D-4325-AC26-2B83B71092F6}"/>
                </a:ext>
              </a:extLst>
            </p:cNvPr>
            <p:cNvCxnSpPr/>
            <p:nvPr/>
          </p:nvCxnSpPr>
          <p:spPr>
            <a:xfrm>
              <a:off x="9040237" y="2349230"/>
              <a:ext cx="0" cy="71174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D87748-D4EE-4E99-895F-5D1F1E63BD02}"/>
                </a:ext>
              </a:extLst>
            </p:cNvPr>
            <p:cNvCxnSpPr/>
            <p:nvPr/>
          </p:nvCxnSpPr>
          <p:spPr>
            <a:xfrm flipV="1">
              <a:off x="7798338" y="2141760"/>
              <a:ext cx="713361" cy="36803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C32C0D-5B96-442D-8A40-99154D8E330B}"/>
                </a:ext>
              </a:extLst>
            </p:cNvPr>
            <p:cNvCxnSpPr>
              <a:cxnSpLocks/>
            </p:cNvCxnSpPr>
            <p:nvPr/>
          </p:nvCxnSpPr>
          <p:spPr>
            <a:xfrm>
              <a:off x="7798339" y="2509790"/>
              <a:ext cx="528536" cy="20747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BC5D5B-A57D-425B-B70E-3F5CF6977944}"/>
                </a:ext>
              </a:extLst>
            </p:cNvPr>
            <p:cNvCxnSpPr>
              <a:cxnSpLocks/>
            </p:cNvCxnSpPr>
            <p:nvPr/>
          </p:nvCxnSpPr>
          <p:spPr>
            <a:xfrm>
              <a:off x="8511699" y="2141760"/>
              <a:ext cx="528536" cy="20747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695915-EC62-4D99-B3BD-0BA899A1465C}"/>
                </a:ext>
              </a:extLst>
            </p:cNvPr>
            <p:cNvCxnSpPr>
              <a:cxnSpLocks/>
            </p:cNvCxnSpPr>
            <p:nvPr/>
          </p:nvCxnSpPr>
          <p:spPr>
            <a:xfrm>
              <a:off x="7798338" y="3221530"/>
              <a:ext cx="528536" cy="207470"/>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6726E4-9737-442D-AFF2-3DE8EC7AA078}"/>
                </a:ext>
              </a:extLst>
            </p:cNvPr>
            <p:cNvCxnSpPr/>
            <p:nvPr/>
          </p:nvCxnSpPr>
          <p:spPr>
            <a:xfrm>
              <a:off x="7800365" y="2509790"/>
              <a:ext cx="0" cy="711740"/>
            </a:xfrm>
            <a:prstGeom prst="line">
              <a:avLst/>
            </a:prstGeom>
            <a:ln>
              <a:prstDash val="solid"/>
            </a:ln>
          </p:spPr>
          <p:style>
            <a:lnRef idx="1">
              <a:schemeClr val="accent1"/>
            </a:lnRef>
            <a:fillRef idx="0">
              <a:schemeClr val="accent1"/>
            </a:fillRef>
            <a:effectRef idx="0">
              <a:schemeClr val="accent1"/>
            </a:effectRef>
            <a:fontRef idx="minor">
              <a:schemeClr val="tx1"/>
            </a:fontRef>
          </p:style>
        </p:cxnSp>
      </p:grpSp>
      <p:sp>
        <p:nvSpPr>
          <p:cNvPr id="22" name="Freeform: Shape 21">
            <a:extLst>
              <a:ext uri="{FF2B5EF4-FFF2-40B4-BE49-F238E27FC236}">
                <a16:creationId xmlns:a16="http://schemas.microsoft.com/office/drawing/2014/main" id="{F581EE34-12AD-4A2E-BE23-5D52AE003F60}"/>
              </a:ext>
            </a:extLst>
          </p:cNvPr>
          <p:cNvSpPr/>
          <p:nvPr/>
        </p:nvSpPr>
        <p:spPr>
          <a:xfrm>
            <a:off x="7889744" y="2116853"/>
            <a:ext cx="2900463" cy="974919"/>
          </a:xfrm>
          <a:custGeom>
            <a:avLst/>
            <a:gdLst>
              <a:gd name="connsiteX0" fmla="*/ 0 w 10648545"/>
              <a:gd name="connsiteY0" fmla="*/ 1083013 h 1083013"/>
              <a:gd name="connsiteX1" fmla="*/ 2075234 w 10648545"/>
              <a:gd name="connsiteY1" fmla="*/ 661481 h 1083013"/>
              <a:gd name="connsiteX2" fmla="*/ 4961107 w 10648545"/>
              <a:gd name="connsiteY2" fmla="*/ 337226 h 1083013"/>
              <a:gd name="connsiteX3" fmla="*/ 8508460 w 10648545"/>
              <a:gd name="connsiteY3" fmla="*/ 337226 h 1083013"/>
              <a:gd name="connsiteX4" fmla="*/ 10648545 w 10648545"/>
              <a:gd name="connsiteY4" fmla="*/ 0 h 1083013"/>
              <a:gd name="connsiteX0" fmla="*/ 0 w 10666718"/>
              <a:gd name="connsiteY0" fmla="*/ 2455788 h 2455788"/>
              <a:gd name="connsiteX1" fmla="*/ 2093407 w 10666718"/>
              <a:gd name="connsiteY1" fmla="*/ 661481 h 2455788"/>
              <a:gd name="connsiteX2" fmla="*/ 4979280 w 10666718"/>
              <a:gd name="connsiteY2" fmla="*/ 337226 h 2455788"/>
              <a:gd name="connsiteX3" fmla="*/ 8526633 w 10666718"/>
              <a:gd name="connsiteY3" fmla="*/ 337226 h 2455788"/>
              <a:gd name="connsiteX4" fmla="*/ 10666718 w 10666718"/>
              <a:gd name="connsiteY4" fmla="*/ 0 h 2455788"/>
              <a:gd name="connsiteX0" fmla="*/ 0 w 10666718"/>
              <a:gd name="connsiteY0" fmla="*/ 2455788 h 2455788"/>
              <a:gd name="connsiteX1" fmla="*/ 2238791 w 10666718"/>
              <a:gd name="connsiteY1" fmla="*/ 1192879 h 2455788"/>
              <a:gd name="connsiteX2" fmla="*/ 4979280 w 10666718"/>
              <a:gd name="connsiteY2" fmla="*/ 337226 h 2455788"/>
              <a:gd name="connsiteX3" fmla="*/ 8526633 w 10666718"/>
              <a:gd name="connsiteY3" fmla="*/ 337226 h 2455788"/>
              <a:gd name="connsiteX4" fmla="*/ 10666718 w 10666718"/>
              <a:gd name="connsiteY4" fmla="*/ 0 h 2455788"/>
              <a:gd name="connsiteX0" fmla="*/ 0 w 10666718"/>
              <a:gd name="connsiteY0" fmla="*/ 2546812 h 2546812"/>
              <a:gd name="connsiteX1" fmla="*/ 2238791 w 10666718"/>
              <a:gd name="connsiteY1" fmla="*/ 1283903 h 2546812"/>
              <a:gd name="connsiteX2" fmla="*/ 4979280 w 10666718"/>
              <a:gd name="connsiteY2" fmla="*/ 428250 h 2546812"/>
              <a:gd name="connsiteX3" fmla="*/ 8490287 w 10666718"/>
              <a:gd name="connsiteY3" fmla="*/ 7562 h 2546812"/>
              <a:gd name="connsiteX4" fmla="*/ 10666718 w 10666718"/>
              <a:gd name="connsiteY4" fmla="*/ 91024 h 2546812"/>
              <a:gd name="connsiteX0" fmla="*/ 0 w 10375952"/>
              <a:gd name="connsiteY0" fmla="*/ 4249252 h 4249252"/>
              <a:gd name="connsiteX1" fmla="*/ 2238791 w 10375952"/>
              <a:gd name="connsiteY1" fmla="*/ 2986343 h 4249252"/>
              <a:gd name="connsiteX2" fmla="*/ 4979280 w 10375952"/>
              <a:gd name="connsiteY2" fmla="*/ 2130690 h 4249252"/>
              <a:gd name="connsiteX3" fmla="*/ 8490287 w 10375952"/>
              <a:gd name="connsiteY3" fmla="*/ 1710002 h 4249252"/>
              <a:gd name="connsiteX4" fmla="*/ 10375952 w 10375952"/>
              <a:gd name="connsiteY4" fmla="*/ 0 h 4249252"/>
              <a:gd name="connsiteX0" fmla="*/ 0 w 10375952"/>
              <a:gd name="connsiteY0" fmla="*/ 4249252 h 4249252"/>
              <a:gd name="connsiteX1" fmla="*/ 2238791 w 10375952"/>
              <a:gd name="connsiteY1" fmla="*/ 2986343 h 4249252"/>
              <a:gd name="connsiteX2" fmla="*/ 4979280 w 10375952"/>
              <a:gd name="connsiteY2" fmla="*/ 2130690 h 4249252"/>
              <a:gd name="connsiteX3" fmla="*/ 8490287 w 10375952"/>
              <a:gd name="connsiteY3" fmla="*/ 1710002 h 4249252"/>
              <a:gd name="connsiteX4" fmla="*/ 10375952 w 10375952"/>
              <a:gd name="connsiteY4" fmla="*/ 0 h 4249252"/>
              <a:gd name="connsiteX0" fmla="*/ 0 w 10375952"/>
              <a:gd name="connsiteY0" fmla="*/ 4249252 h 4249252"/>
              <a:gd name="connsiteX1" fmla="*/ 2238791 w 10375952"/>
              <a:gd name="connsiteY1" fmla="*/ 2986343 h 4249252"/>
              <a:gd name="connsiteX2" fmla="*/ 4979280 w 10375952"/>
              <a:gd name="connsiteY2" fmla="*/ 2130690 h 4249252"/>
              <a:gd name="connsiteX3" fmla="*/ 8490287 w 10375952"/>
              <a:gd name="connsiteY3" fmla="*/ 1710002 h 4249252"/>
              <a:gd name="connsiteX4" fmla="*/ 10375952 w 10375952"/>
              <a:gd name="connsiteY4" fmla="*/ 0 h 4249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5952" h="4249252">
                <a:moveTo>
                  <a:pt x="0" y="4249252"/>
                </a:moveTo>
                <a:cubicBezTo>
                  <a:pt x="606020" y="3702086"/>
                  <a:pt x="1408911" y="3339437"/>
                  <a:pt x="2238791" y="2986343"/>
                </a:cubicBezTo>
                <a:cubicBezTo>
                  <a:pt x="3068671" y="2633249"/>
                  <a:pt x="3937364" y="2343414"/>
                  <a:pt x="4979280" y="2130690"/>
                </a:cubicBezTo>
                <a:cubicBezTo>
                  <a:pt x="6021196" y="1917967"/>
                  <a:pt x="7542381" y="1766206"/>
                  <a:pt x="8490287" y="1710002"/>
                </a:cubicBezTo>
                <a:cubicBezTo>
                  <a:pt x="9438193" y="1653798"/>
                  <a:pt x="9979765" y="915465"/>
                  <a:pt x="10375952" y="0"/>
                </a:cubicBezTo>
              </a:path>
            </a:pathLst>
          </a:custGeom>
          <a:noFill/>
          <a:ln>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1F0BAF9-C52B-40B7-A904-17F592FCA7A2}"/>
              </a:ext>
            </a:extLst>
          </p:cNvPr>
          <p:cNvSpPr/>
          <p:nvPr/>
        </p:nvSpPr>
        <p:spPr>
          <a:xfrm>
            <a:off x="7707991" y="2671689"/>
            <a:ext cx="2900463" cy="974919"/>
          </a:xfrm>
          <a:custGeom>
            <a:avLst/>
            <a:gdLst>
              <a:gd name="connsiteX0" fmla="*/ 0 w 10648545"/>
              <a:gd name="connsiteY0" fmla="*/ 1083013 h 1083013"/>
              <a:gd name="connsiteX1" fmla="*/ 2075234 w 10648545"/>
              <a:gd name="connsiteY1" fmla="*/ 661481 h 1083013"/>
              <a:gd name="connsiteX2" fmla="*/ 4961107 w 10648545"/>
              <a:gd name="connsiteY2" fmla="*/ 337226 h 1083013"/>
              <a:gd name="connsiteX3" fmla="*/ 8508460 w 10648545"/>
              <a:gd name="connsiteY3" fmla="*/ 337226 h 1083013"/>
              <a:gd name="connsiteX4" fmla="*/ 10648545 w 10648545"/>
              <a:gd name="connsiteY4" fmla="*/ 0 h 1083013"/>
              <a:gd name="connsiteX0" fmla="*/ 0 w 10666718"/>
              <a:gd name="connsiteY0" fmla="*/ 2455788 h 2455788"/>
              <a:gd name="connsiteX1" fmla="*/ 2093407 w 10666718"/>
              <a:gd name="connsiteY1" fmla="*/ 661481 h 2455788"/>
              <a:gd name="connsiteX2" fmla="*/ 4979280 w 10666718"/>
              <a:gd name="connsiteY2" fmla="*/ 337226 h 2455788"/>
              <a:gd name="connsiteX3" fmla="*/ 8526633 w 10666718"/>
              <a:gd name="connsiteY3" fmla="*/ 337226 h 2455788"/>
              <a:gd name="connsiteX4" fmla="*/ 10666718 w 10666718"/>
              <a:gd name="connsiteY4" fmla="*/ 0 h 2455788"/>
              <a:gd name="connsiteX0" fmla="*/ 0 w 10666718"/>
              <a:gd name="connsiteY0" fmla="*/ 2455788 h 2455788"/>
              <a:gd name="connsiteX1" fmla="*/ 2238791 w 10666718"/>
              <a:gd name="connsiteY1" fmla="*/ 1192879 h 2455788"/>
              <a:gd name="connsiteX2" fmla="*/ 4979280 w 10666718"/>
              <a:gd name="connsiteY2" fmla="*/ 337226 h 2455788"/>
              <a:gd name="connsiteX3" fmla="*/ 8526633 w 10666718"/>
              <a:gd name="connsiteY3" fmla="*/ 337226 h 2455788"/>
              <a:gd name="connsiteX4" fmla="*/ 10666718 w 10666718"/>
              <a:gd name="connsiteY4" fmla="*/ 0 h 2455788"/>
              <a:gd name="connsiteX0" fmla="*/ 0 w 10666718"/>
              <a:gd name="connsiteY0" fmla="*/ 2546812 h 2546812"/>
              <a:gd name="connsiteX1" fmla="*/ 2238791 w 10666718"/>
              <a:gd name="connsiteY1" fmla="*/ 1283903 h 2546812"/>
              <a:gd name="connsiteX2" fmla="*/ 4979280 w 10666718"/>
              <a:gd name="connsiteY2" fmla="*/ 428250 h 2546812"/>
              <a:gd name="connsiteX3" fmla="*/ 8490287 w 10666718"/>
              <a:gd name="connsiteY3" fmla="*/ 7562 h 2546812"/>
              <a:gd name="connsiteX4" fmla="*/ 10666718 w 10666718"/>
              <a:gd name="connsiteY4" fmla="*/ 91024 h 2546812"/>
              <a:gd name="connsiteX0" fmla="*/ 0 w 10375952"/>
              <a:gd name="connsiteY0" fmla="*/ 4249252 h 4249252"/>
              <a:gd name="connsiteX1" fmla="*/ 2238791 w 10375952"/>
              <a:gd name="connsiteY1" fmla="*/ 2986343 h 4249252"/>
              <a:gd name="connsiteX2" fmla="*/ 4979280 w 10375952"/>
              <a:gd name="connsiteY2" fmla="*/ 2130690 h 4249252"/>
              <a:gd name="connsiteX3" fmla="*/ 8490287 w 10375952"/>
              <a:gd name="connsiteY3" fmla="*/ 1710002 h 4249252"/>
              <a:gd name="connsiteX4" fmla="*/ 10375952 w 10375952"/>
              <a:gd name="connsiteY4" fmla="*/ 0 h 4249252"/>
              <a:gd name="connsiteX0" fmla="*/ 0 w 10375952"/>
              <a:gd name="connsiteY0" fmla="*/ 4249252 h 4249252"/>
              <a:gd name="connsiteX1" fmla="*/ 2238791 w 10375952"/>
              <a:gd name="connsiteY1" fmla="*/ 2986343 h 4249252"/>
              <a:gd name="connsiteX2" fmla="*/ 4979280 w 10375952"/>
              <a:gd name="connsiteY2" fmla="*/ 2130690 h 4249252"/>
              <a:gd name="connsiteX3" fmla="*/ 8490287 w 10375952"/>
              <a:gd name="connsiteY3" fmla="*/ 1710002 h 4249252"/>
              <a:gd name="connsiteX4" fmla="*/ 10375952 w 10375952"/>
              <a:gd name="connsiteY4" fmla="*/ 0 h 4249252"/>
              <a:gd name="connsiteX0" fmla="*/ 0 w 10375952"/>
              <a:gd name="connsiteY0" fmla="*/ 4249252 h 4249252"/>
              <a:gd name="connsiteX1" fmla="*/ 2238791 w 10375952"/>
              <a:gd name="connsiteY1" fmla="*/ 2986343 h 4249252"/>
              <a:gd name="connsiteX2" fmla="*/ 4979280 w 10375952"/>
              <a:gd name="connsiteY2" fmla="*/ 2130690 h 4249252"/>
              <a:gd name="connsiteX3" fmla="*/ 8490287 w 10375952"/>
              <a:gd name="connsiteY3" fmla="*/ 1710002 h 4249252"/>
              <a:gd name="connsiteX4" fmla="*/ 10375952 w 10375952"/>
              <a:gd name="connsiteY4" fmla="*/ 0 h 4249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5952" h="4249252">
                <a:moveTo>
                  <a:pt x="0" y="4249252"/>
                </a:moveTo>
                <a:cubicBezTo>
                  <a:pt x="606020" y="3702086"/>
                  <a:pt x="1408911" y="3339437"/>
                  <a:pt x="2238791" y="2986343"/>
                </a:cubicBezTo>
                <a:cubicBezTo>
                  <a:pt x="3068671" y="2633249"/>
                  <a:pt x="3937364" y="2343414"/>
                  <a:pt x="4979280" y="2130690"/>
                </a:cubicBezTo>
                <a:cubicBezTo>
                  <a:pt x="6021196" y="1917967"/>
                  <a:pt x="7542381" y="1766206"/>
                  <a:pt x="8490287" y="1710002"/>
                </a:cubicBezTo>
                <a:cubicBezTo>
                  <a:pt x="9438193" y="1653798"/>
                  <a:pt x="9979765" y="915465"/>
                  <a:pt x="10375952" y="0"/>
                </a:cubicBezTo>
              </a:path>
            </a:pathLst>
          </a:custGeom>
          <a:noFill/>
          <a:ln>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918BB24-02E8-4F25-8ED7-D97AAAA064B5}"/>
              </a:ext>
            </a:extLst>
          </p:cNvPr>
          <p:cNvSpPr txBox="1"/>
          <p:nvPr/>
        </p:nvSpPr>
        <p:spPr>
          <a:xfrm>
            <a:off x="259925" y="5209808"/>
            <a:ext cx="11765901" cy="1077218"/>
          </a:xfrm>
          <a:prstGeom prst="rect">
            <a:avLst/>
          </a:prstGeom>
          <a:noFill/>
        </p:spPr>
        <p:txBody>
          <a:bodyPr wrap="square">
            <a:spAutoFit/>
          </a:bodyPr>
          <a:lstStyle/>
          <a:p>
            <a:pPr algn="ctr"/>
            <a:r>
              <a:rPr lang="en-US" sz="3200" dirty="0"/>
              <a:t>So, let’s try and find a way to put all these insights together in a consistent picture</a:t>
            </a:r>
          </a:p>
        </p:txBody>
      </p:sp>
    </p:spTree>
    <p:extLst>
      <p:ext uri="{BB962C8B-B14F-4D97-AF65-F5344CB8AC3E}">
        <p14:creationId xmlns:p14="http://schemas.microsoft.com/office/powerpoint/2010/main" val="918044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4F88E3-687A-4CB1-BFFC-B122C87EC401}"/>
              </a:ext>
            </a:extLst>
          </p:cNvPr>
          <p:cNvSpPr txBox="1"/>
          <p:nvPr/>
        </p:nvSpPr>
        <p:spPr>
          <a:xfrm>
            <a:off x="250499" y="293388"/>
            <a:ext cx="7972278" cy="1077218"/>
          </a:xfrm>
          <a:prstGeom prst="rect">
            <a:avLst/>
          </a:prstGeom>
          <a:noFill/>
        </p:spPr>
        <p:txBody>
          <a:bodyPr wrap="square">
            <a:spAutoFit/>
          </a:bodyPr>
          <a:lstStyle/>
          <a:p>
            <a:pPr algn="ctr"/>
            <a:r>
              <a:rPr lang="en-US" sz="3200" dirty="0"/>
              <a:t>To define a system we must define a boundary and what happens at the boundary</a:t>
            </a:r>
          </a:p>
        </p:txBody>
      </p:sp>
      <p:grpSp>
        <p:nvGrpSpPr>
          <p:cNvPr id="21" name="Group 20">
            <a:extLst>
              <a:ext uri="{FF2B5EF4-FFF2-40B4-BE49-F238E27FC236}">
                <a16:creationId xmlns:a16="http://schemas.microsoft.com/office/drawing/2014/main" id="{69243B5E-93E9-47D4-B3CB-F3E8E5B678DB}"/>
              </a:ext>
            </a:extLst>
          </p:cNvPr>
          <p:cNvGrpSpPr/>
          <p:nvPr/>
        </p:nvGrpSpPr>
        <p:grpSpPr>
          <a:xfrm>
            <a:off x="8857232" y="943900"/>
            <a:ext cx="609062" cy="533400"/>
            <a:chOff x="7798338" y="2141760"/>
            <a:chExt cx="1241900" cy="1287240"/>
          </a:xfrm>
        </p:grpSpPr>
        <p:cxnSp>
          <p:nvCxnSpPr>
            <p:cNvPr id="6" name="Straight Connector 5">
              <a:extLst>
                <a:ext uri="{FF2B5EF4-FFF2-40B4-BE49-F238E27FC236}">
                  <a16:creationId xmlns:a16="http://schemas.microsoft.com/office/drawing/2014/main" id="{870C7064-F379-459D-B4AA-DBFD146F38A0}"/>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9B88D9-09B5-4988-9DD0-987032D11128}"/>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60CCFE-F7E4-46E0-BCAA-18B1BC0FEFA4}"/>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ED58B99-061D-4325-AC26-2B83B71092F6}"/>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D87748-D4EE-4E99-895F-5D1F1E63BD02}"/>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C32C0D-5B96-442D-8A40-99154D8E330B}"/>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BC5D5B-A57D-425B-B70E-3F5CF6977944}"/>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695915-EC62-4D99-B3BD-0BA899A1465C}"/>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6726E4-9737-442D-AFF2-3DE8EC7AA078}"/>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508F081-4A6E-4DDE-A28D-FA9ABABCAD29}"/>
              </a:ext>
            </a:extLst>
          </p:cNvPr>
          <p:cNvGrpSpPr/>
          <p:nvPr/>
        </p:nvGrpSpPr>
        <p:grpSpPr>
          <a:xfrm>
            <a:off x="10543427" y="1243833"/>
            <a:ext cx="609062" cy="533400"/>
            <a:chOff x="7798338" y="2141760"/>
            <a:chExt cx="1241900" cy="1287240"/>
          </a:xfrm>
        </p:grpSpPr>
        <p:cxnSp>
          <p:nvCxnSpPr>
            <p:cNvPr id="24" name="Straight Connector 23">
              <a:extLst>
                <a:ext uri="{FF2B5EF4-FFF2-40B4-BE49-F238E27FC236}">
                  <a16:creationId xmlns:a16="http://schemas.microsoft.com/office/drawing/2014/main" id="{B665CCB0-D518-45C9-9057-7D2237DC8F7B}"/>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B15C75-601E-404D-A4FF-AC058E9DD883}"/>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49CAAD-6F85-4732-8E65-38050BEE648C}"/>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F7D043-2F44-42F8-B6A7-E2E746982DCD}"/>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E4D425-8EE9-4B41-A19D-FDA326CBE275}"/>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CF33F58-45B3-41ED-A13C-DD8C951E5CAD}"/>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044A08-86E5-4704-9661-F73AE1DBF167}"/>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B22F5F-0283-409D-BA6F-D5D364B0E036}"/>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99AB716-82EF-43AA-A050-6CEB0C5D08DF}"/>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48D867F-0BDD-4344-9EC5-A51AD08B035C}"/>
              </a:ext>
            </a:extLst>
          </p:cNvPr>
          <p:cNvGrpSpPr/>
          <p:nvPr/>
        </p:nvGrpSpPr>
        <p:grpSpPr>
          <a:xfrm>
            <a:off x="10109291" y="406117"/>
            <a:ext cx="609062" cy="533400"/>
            <a:chOff x="7798338" y="2141760"/>
            <a:chExt cx="1241900" cy="1287240"/>
          </a:xfrm>
        </p:grpSpPr>
        <p:cxnSp>
          <p:nvCxnSpPr>
            <p:cNvPr id="36" name="Straight Connector 35">
              <a:extLst>
                <a:ext uri="{FF2B5EF4-FFF2-40B4-BE49-F238E27FC236}">
                  <a16:creationId xmlns:a16="http://schemas.microsoft.com/office/drawing/2014/main" id="{869197DF-1CAE-49C0-857A-B4FA2E080A73}"/>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5281459-945D-4A05-A34C-6CDE504E2F8F}"/>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643FA8-A468-474E-B35A-74CF2E07E96B}"/>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DB44D00-096F-420E-85DE-925B5AD592B5}"/>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41D5DD-1742-48EA-96AA-CEE07D1BE905}"/>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849E293-8FFB-448A-BE4B-245EB394D54B}"/>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2A06A5E-D673-46FA-8B50-F8137F094B19}"/>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0F6AFF5-C6D6-464A-91F6-A60684FFB0BF}"/>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14390A-808D-49CC-ADF4-A100A7D2F462}"/>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1634124-DCA8-4CD7-9F90-77A063BFC9BB}"/>
              </a:ext>
            </a:extLst>
          </p:cNvPr>
          <p:cNvGrpSpPr/>
          <p:nvPr/>
        </p:nvGrpSpPr>
        <p:grpSpPr>
          <a:xfrm>
            <a:off x="11332439" y="442757"/>
            <a:ext cx="609062" cy="533400"/>
            <a:chOff x="7798338" y="2141760"/>
            <a:chExt cx="1241900" cy="1287240"/>
          </a:xfrm>
        </p:grpSpPr>
        <p:cxnSp>
          <p:nvCxnSpPr>
            <p:cNvPr id="46" name="Straight Connector 45">
              <a:extLst>
                <a:ext uri="{FF2B5EF4-FFF2-40B4-BE49-F238E27FC236}">
                  <a16:creationId xmlns:a16="http://schemas.microsoft.com/office/drawing/2014/main" id="{78B08B22-7098-494A-B31F-571FDC728886}"/>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AF999B-6FAC-4A99-8237-843B17BF77C2}"/>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1D873CE-9D09-43B7-A084-3031066B4A99}"/>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DE36D15-3175-49B0-98AE-CF7ED23965BE}"/>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CB5613-D293-4DD8-9EEF-B2022E5814B4}"/>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D423DD3-96E1-45D6-9BDA-E5029F344CAC}"/>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362DE03-6564-46B9-AC48-5CDD1723B066}"/>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3C38840-788B-4A3E-A1F6-247E9A602449}"/>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E4AA5C0-1A76-479B-8722-FB28B8CA3594}"/>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AE05C794-53F6-4E3F-B12A-58AC07EF62AD}"/>
              </a:ext>
            </a:extLst>
          </p:cNvPr>
          <p:cNvSpPr txBox="1"/>
          <p:nvPr/>
        </p:nvSpPr>
        <p:spPr>
          <a:xfrm>
            <a:off x="991403" y="2394605"/>
            <a:ext cx="9901865" cy="2831544"/>
          </a:xfrm>
          <a:prstGeom prst="rect">
            <a:avLst/>
          </a:prstGeom>
          <a:noFill/>
        </p:spPr>
        <p:txBody>
          <a:bodyPr wrap="square" rtlCol="0">
            <a:spAutoFit/>
          </a:bodyPr>
          <a:lstStyle/>
          <a:p>
            <a:pPr>
              <a:spcAft>
                <a:spcPts val="600"/>
              </a:spcAft>
            </a:pPr>
            <a:r>
              <a:rPr lang="en-US" sz="2400" dirty="0"/>
              <a:t>We need to say what is part of the system and what is not part of the system.</a:t>
            </a:r>
          </a:p>
          <a:p>
            <a:pPr>
              <a:spcAft>
                <a:spcPts val="600"/>
              </a:spcAft>
            </a:pPr>
            <a:r>
              <a:rPr lang="en-US" sz="2400" dirty="0"/>
              <a:t>The interaction of the system at the boundary must be such that the system remains well defined. E.g. We can talk about a ball because we are on the surface of the earth at 20 Celsius. If we were on the surface of the sun, we would not be able to define a ball.</a:t>
            </a:r>
          </a:p>
          <a:p>
            <a:pPr>
              <a:spcAft>
                <a:spcPts val="600"/>
              </a:spcAft>
            </a:pPr>
            <a:r>
              <a:rPr lang="en-US" sz="2400" dirty="0"/>
              <a:t>These processes must happen at a faster timescale than the one we are studying, so that we can consider the system well defined at all times.</a:t>
            </a:r>
          </a:p>
        </p:txBody>
      </p:sp>
    </p:spTree>
    <p:extLst>
      <p:ext uri="{BB962C8B-B14F-4D97-AF65-F5344CB8AC3E}">
        <p14:creationId xmlns:p14="http://schemas.microsoft.com/office/powerpoint/2010/main" val="34488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Quad 3">
            <a:extLst>
              <a:ext uri="{FF2B5EF4-FFF2-40B4-BE49-F238E27FC236}">
                <a16:creationId xmlns:a16="http://schemas.microsoft.com/office/drawing/2014/main" id="{21D9E3CA-58B0-497F-AC24-DA30AA3B6C19}"/>
              </a:ext>
            </a:extLst>
          </p:cNvPr>
          <p:cNvSpPr/>
          <p:nvPr/>
        </p:nvSpPr>
        <p:spPr>
          <a:xfrm rot="20257895">
            <a:off x="8545132" y="585772"/>
            <a:ext cx="1244993" cy="1244993"/>
          </a:xfrm>
          <a:prstGeom prst="quadArrow">
            <a:avLst>
              <a:gd name="adj1" fmla="val 13730"/>
              <a:gd name="adj2" fmla="val 16471"/>
              <a:gd name="adj3" fmla="val 22500"/>
            </a:avLst>
          </a:prstGeom>
          <a:gradFill flip="none" rotWithShape="1">
            <a:gsLst>
              <a:gs pos="100000">
                <a:schemeClr val="accent1">
                  <a:tint val="66000"/>
                  <a:satMod val="160000"/>
                </a:schemeClr>
              </a:gs>
              <a:gs pos="50000">
                <a:schemeClr val="accent1">
                  <a:tint val="44500"/>
                  <a:satMod val="160000"/>
                  <a:lumMod val="100000"/>
                </a:schemeClr>
              </a:gs>
              <a:gs pos="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34F88E3-687A-4CB1-BFFC-B122C87EC401}"/>
              </a:ext>
            </a:extLst>
          </p:cNvPr>
          <p:cNvSpPr txBox="1"/>
          <p:nvPr/>
        </p:nvSpPr>
        <p:spPr>
          <a:xfrm>
            <a:off x="250499" y="1988723"/>
            <a:ext cx="11260779" cy="1077218"/>
          </a:xfrm>
          <a:prstGeom prst="rect">
            <a:avLst/>
          </a:prstGeom>
          <a:noFill/>
        </p:spPr>
        <p:txBody>
          <a:bodyPr wrap="square">
            <a:spAutoFit/>
          </a:bodyPr>
          <a:lstStyle/>
          <a:p>
            <a:pPr algn="ctr"/>
            <a:r>
              <a:rPr lang="en-US" sz="3200" dirty="0"/>
              <a:t>To characterize a system, we must have (at least in principle) processes at our disposal that render it independent</a:t>
            </a:r>
          </a:p>
        </p:txBody>
      </p:sp>
      <p:sp>
        <p:nvSpPr>
          <p:cNvPr id="3" name="TextBox 2">
            <a:extLst>
              <a:ext uri="{FF2B5EF4-FFF2-40B4-BE49-F238E27FC236}">
                <a16:creationId xmlns:a16="http://schemas.microsoft.com/office/drawing/2014/main" id="{71C608B3-BAC9-46F5-A82F-18F32610B4EE}"/>
              </a:ext>
            </a:extLst>
          </p:cNvPr>
          <p:cNvSpPr txBox="1"/>
          <p:nvPr/>
        </p:nvSpPr>
        <p:spPr>
          <a:xfrm>
            <a:off x="293565" y="3259372"/>
            <a:ext cx="11725713" cy="3293209"/>
          </a:xfrm>
          <a:prstGeom prst="rect">
            <a:avLst/>
          </a:prstGeom>
          <a:noFill/>
        </p:spPr>
        <p:txBody>
          <a:bodyPr wrap="square" rtlCol="0">
            <a:spAutoFit/>
          </a:bodyPr>
          <a:lstStyle/>
          <a:p>
            <a:pPr>
              <a:spcAft>
                <a:spcPts val="600"/>
              </a:spcAft>
            </a:pPr>
            <a:r>
              <a:rPr lang="en-US" sz="2200" dirty="0"/>
              <a:t>The state of the system should not tell us how the system came to be in that state, what process must act on it afterwards; it shouldn’t tell us anything more about its subsystems and their internal dynamics, other systems or the environment than what the system strictly tells us. If the system is independent, its description gives us the least amount of information, it selects the biggest number of possible evolutions.</a:t>
            </a:r>
          </a:p>
          <a:p>
            <a:pPr>
              <a:spcAft>
                <a:spcPts val="600"/>
              </a:spcAft>
            </a:pPr>
            <a:endParaRPr lang="en-US" sz="2200" dirty="0"/>
          </a:p>
          <a:p>
            <a:pPr>
              <a:spcAft>
                <a:spcPts val="600"/>
              </a:spcAft>
            </a:pPr>
            <a:r>
              <a:rPr lang="en-US" sz="2200" dirty="0"/>
              <a:t>Historically, we have been grouping quantities (e.g. position/momentum, pressure/volume, electric/magnetic fields) in such a way to achieve that goal (e.g. form independent degrees of freedom). We don’t define states by randomly putting quantities together.</a:t>
            </a:r>
          </a:p>
        </p:txBody>
      </p:sp>
      <p:grpSp>
        <p:nvGrpSpPr>
          <p:cNvPr id="21" name="Group 20">
            <a:extLst>
              <a:ext uri="{FF2B5EF4-FFF2-40B4-BE49-F238E27FC236}">
                <a16:creationId xmlns:a16="http://schemas.microsoft.com/office/drawing/2014/main" id="{69243B5E-93E9-47D4-B3CB-F3E8E5B678DB}"/>
              </a:ext>
            </a:extLst>
          </p:cNvPr>
          <p:cNvGrpSpPr/>
          <p:nvPr/>
        </p:nvGrpSpPr>
        <p:grpSpPr>
          <a:xfrm>
            <a:off x="8857232" y="943900"/>
            <a:ext cx="609062" cy="533400"/>
            <a:chOff x="7798338" y="2141760"/>
            <a:chExt cx="1241900" cy="1287240"/>
          </a:xfrm>
        </p:grpSpPr>
        <p:cxnSp>
          <p:nvCxnSpPr>
            <p:cNvPr id="6" name="Straight Connector 5">
              <a:extLst>
                <a:ext uri="{FF2B5EF4-FFF2-40B4-BE49-F238E27FC236}">
                  <a16:creationId xmlns:a16="http://schemas.microsoft.com/office/drawing/2014/main" id="{870C7064-F379-459D-B4AA-DBFD146F38A0}"/>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9B88D9-09B5-4988-9DD0-987032D11128}"/>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60CCFE-F7E4-46E0-BCAA-18B1BC0FEFA4}"/>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ED58B99-061D-4325-AC26-2B83B71092F6}"/>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D87748-D4EE-4E99-895F-5D1F1E63BD02}"/>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C32C0D-5B96-442D-8A40-99154D8E330B}"/>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BC5D5B-A57D-425B-B70E-3F5CF6977944}"/>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695915-EC62-4D99-B3BD-0BA899A1465C}"/>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6726E4-9737-442D-AFF2-3DE8EC7AA078}"/>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508F081-4A6E-4DDE-A28D-FA9ABABCAD29}"/>
              </a:ext>
            </a:extLst>
          </p:cNvPr>
          <p:cNvGrpSpPr/>
          <p:nvPr/>
        </p:nvGrpSpPr>
        <p:grpSpPr>
          <a:xfrm>
            <a:off x="10543427" y="1243833"/>
            <a:ext cx="609062" cy="533400"/>
            <a:chOff x="7798338" y="2141760"/>
            <a:chExt cx="1241900" cy="1287240"/>
          </a:xfrm>
        </p:grpSpPr>
        <p:cxnSp>
          <p:nvCxnSpPr>
            <p:cNvPr id="24" name="Straight Connector 23">
              <a:extLst>
                <a:ext uri="{FF2B5EF4-FFF2-40B4-BE49-F238E27FC236}">
                  <a16:creationId xmlns:a16="http://schemas.microsoft.com/office/drawing/2014/main" id="{B665CCB0-D518-45C9-9057-7D2237DC8F7B}"/>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B15C75-601E-404D-A4FF-AC058E9DD883}"/>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49CAAD-6F85-4732-8E65-38050BEE648C}"/>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F7D043-2F44-42F8-B6A7-E2E746982DCD}"/>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E4D425-8EE9-4B41-A19D-FDA326CBE275}"/>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CF33F58-45B3-41ED-A13C-DD8C951E5CAD}"/>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044A08-86E5-4704-9661-F73AE1DBF167}"/>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B22F5F-0283-409D-BA6F-D5D364B0E036}"/>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99AB716-82EF-43AA-A050-6CEB0C5D08DF}"/>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48D867F-0BDD-4344-9EC5-A51AD08B035C}"/>
              </a:ext>
            </a:extLst>
          </p:cNvPr>
          <p:cNvGrpSpPr/>
          <p:nvPr/>
        </p:nvGrpSpPr>
        <p:grpSpPr>
          <a:xfrm>
            <a:off x="10109291" y="406117"/>
            <a:ext cx="609062" cy="533400"/>
            <a:chOff x="7798338" y="2141760"/>
            <a:chExt cx="1241900" cy="1287240"/>
          </a:xfrm>
        </p:grpSpPr>
        <p:cxnSp>
          <p:nvCxnSpPr>
            <p:cNvPr id="36" name="Straight Connector 35">
              <a:extLst>
                <a:ext uri="{FF2B5EF4-FFF2-40B4-BE49-F238E27FC236}">
                  <a16:creationId xmlns:a16="http://schemas.microsoft.com/office/drawing/2014/main" id="{869197DF-1CAE-49C0-857A-B4FA2E080A73}"/>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5281459-945D-4A05-A34C-6CDE504E2F8F}"/>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643FA8-A468-474E-B35A-74CF2E07E96B}"/>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DB44D00-096F-420E-85DE-925B5AD592B5}"/>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41D5DD-1742-48EA-96AA-CEE07D1BE905}"/>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849E293-8FFB-448A-BE4B-245EB394D54B}"/>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2A06A5E-D673-46FA-8B50-F8137F094B19}"/>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0F6AFF5-C6D6-464A-91F6-A60684FFB0BF}"/>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14390A-808D-49CC-ADF4-A100A7D2F462}"/>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1634124-DCA8-4CD7-9F90-77A063BFC9BB}"/>
              </a:ext>
            </a:extLst>
          </p:cNvPr>
          <p:cNvGrpSpPr/>
          <p:nvPr/>
        </p:nvGrpSpPr>
        <p:grpSpPr>
          <a:xfrm>
            <a:off x="11332439" y="442757"/>
            <a:ext cx="609062" cy="533400"/>
            <a:chOff x="7798338" y="2141760"/>
            <a:chExt cx="1241900" cy="1287240"/>
          </a:xfrm>
        </p:grpSpPr>
        <p:cxnSp>
          <p:nvCxnSpPr>
            <p:cNvPr id="46" name="Straight Connector 45">
              <a:extLst>
                <a:ext uri="{FF2B5EF4-FFF2-40B4-BE49-F238E27FC236}">
                  <a16:creationId xmlns:a16="http://schemas.microsoft.com/office/drawing/2014/main" id="{78B08B22-7098-494A-B31F-571FDC728886}"/>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AF999B-6FAC-4A99-8237-843B17BF77C2}"/>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1D873CE-9D09-43B7-A084-3031066B4A99}"/>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DE36D15-3175-49B0-98AE-CF7ED23965BE}"/>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CB5613-D293-4DD8-9EEF-B2022E5814B4}"/>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D423DD3-96E1-45D6-9BDA-E5029F344CAC}"/>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362DE03-6564-46B9-AC48-5CDD1723B066}"/>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3C38840-788B-4A3E-A1F6-247E9A602449}"/>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E4AA5C0-1A76-479B-8722-FB28B8CA3594}"/>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12C10263-D419-49BD-AF33-C39145B6C503}"/>
              </a:ext>
            </a:extLst>
          </p:cNvPr>
          <p:cNvSpPr txBox="1"/>
          <p:nvPr/>
        </p:nvSpPr>
        <p:spPr>
          <a:xfrm>
            <a:off x="250499" y="293388"/>
            <a:ext cx="7972278" cy="1077218"/>
          </a:xfrm>
          <a:prstGeom prst="rect">
            <a:avLst/>
          </a:prstGeom>
          <a:noFill/>
        </p:spPr>
        <p:txBody>
          <a:bodyPr wrap="square">
            <a:spAutoFit/>
          </a:bodyPr>
          <a:lstStyle/>
          <a:p>
            <a:pPr algn="ctr"/>
            <a:r>
              <a:rPr lang="en-US" sz="3200" dirty="0"/>
              <a:t>To define a system we must define a boundary and what happens at the boundary</a:t>
            </a:r>
          </a:p>
        </p:txBody>
      </p:sp>
    </p:spTree>
    <p:extLst>
      <p:ext uri="{BB962C8B-B14F-4D97-AF65-F5344CB8AC3E}">
        <p14:creationId xmlns:p14="http://schemas.microsoft.com/office/powerpoint/2010/main" val="285704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Quad 3">
            <a:extLst>
              <a:ext uri="{FF2B5EF4-FFF2-40B4-BE49-F238E27FC236}">
                <a16:creationId xmlns:a16="http://schemas.microsoft.com/office/drawing/2014/main" id="{21D9E3CA-58B0-497F-AC24-DA30AA3B6C19}"/>
              </a:ext>
            </a:extLst>
          </p:cNvPr>
          <p:cNvSpPr/>
          <p:nvPr/>
        </p:nvSpPr>
        <p:spPr>
          <a:xfrm rot="20257895">
            <a:off x="8545132" y="585772"/>
            <a:ext cx="1244993" cy="1244993"/>
          </a:xfrm>
          <a:prstGeom prst="quadArrow">
            <a:avLst>
              <a:gd name="adj1" fmla="val 13730"/>
              <a:gd name="adj2" fmla="val 16471"/>
              <a:gd name="adj3" fmla="val 22500"/>
            </a:avLst>
          </a:prstGeom>
          <a:gradFill flip="none" rotWithShape="1">
            <a:gsLst>
              <a:gs pos="100000">
                <a:schemeClr val="accent1">
                  <a:tint val="66000"/>
                  <a:satMod val="160000"/>
                </a:schemeClr>
              </a:gs>
              <a:gs pos="50000">
                <a:schemeClr val="accent1">
                  <a:tint val="44500"/>
                  <a:satMod val="160000"/>
                  <a:lumMod val="100000"/>
                </a:schemeClr>
              </a:gs>
              <a:gs pos="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34F88E3-687A-4CB1-BFFC-B122C87EC401}"/>
              </a:ext>
            </a:extLst>
          </p:cNvPr>
          <p:cNvSpPr txBox="1"/>
          <p:nvPr/>
        </p:nvSpPr>
        <p:spPr>
          <a:xfrm>
            <a:off x="250499" y="1988723"/>
            <a:ext cx="11260779" cy="1077218"/>
          </a:xfrm>
          <a:prstGeom prst="rect">
            <a:avLst/>
          </a:prstGeom>
          <a:noFill/>
        </p:spPr>
        <p:txBody>
          <a:bodyPr wrap="square">
            <a:spAutoFit/>
          </a:bodyPr>
          <a:lstStyle/>
          <a:p>
            <a:pPr algn="ctr"/>
            <a:r>
              <a:rPr lang="en-US" sz="3200" dirty="0"/>
              <a:t>To characterize a system, we must have (at least in principle) processes at our disposal that render it independent</a:t>
            </a:r>
          </a:p>
        </p:txBody>
      </p:sp>
      <p:grpSp>
        <p:nvGrpSpPr>
          <p:cNvPr id="21" name="Group 20">
            <a:extLst>
              <a:ext uri="{FF2B5EF4-FFF2-40B4-BE49-F238E27FC236}">
                <a16:creationId xmlns:a16="http://schemas.microsoft.com/office/drawing/2014/main" id="{69243B5E-93E9-47D4-B3CB-F3E8E5B678DB}"/>
              </a:ext>
            </a:extLst>
          </p:cNvPr>
          <p:cNvGrpSpPr/>
          <p:nvPr/>
        </p:nvGrpSpPr>
        <p:grpSpPr>
          <a:xfrm>
            <a:off x="8857232" y="943900"/>
            <a:ext cx="609062" cy="533400"/>
            <a:chOff x="7798338" y="2141760"/>
            <a:chExt cx="1241900" cy="1287240"/>
          </a:xfrm>
        </p:grpSpPr>
        <p:cxnSp>
          <p:nvCxnSpPr>
            <p:cNvPr id="6" name="Straight Connector 5">
              <a:extLst>
                <a:ext uri="{FF2B5EF4-FFF2-40B4-BE49-F238E27FC236}">
                  <a16:creationId xmlns:a16="http://schemas.microsoft.com/office/drawing/2014/main" id="{870C7064-F379-459D-B4AA-DBFD146F38A0}"/>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9B88D9-09B5-4988-9DD0-987032D11128}"/>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60CCFE-F7E4-46E0-BCAA-18B1BC0FEFA4}"/>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ED58B99-061D-4325-AC26-2B83B71092F6}"/>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D87748-D4EE-4E99-895F-5D1F1E63BD02}"/>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C32C0D-5B96-442D-8A40-99154D8E330B}"/>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BC5D5B-A57D-425B-B70E-3F5CF6977944}"/>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3695915-EC62-4D99-B3BD-0BA899A1465C}"/>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66726E4-9737-442D-AFF2-3DE8EC7AA078}"/>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508F081-4A6E-4DDE-A28D-FA9ABABCAD29}"/>
              </a:ext>
            </a:extLst>
          </p:cNvPr>
          <p:cNvGrpSpPr/>
          <p:nvPr/>
        </p:nvGrpSpPr>
        <p:grpSpPr>
          <a:xfrm>
            <a:off x="10543427" y="1243833"/>
            <a:ext cx="609062" cy="533400"/>
            <a:chOff x="7798338" y="2141760"/>
            <a:chExt cx="1241900" cy="1287240"/>
          </a:xfrm>
        </p:grpSpPr>
        <p:cxnSp>
          <p:nvCxnSpPr>
            <p:cNvPr id="24" name="Straight Connector 23">
              <a:extLst>
                <a:ext uri="{FF2B5EF4-FFF2-40B4-BE49-F238E27FC236}">
                  <a16:creationId xmlns:a16="http://schemas.microsoft.com/office/drawing/2014/main" id="{B665CCB0-D518-45C9-9057-7D2237DC8F7B}"/>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B15C75-601E-404D-A4FF-AC058E9DD883}"/>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49CAAD-6F85-4732-8E65-38050BEE648C}"/>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F7D043-2F44-42F8-B6A7-E2E746982DCD}"/>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EE4D425-8EE9-4B41-A19D-FDA326CBE275}"/>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CF33F58-45B3-41ED-A13C-DD8C951E5CAD}"/>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044A08-86E5-4704-9661-F73AE1DBF167}"/>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B22F5F-0283-409D-BA6F-D5D364B0E036}"/>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99AB716-82EF-43AA-A050-6CEB0C5D08DF}"/>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48D867F-0BDD-4344-9EC5-A51AD08B035C}"/>
              </a:ext>
            </a:extLst>
          </p:cNvPr>
          <p:cNvGrpSpPr/>
          <p:nvPr/>
        </p:nvGrpSpPr>
        <p:grpSpPr>
          <a:xfrm>
            <a:off x="10109291" y="406117"/>
            <a:ext cx="609062" cy="533400"/>
            <a:chOff x="7798338" y="2141760"/>
            <a:chExt cx="1241900" cy="1287240"/>
          </a:xfrm>
        </p:grpSpPr>
        <p:cxnSp>
          <p:nvCxnSpPr>
            <p:cNvPr id="36" name="Straight Connector 35">
              <a:extLst>
                <a:ext uri="{FF2B5EF4-FFF2-40B4-BE49-F238E27FC236}">
                  <a16:creationId xmlns:a16="http://schemas.microsoft.com/office/drawing/2014/main" id="{869197DF-1CAE-49C0-857A-B4FA2E080A73}"/>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5281459-945D-4A05-A34C-6CDE504E2F8F}"/>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643FA8-A468-474E-B35A-74CF2E07E96B}"/>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DB44D00-096F-420E-85DE-925B5AD592B5}"/>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F41D5DD-1742-48EA-96AA-CEE07D1BE905}"/>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849E293-8FFB-448A-BE4B-245EB394D54B}"/>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2A06A5E-D673-46FA-8B50-F8137F094B19}"/>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0F6AFF5-C6D6-464A-91F6-A60684FFB0BF}"/>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214390A-808D-49CC-ADF4-A100A7D2F462}"/>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1634124-DCA8-4CD7-9F90-77A063BFC9BB}"/>
              </a:ext>
            </a:extLst>
          </p:cNvPr>
          <p:cNvGrpSpPr/>
          <p:nvPr/>
        </p:nvGrpSpPr>
        <p:grpSpPr>
          <a:xfrm>
            <a:off x="11332439" y="442757"/>
            <a:ext cx="609062" cy="533400"/>
            <a:chOff x="7798338" y="2141760"/>
            <a:chExt cx="1241900" cy="1287240"/>
          </a:xfrm>
        </p:grpSpPr>
        <p:cxnSp>
          <p:nvCxnSpPr>
            <p:cNvPr id="46" name="Straight Connector 45">
              <a:extLst>
                <a:ext uri="{FF2B5EF4-FFF2-40B4-BE49-F238E27FC236}">
                  <a16:creationId xmlns:a16="http://schemas.microsoft.com/office/drawing/2014/main" id="{78B08B22-7098-494A-B31F-571FDC728886}"/>
                </a:ext>
              </a:extLst>
            </p:cNvPr>
            <p:cNvCxnSpPr/>
            <p:nvPr/>
          </p:nvCxnSpPr>
          <p:spPr>
            <a:xfrm>
              <a:off x="8326877" y="271726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9AF999B-6FAC-4A99-8237-843B17BF77C2}"/>
                </a:ext>
              </a:extLst>
            </p:cNvPr>
            <p:cNvCxnSpPr/>
            <p:nvPr/>
          </p:nvCxnSpPr>
          <p:spPr>
            <a:xfrm flipV="1">
              <a:off x="8326877" y="306097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1D873CE-9D09-43B7-A084-3031066B4A99}"/>
                </a:ext>
              </a:extLst>
            </p:cNvPr>
            <p:cNvCxnSpPr/>
            <p:nvPr/>
          </p:nvCxnSpPr>
          <p:spPr>
            <a:xfrm flipV="1">
              <a:off x="8326876" y="234923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DE36D15-3175-49B0-98AE-CF7ED23965BE}"/>
                </a:ext>
              </a:extLst>
            </p:cNvPr>
            <p:cNvCxnSpPr/>
            <p:nvPr/>
          </p:nvCxnSpPr>
          <p:spPr>
            <a:xfrm>
              <a:off x="9040237" y="234923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CB5613-D293-4DD8-9EEF-B2022E5814B4}"/>
                </a:ext>
              </a:extLst>
            </p:cNvPr>
            <p:cNvCxnSpPr/>
            <p:nvPr/>
          </p:nvCxnSpPr>
          <p:spPr>
            <a:xfrm flipV="1">
              <a:off x="7798338" y="2141760"/>
              <a:ext cx="713361" cy="36803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D423DD3-96E1-45D6-9BDA-E5029F344CAC}"/>
                </a:ext>
              </a:extLst>
            </p:cNvPr>
            <p:cNvCxnSpPr>
              <a:cxnSpLocks/>
            </p:cNvCxnSpPr>
            <p:nvPr/>
          </p:nvCxnSpPr>
          <p:spPr>
            <a:xfrm>
              <a:off x="7798339" y="250979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362DE03-6564-46B9-AC48-5CDD1723B066}"/>
                </a:ext>
              </a:extLst>
            </p:cNvPr>
            <p:cNvCxnSpPr>
              <a:cxnSpLocks/>
            </p:cNvCxnSpPr>
            <p:nvPr/>
          </p:nvCxnSpPr>
          <p:spPr>
            <a:xfrm>
              <a:off x="8511699" y="214176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3C38840-788B-4A3E-A1F6-247E9A602449}"/>
                </a:ext>
              </a:extLst>
            </p:cNvPr>
            <p:cNvCxnSpPr>
              <a:cxnSpLocks/>
            </p:cNvCxnSpPr>
            <p:nvPr/>
          </p:nvCxnSpPr>
          <p:spPr>
            <a:xfrm>
              <a:off x="7798338" y="3221530"/>
              <a:ext cx="528536" cy="20747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E4AA5C0-1A76-479B-8722-FB28B8CA3594}"/>
                </a:ext>
              </a:extLst>
            </p:cNvPr>
            <p:cNvCxnSpPr/>
            <p:nvPr/>
          </p:nvCxnSpPr>
          <p:spPr>
            <a:xfrm>
              <a:off x="7800365" y="2509790"/>
              <a:ext cx="0" cy="7117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12C10263-D419-49BD-AF33-C39145B6C503}"/>
              </a:ext>
            </a:extLst>
          </p:cNvPr>
          <p:cNvSpPr txBox="1"/>
          <p:nvPr/>
        </p:nvSpPr>
        <p:spPr>
          <a:xfrm>
            <a:off x="250499" y="293388"/>
            <a:ext cx="7972278" cy="1077218"/>
          </a:xfrm>
          <a:prstGeom prst="rect">
            <a:avLst/>
          </a:prstGeom>
          <a:noFill/>
        </p:spPr>
        <p:txBody>
          <a:bodyPr wrap="square">
            <a:spAutoFit/>
          </a:bodyPr>
          <a:lstStyle/>
          <a:p>
            <a:pPr algn="ctr"/>
            <a:r>
              <a:rPr lang="en-US" sz="3200" dirty="0"/>
              <a:t>To define a system we must define a boundary and what happens at the boundary</a:t>
            </a:r>
          </a:p>
        </p:txBody>
      </p:sp>
      <p:sp>
        <p:nvSpPr>
          <p:cNvPr id="56" name="TextBox 55">
            <a:extLst>
              <a:ext uri="{FF2B5EF4-FFF2-40B4-BE49-F238E27FC236}">
                <a16:creationId xmlns:a16="http://schemas.microsoft.com/office/drawing/2014/main" id="{05A946BC-6692-4185-82F2-BE0E133EE4DC}"/>
              </a:ext>
            </a:extLst>
          </p:cNvPr>
          <p:cNvSpPr txBox="1"/>
          <p:nvPr/>
        </p:nvSpPr>
        <p:spPr>
          <a:xfrm>
            <a:off x="250498" y="3409457"/>
            <a:ext cx="11765901" cy="1077218"/>
          </a:xfrm>
          <a:prstGeom prst="rect">
            <a:avLst/>
          </a:prstGeom>
          <a:noFill/>
        </p:spPr>
        <p:txBody>
          <a:bodyPr wrap="square">
            <a:spAutoFit/>
          </a:bodyPr>
          <a:lstStyle/>
          <a:p>
            <a:pPr algn="ctr"/>
            <a:r>
              <a:rPr lang="en-US" sz="3200" dirty="0"/>
              <a:t>If the system is well defined and independent, this “decoupling process” does nothing: states are equilibria of this process</a:t>
            </a:r>
          </a:p>
        </p:txBody>
      </p:sp>
      <p:sp>
        <p:nvSpPr>
          <p:cNvPr id="57" name="TextBox 56">
            <a:extLst>
              <a:ext uri="{FF2B5EF4-FFF2-40B4-BE49-F238E27FC236}">
                <a16:creationId xmlns:a16="http://schemas.microsoft.com/office/drawing/2014/main" id="{00615AF2-4FE2-4F46-B3DF-682E359E64AC}"/>
              </a:ext>
            </a:extLst>
          </p:cNvPr>
          <p:cNvSpPr txBox="1"/>
          <p:nvPr/>
        </p:nvSpPr>
        <p:spPr>
          <a:xfrm>
            <a:off x="2366908" y="4838268"/>
            <a:ext cx="8001592" cy="1785104"/>
          </a:xfrm>
          <a:prstGeom prst="rect">
            <a:avLst/>
          </a:prstGeom>
          <a:noFill/>
        </p:spPr>
        <p:txBody>
          <a:bodyPr wrap="square" rtlCol="0">
            <a:spAutoFit/>
          </a:bodyPr>
          <a:lstStyle/>
          <a:p>
            <a:pPr>
              <a:spcAft>
                <a:spcPts val="600"/>
              </a:spcAft>
            </a:pPr>
            <a:r>
              <a:rPr lang="en-US" sz="2200" dirty="0"/>
              <a:t>Mathematically, states are symmetries (i.e. invariants, equilibria) of a group (i.e. a set of transformations, a set of processes). Properly defining a system, then, means giving not only a set of states, but a set of processes for which the states are equilibria that maximize the process entropy </a:t>
            </a:r>
          </a:p>
        </p:txBody>
      </p:sp>
    </p:spTree>
    <p:extLst>
      <p:ext uri="{BB962C8B-B14F-4D97-AF65-F5344CB8AC3E}">
        <p14:creationId xmlns:p14="http://schemas.microsoft.com/office/powerpoint/2010/main" val="1561745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38DC-1C8D-4080-B7BB-786ED76BBBDA}"/>
              </a:ext>
            </a:extLst>
          </p:cNvPr>
          <p:cNvSpPr>
            <a:spLocks noGrp="1"/>
          </p:cNvSpPr>
          <p:nvPr>
            <p:ph type="title"/>
          </p:nvPr>
        </p:nvSpPr>
        <p:spPr/>
        <p:txBody>
          <a:bodyPr/>
          <a:lstStyle/>
          <a:p>
            <a:r>
              <a:rPr lang="en-US" dirty="0"/>
              <a:t>Relationship between</a:t>
            </a:r>
            <a:br>
              <a:rPr lang="en-US" dirty="0"/>
            </a:br>
            <a:r>
              <a:rPr lang="en-US" dirty="0"/>
              <a:t>physics and math</a:t>
            </a:r>
          </a:p>
        </p:txBody>
      </p:sp>
      <p:sp>
        <p:nvSpPr>
          <p:cNvPr id="3" name="Text Placeholder 2">
            <a:extLst>
              <a:ext uri="{FF2B5EF4-FFF2-40B4-BE49-F238E27FC236}">
                <a16:creationId xmlns:a16="http://schemas.microsoft.com/office/drawing/2014/main" id="{051AB359-DB82-4D02-BC2D-B996E0C6068F}"/>
              </a:ext>
            </a:extLst>
          </p:cNvPr>
          <p:cNvSpPr>
            <a:spLocks noGrp="1"/>
          </p:cNvSpPr>
          <p:nvPr>
            <p:ph type="body" idx="1"/>
          </p:nvPr>
        </p:nvSpPr>
        <p:spPr/>
        <p:txBody>
          <a:bodyPr/>
          <a:lstStyle/>
          <a:p>
            <a:endParaRPr lang="en-US"/>
          </a:p>
        </p:txBody>
      </p:sp>
      <p:pic>
        <p:nvPicPr>
          <p:cNvPr id="4" name="Picture 3">
            <a:hlinkClick r:id="rId2" action="ppaction://hlinksldjump"/>
            <a:extLst>
              <a:ext uri="{FF2B5EF4-FFF2-40B4-BE49-F238E27FC236}">
                <a16:creationId xmlns:a16="http://schemas.microsoft.com/office/drawing/2014/main" id="{7896FA62-D04E-4491-B5B8-4B00B24002E7}"/>
              </a:ext>
            </a:extLst>
          </p:cNvPr>
          <p:cNvPicPr>
            <a:picLocks noChangeAspect="1"/>
          </p:cNvPicPr>
          <p:nvPr/>
        </p:nvPicPr>
        <p:blipFill>
          <a:blip r:embed="rId3"/>
          <a:stretch>
            <a:fillRect/>
          </a:stretch>
        </p:blipFill>
        <p:spPr>
          <a:xfrm>
            <a:off x="11255589" y="6539479"/>
            <a:ext cx="158864" cy="228609"/>
          </a:xfrm>
          <a:prstGeom prst="rect">
            <a:avLst/>
          </a:prstGeom>
        </p:spPr>
      </p:pic>
      <p:sp>
        <p:nvSpPr>
          <p:cNvPr id="7" name="Footer Placeholder 6">
            <a:extLst>
              <a:ext uri="{FF2B5EF4-FFF2-40B4-BE49-F238E27FC236}">
                <a16:creationId xmlns:a16="http://schemas.microsoft.com/office/drawing/2014/main" id="{567D0DEF-E2FC-42AF-8C49-A384DD2D8584}"/>
              </a:ext>
            </a:extLst>
          </p:cNvPr>
          <p:cNvSpPr>
            <a:spLocks noGrp="1"/>
          </p:cNvSpPr>
          <p:nvPr>
            <p:ph type="ftr" sz="quarter" idx="11"/>
          </p:nvPr>
        </p:nvSpPr>
        <p:spPr/>
        <p:txBody>
          <a:bodyPr/>
          <a:lstStyle/>
          <a:p>
            <a:r>
              <a:rPr lang="en-US"/>
              <a:t>Gabriele Carcassi - University of Michigan</a:t>
            </a:r>
          </a:p>
        </p:txBody>
      </p:sp>
      <p:sp>
        <p:nvSpPr>
          <p:cNvPr id="8" name="Slide Number Placeholder 7">
            <a:extLst>
              <a:ext uri="{FF2B5EF4-FFF2-40B4-BE49-F238E27FC236}">
                <a16:creationId xmlns:a16="http://schemas.microsoft.com/office/drawing/2014/main" id="{AAD8973B-B62E-40BE-8B04-A0879A1C04C1}"/>
              </a:ext>
            </a:extLst>
          </p:cNvPr>
          <p:cNvSpPr>
            <a:spLocks noGrp="1"/>
          </p:cNvSpPr>
          <p:nvPr>
            <p:ph type="sldNum" sz="quarter" idx="12"/>
          </p:nvPr>
        </p:nvSpPr>
        <p:spPr/>
        <p:txBody>
          <a:bodyPr/>
          <a:lstStyle/>
          <a:p>
            <a:fld id="{F47845EA-7733-40EE-B074-20032348B727}" type="slidenum">
              <a:rPr lang="en-US" smtClean="0"/>
              <a:t>8</a:t>
            </a:fld>
            <a:endParaRPr lang="en-US"/>
          </a:p>
        </p:txBody>
      </p:sp>
    </p:spTree>
    <p:extLst>
      <p:ext uri="{BB962C8B-B14F-4D97-AF65-F5344CB8AC3E}">
        <p14:creationId xmlns:p14="http://schemas.microsoft.com/office/powerpoint/2010/main" val="20068125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CC91-61FF-44FC-A949-09E960C364DF}"/>
              </a:ext>
            </a:extLst>
          </p:cNvPr>
          <p:cNvSpPr>
            <a:spLocks noGrp="1"/>
          </p:cNvSpPr>
          <p:nvPr>
            <p:ph type="title"/>
          </p:nvPr>
        </p:nvSpPr>
        <p:spPr/>
        <p:txBody>
          <a:bodyPr/>
          <a:lstStyle/>
          <a:p>
            <a:r>
              <a:rPr lang="en-US" dirty="0"/>
              <a:t>States</a:t>
            </a:r>
          </a:p>
        </p:txBody>
      </p:sp>
      <p:sp>
        <p:nvSpPr>
          <p:cNvPr id="3" name="Content Placeholder 2">
            <a:extLst>
              <a:ext uri="{FF2B5EF4-FFF2-40B4-BE49-F238E27FC236}">
                <a16:creationId xmlns:a16="http://schemas.microsoft.com/office/drawing/2014/main" id="{8FE59CF7-236F-4E71-B715-BA8ABB454FA8}"/>
              </a:ext>
            </a:extLst>
          </p:cNvPr>
          <p:cNvSpPr>
            <a:spLocks noGrp="1"/>
          </p:cNvSpPr>
          <p:nvPr>
            <p:ph idx="1"/>
          </p:nvPr>
        </p:nvSpPr>
        <p:spPr/>
        <p:txBody>
          <a:bodyPr>
            <a:normAutofit fontScale="92500"/>
          </a:bodyPr>
          <a:lstStyle/>
          <a:p>
            <a:r>
              <a:rPr lang="en-US" dirty="0"/>
              <a:t>All states are really “independence equilibria” of some process</a:t>
            </a:r>
          </a:p>
          <a:p>
            <a:pPr lvl="1"/>
            <a:r>
              <a:rPr lang="en-US" dirty="0"/>
              <a:t>At the boundary, the process is such to keep the system well defined</a:t>
            </a:r>
          </a:p>
          <a:p>
            <a:pPr lvl="1"/>
            <a:r>
              <a:rPr lang="en-US" dirty="0"/>
              <a:t>The process minimizes the correlation with the environment, removes all correlations with other systems, subsystems and their dynamics such that the system is allowed an independent description</a:t>
            </a:r>
          </a:p>
          <a:p>
            <a:pPr lvl="2"/>
            <a:r>
              <a:rPr lang="en-US" dirty="0"/>
              <a:t>A measurement at the level of the system tells us nothing about the rest</a:t>
            </a:r>
          </a:p>
          <a:p>
            <a:pPr lvl="1"/>
            <a:r>
              <a:rPr lang="en-US" dirty="0"/>
              <a:t>They can be used as junction points under process composition, as they are defined independently of past and future processes</a:t>
            </a:r>
          </a:p>
          <a:p>
            <a:r>
              <a:rPr lang="en-US" dirty="0"/>
              <a:t>They are descriptions of the system when process entropy is maximized</a:t>
            </a:r>
          </a:p>
          <a:p>
            <a:pPr lvl="1"/>
            <a:r>
              <a:rPr lang="en-US" dirty="0"/>
              <a:t>They describe the evolution of the system and only of the system</a:t>
            </a:r>
          </a:p>
          <a:p>
            <a:pPr lvl="1"/>
            <a:r>
              <a:rPr lang="en-US" dirty="0"/>
              <a:t>State entropy is well-defined in these and only these conditions</a:t>
            </a:r>
          </a:p>
          <a:p>
            <a:r>
              <a:rPr lang="en-US" dirty="0"/>
              <a:t>Outside these assumptions, we can still have processes but we are not going to have systems and states</a:t>
            </a:r>
          </a:p>
          <a:p>
            <a:pPr lvl="1"/>
            <a:r>
              <a:rPr lang="en-US" dirty="0"/>
              <a:t>The whole would not decouple into definite parts with properties independent of each other</a:t>
            </a:r>
          </a:p>
        </p:txBody>
      </p:sp>
      <p:sp>
        <p:nvSpPr>
          <p:cNvPr id="4" name="Footer Placeholder 3">
            <a:extLst>
              <a:ext uri="{FF2B5EF4-FFF2-40B4-BE49-F238E27FC236}">
                <a16:creationId xmlns:a16="http://schemas.microsoft.com/office/drawing/2014/main" id="{E125DA07-6432-4818-B846-5A02DD0A570D}"/>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972CD9AC-DB2D-4FF1-9F54-AAB7DD11895F}"/>
              </a:ext>
            </a:extLst>
          </p:cNvPr>
          <p:cNvSpPr>
            <a:spLocks noGrp="1"/>
          </p:cNvSpPr>
          <p:nvPr>
            <p:ph type="sldNum" sz="quarter" idx="13"/>
          </p:nvPr>
        </p:nvSpPr>
        <p:spPr/>
        <p:txBody>
          <a:bodyPr/>
          <a:lstStyle/>
          <a:p>
            <a:fld id="{F47845EA-7733-40EE-B074-20032348B727}" type="slidenum">
              <a:rPr lang="en-US" smtClean="0"/>
              <a:t>80</a:t>
            </a:fld>
            <a:endParaRPr lang="en-US"/>
          </a:p>
        </p:txBody>
      </p:sp>
    </p:spTree>
    <p:extLst>
      <p:ext uri="{BB962C8B-B14F-4D97-AF65-F5344CB8AC3E}">
        <p14:creationId xmlns:p14="http://schemas.microsoft.com/office/powerpoint/2010/main" val="1163318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C94D54-D352-42D1-8FEA-F589A17C88DA}"/>
              </a:ext>
            </a:extLst>
          </p:cNvPr>
          <p:cNvSpPr txBox="1"/>
          <p:nvPr/>
        </p:nvSpPr>
        <p:spPr>
          <a:xfrm>
            <a:off x="232747" y="4330719"/>
            <a:ext cx="2529603" cy="369332"/>
          </a:xfrm>
          <a:prstGeom prst="rect">
            <a:avLst/>
          </a:prstGeom>
          <a:noFill/>
        </p:spPr>
        <p:txBody>
          <a:bodyPr wrap="none" rtlCol="0">
            <a:spAutoFit/>
          </a:bodyPr>
          <a:lstStyle/>
          <a:p>
            <a:r>
              <a:rPr lang="en-US" dirty="0"/>
              <a:t>Informational granularity</a:t>
            </a:r>
          </a:p>
        </p:txBody>
      </p:sp>
      <p:sp>
        <p:nvSpPr>
          <p:cNvPr id="7" name="TextBox 6">
            <a:extLst>
              <a:ext uri="{FF2B5EF4-FFF2-40B4-BE49-F238E27FC236}">
                <a16:creationId xmlns:a16="http://schemas.microsoft.com/office/drawing/2014/main" id="{CDA21CE8-26F0-436A-B9DD-8D287D006301}"/>
              </a:ext>
            </a:extLst>
          </p:cNvPr>
          <p:cNvSpPr txBox="1"/>
          <p:nvPr/>
        </p:nvSpPr>
        <p:spPr>
          <a:xfrm>
            <a:off x="232747" y="5547208"/>
            <a:ext cx="2528256" cy="646331"/>
          </a:xfrm>
          <a:prstGeom prst="rect">
            <a:avLst/>
          </a:prstGeom>
          <a:noFill/>
        </p:spPr>
        <p:txBody>
          <a:bodyPr wrap="none" rtlCol="0">
            <a:spAutoFit/>
          </a:bodyPr>
          <a:lstStyle/>
          <a:p>
            <a:r>
              <a:rPr lang="en-US" dirty="0"/>
              <a:t>Logical consistency +</a:t>
            </a:r>
          </a:p>
          <a:p>
            <a:r>
              <a:rPr lang="en-US" dirty="0"/>
              <a:t>Experimental verification</a:t>
            </a:r>
          </a:p>
        </p:txBody>
      </p:sp>
      <p:sp>
        <p:nvSpPr>
          <p:cNvPr id="8" name="TextBox 7">
            <a:extLst>
              <a:ext uri="{FF2B5EF4-FFF2-40B4-BE49-F238E27FC236}">
                <a16:creationId xmlns:a16="http://schemas.microsoft.com/office/drawing/2014/main" id="{7E2DF347-B4DF-4FBC-B6F8-2D1CF6C40C4D}"/>
              </a:ext>
            </a:extLst>
          </p:cNvPr>
          <p:cNvSpPr txBox="1"/>
          <p:nvPr/>
        </p:nvSpPr>
        <p:spPr>
          <a:xfrm>
            <a:off x="232747" y="3012632"/>
            <a:ext cx="1099468" cy="369332"/>
          </a:xfrm>
          <a:prstGeom prst="rect">
            <a:avLst/>
          </a:prstGeom>
          <a:noFill/>
        </p:spPr>
        <p:txBody>
          <a:bodyPr wrap="none" rtlCol="0">
            <a:spAutoFit/>
          </a:bodyPr>
          <a:lstStyle/>
          <a:p>
            <a:r>
              <a:rPr lang="en-US" dirty="0"/>
              <a:t>Processes</a:t>
            </a:r>
          </a:p>
        </p:txBody>
      </p:sp>
      <p:sp>
        <p:nvSpPr>
          <p:cNvPr id="9" name="TextBox 8">
            <a:extLst>
              <a:ext uri="{FF2B5EF4-FFF2-40B4-BE49-F238E27FC236}">
                <a16:creationId xmlns:a16="http://schemas.microsoft.com/office/drawing/2014/main" id="{D88E016F-3042-4336-A038-879BD5C813D5}"/>
              </a:ext>
            </a:extLst>
          </p:cNvPr>
          <p:cNvSpPr txBox="1"/>
          <p:nvPr/>
        </p:nvSpPr>
        <p:spPr>
          <a:xfrm>
            <a:off x="2881534" y="1867265"/>
            <a:ext cx="4338816" cy="646331"/>
          </a:xfrm>
          <a:prstGeom prst="rect">
            <a:avLst/>
          </a:prstGeom>
          <a:noFill/>
        </p:spPr>
        <p:txBody>
          <a:bodyPr wrap="none" rtlCol="0">
            <a:spAutoFit/>
          </a:bodyPr>
          <a:lstStyle/>
          <a:p>
            <a:r>
              <a:rPr lang="en-US" dirty="0"/>
              <a:t>Group descriptions that can be grouped into</a:t>
            </a:r>
            <a:br>
              <a:rPr lang="en-US" dirty="0"/>
            </a:br>
            <a:r>
              <a:rPr lang="en-US" dirty="0"/>
              <a:t>patterns of independent behavior</a:t>
            </a:r>
          </a:p>
        </p:txBody>
      </p:sp>
      <p:sp>
        <p:nvSpPr>
          <p:cNvPr id="10" name="TextBox 9">
            <a:extLst>
              <a:ext uri="{FF2B5EF4-FFF2-40B4-BE49-F238E27FC236}">
                <a16:creationId xmlns:a16="http://schemas.microsoft.com/office/drawing/2014/main" id="{A9845E42-0329-49DD-8C2B-1625330626AF}"/>
              </a:ext>
            </a:extLst>
          </p:cNvPr>
          <p:cNvSpPr txBox="1"/>
          <p:nvPr/>
        </p:nvSpPr>
        <p:spPr>
          <a:xfrm>
            <a:off x="2881534" y="5547208"/>
            <a:ext cx="4393639" cy="646331"/>
          </a:xfrm>
          <a:prstGeom prst="rect">
            <a:avLst/>
          </a:prstGeom>
          <a:noFill/>
        </p:spPr>
        <p:txBody>
          <a:bodyPr wrap="none" rtlCol="0">
            <a:spAutoFit/>
          </a:bodyPr>
          <a:lstStyle/>
          <a:p>
            <a:r>
              <a:rPr lang="en-US" dirty="0"/>
              <a:t>Algebra of statements generated</a:t>
            </a:r>
            <a:br>
              <a:rPr lang="en-US" dirty="0"/>
            </a:br>
            <a:r>
              <a:rPr lang="en-US" dirty="0"/>
              <a:t>from a countable set of verifiable statements</a:t>
            </a:r>
          </a:p>
        </p:txBody>
      </p:sp>
      <p:sp>
        <p:nvSpPr>
          <p:cNvPr id="11" name="TextBox 10">
            <a:extLst>
              <a:ext uri="{FF2B5EF4-FFF2-40B4-BE49-F238E27FC236}">
                <a16:creationId xmlns:a16="http://schemas.microsoft.com/office/drawing/2014/main" id="{DBB7952A-E623-41E0-8CAA-692DE9652BD3}"/>
              </a:ext>
            </a:extLst>
          </p:cNvPr>
          <p:cNvSpPr txBox="1"/>
          <p:nvPr/>
        </p:nvSpPr>
        <p:spPr>
          <a:xfrm>
            <a:off x="2881534" y="4330719"/>
            <a:ext cx="5365315" cy="646331"/>
          </a:xfrm>
          <a:prstGeom prst="rect">
            <a:avLst/>
          </a:prstGeom>
          <a:noFill/>
        </p:spPr>
        <p:txBody>
          <a:bodyPr wrap="none" rtlCol="0">
            <a:spAutoFit/>
          </a:bodyPr>
          <a:lstStyle/>
          <a:p>
            <a:r>
              <a:rPr lang="en-US" dirty="0"/>
              <a:t>Ability to compare the granularity of the description</a:t>
            </a:r>
            <a:br>
              <a:rPr lang="en-US" dirty="0"/>
            </a:br>
            <a:r>
              <a:rPr lang="en-US" dirty="0"/>
              <a:t>provided by different statements (count possible cases)</a:t>
            </a:r>
          </a:p>
        </p:txBody>
      </p:sp>
      <p:sp>
        <p:nvSpPr>
          <p:cNvPr id="12" name="TextBox 11">
            <a:extLst>
              <a:ext uri="{FF2B5EF4-FFF2-40B4-BE49-F238E27FC236}">
                <a16:creationId xmlns:a16="http://schemas.microsoft.com/office/drawing/2014/main" id="{AA8160FF-3BBE-4E40-8F11-AA3E754F4B53}"/>
              </a:ext>
            </a:extLst>
          </p:cNvPr>
          <p:cNvSpPr txBox="1"/>
          <p:nvPr/>
        </p:nvSpPr>
        <p:spPr>
          <a:xfrm>
            <a:off x="2881534" y="3012632"/>
            <a:ext cx="5513048" cy="369332"/>
          </a:xfrm>
          <a:prstGeom prst="rect">
            <a:avLst/>
          </a:prstGeom>
          <a:noFill/>
        </p:spPr>
        <p:txBody>
          <a:bodyPr wrap="none" rtlCol="0">
            <a:spAutoFit/>
          </a:bodyPr>
          <a:lstStyle/>
          <a:p>
            <a:r>
              <a:rPr lang="en-US" dirty="0"/>
              <a:t>Algebra of descriptions that can be parametrized by time</a:t>
            </a:r>
          </a:p>
        </p:txBody>
      </p:sp>
      <p:sp>
        <p:nvSpPr>
          <p:cNvPr id="13" name="TextBox 12">
            <a:extLst>
              <a:ext uri="{FF2B5EF4-FFF2-40B4-BE49-F238E27FC236}">
                <a16:creationId xmlns:a16="http://schemas.microsoft.com/office/drawing/2014/main" id="{AA873010-4101-4E8F-A266-22662FB564B0}"/>
              </a:ext>
            </a:extLst>
          </p:cNvPr>
          <p:cNvSpPr txBox="1"/>
          <p:nvPr/>
        </p:nvSpPr>
        <p:spPr>
          <a:xfrm>
            <a:off x="232747" y="1867265"/>
            <a:ext cx="1341008" cy="369332"/>
          </a:xfrm>
          <a:prstGeom prst="rect">
            <a:avLst/>
          </a:prstGeom>
          <a:noFill/>
        </p:spPr>
        <p:txBody>
          <a:bodyPr wrap="none" rtlCol="0">
            <a:spAutoFit/>
          </a:bodyPr>
          <a:lstStyle/>
          <a:p>
            <a:r>
              <a:rPr lang="en-US" dirty="0"/>
              <a:t>State spaces</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734CC73-8E91-4723-B275-87661D90EF34}"/>
                  </a:ext>
                </a:extLst>
              </p:cNvPr>
              <p:cNvSpPr txBox="1"/>
              <p:nvPr/>
            </p:nvSpPr>
            <p:spPr>
              <a:xfrm>
                <a:off x="8586519" y="5547208"/>
                <a:ext cx="3313093" cy="923330"/>
              </a:xfrm>
              <a:prstGeom prst="rect">
                <a:avLst/>
              </a:prstGeom>
              <a:noFill/>
            </p:spPr>
            <p:txBody>
              <a:bodyPr wrap="square" rtlCol="0">
                <a:spAutoFit/>
              </a:bodyPr>
              <a:lstStyle/>
              <a:p>
                <a:r>
                  <a:rPr lang="en-US" dirty="0"/>
                  <a:t>Topologies, (</a:t>
                </a:r>
                <a:r>
                  <a:rPr lang="en-US" dirty="0" err="1"/>
                  <a:t>Borel</a:t>
                </a:r>
                <a:r>
                  <a:rPr lang="en-US" dirty="0"/>
                  <a:t>) </a:t>
                </a:r>
                <a14:m>
                  <m:oMath xmlns:m="http://schemas.openxmlformats.org/officeDocument/2006/math">
                    <m:r>
                      <a:rPr lang="en-US" b="0" i="1" smtClean="0">
                        <a:latin typeface="Cambria Math" panose="02040503050406030204" pitchFamily="18" charset="0"/>
                      </a:rPr>
                      <m:t>𝜎</m:t>
                    </m:r>
                  </m:oMath>
                </a14:m>
                <a:r>
                  <a:rPr lang="en-US" dirty="0"/>
                  <a:t>-algebras, continuous functions,</a:t>
                </a:r>
                <a:br>
                  <a:rPr lang="en-US" dirty="0"/>
                </a:br>
                <a:r>
                  <a:rPr lang="en-US" dirty="0"/>
                  <a:t>properties and quantities</a:t>
                </a:r>
              </a:p>
            </p:txBody>
          </p:sp>
        </mc:Choice>
        <mc:Fallback xmlns="">
          <p:sp>
            <p:nvSpPr>
              <p:cNvPr id="14" name="TextBox 13">
                <a:extLst>
                  <a:ext uri="{FF2B5EF4-FFF2-40B4-BE49-F238E27FC236}">
                    <a16:creationId xmlns:a16="http://schemas.microsoft.com/office/drawing/2014/main" id="{A734CC73-8E91-4723-B275-87661D90EF34}"/>
                  </a:ext>
                </a:extLst>
              </p:cNvPr>
              <p:cNvSpPr txBox="1">
                <a:spLocks noRot="1" noChangeAspect="1" noMove="1" noResize="1" noEditPoints="1" noAdjustHandles="1" noChangeArrowheads="1" noChangeShapeType="1" noTextEdit="1"/>
              </p:cNvSpPr>
              <p:nvPr/>
            </p:nvSpPr>
            <p:spPr>
              <a:xfrm>
                <a:off x="8586519" y="5547208"/>
                <a:ext cx="3313093" cy="923330"/>
              </a:xfrm>
              <a:prstGeom prst="rect">
                <a:avLst/>
              </a:prstGeom>
              <a:blipFill>
                <a:blip r:embed="rId2"/>
                <a:stretch>
                  <a:fillRect l="-1657" t="-3974" b="-993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5969681-EDA2-4BE5-8A21-ED2DE1616884}"/>
              </a:ext>
            </a:extLst>
          </p:cNvPr>
          <p:cNvSpPr txBox="1"/>
          <p:nvPr/>
        </p:nvSpPr>
        <p:spPr>
          <a:xfrm>
            <a:off x="8646158" y="4330719"/>
            <a:ext cx="3313093" cy="923330"/>
          </a:xfrm>
          <a:prstGeom prst="rect">
            <a:avLst/>
          </a:prstGeom>
          <a:noFill/>
        </p:spPr>
        <p:txBody>
          <a:bodyPr wrap="square" rtlCol="0">
            <a:spAutoFit/>
          </a:bodyPr>
          <a:lstStyle/>
          <a:p>
            <a:r>
              <a:rPr lang="en-US" dirty="0"/>
              <a:t>Units, measures, geometry, probability,</a:t>
            </a:r>
          </a:p>
          <a:p>
            <a:r>
              <a:rPr lang="en-US" dirty="0"/>
              <a:t>differentiability </a:t>
            </a:r>
          </a:p>
        </p:txBody>
      </p:sp>
      <p:sp>
        <p:nvSpPr>
          <p:cNvPr id="16" name="TextBox 15">
            <a:extLst>
              <a:ext uri="{FF2B5EF4-FFF2-40B4-BE49-F238E27FC236}">
                <a16:creationId xmlns:a16="http://schemas.microsoft.com/office/drawing/2014/main" id="{B102C1DD-32B1-4846-8D28-25ADF087FFCA}"/>
              </a:ext>
            </a:extLst>
          </p:cNvPr>
          <p:cNvSpPr txBox="1"/>
          <p:nvPr/>
        </p:nvSpPr>
        <p:spPr>
          <a:xfrm>
            <a:off x="8646159" y="3012632"/>
            <a:ext cx="3313093" cy="923330"/>
          </a:xfrm>
          <a:prstGeom prst="rect">
            <a:avLst/>
          </a:prstGeom>
          <a:noFill/>
        </p:spPr>
        <p:txBody>
          <a:bodyPr wrap="square" rtlCol="0">
            <a:spAutoFit/>
          </a:bodyPr>
          <a:lstStyle/>
          <a:p>
            <a:r>
              <a:rPr lang="en-US" dirty="0"/>
              <a:t>Process entropy, determinism/reversibility,</a:t>
            </a:r>
          </a:p>
          <a:p>
            <a:r>
              <a:rPr lang="en-US" dirty="0"/>
              <a:t>stochastic processes</a:t>
            </a:r>
          </a:p>
        </p:txBody>
      </p:sp>
      <p:sp>
        <p:nvSpPr>
          <p:cNvPr id="17" name="TextBox 16">
            <a:extLst>
              <a:ext uri="{FF2B5EF4-FFF2-40B4-BE49-F238E27FC236}">
                <a16:creationId xmlns:a16="http://schemas.microsoft.com/office/drawing/2014/main" id="{7647A2E6-1FF2-4027-9FC3-3A682DEA0630}"/>
              </a:ext>
            </a:extLst>
          </p:cNvPr>
          <p:cNvSpPr txBox="1"/>
          <p:nvPr/>
        </p:nvSpPr>
        <p:spPr>
          <a:xfrm>
            <a:off x="8646160" y="1867265"/>
            <a:ext cx="3313093" cy="923330"/>
          </a:xfrm>
          <a:prstGeom prst="rect">
            <a:avLst/>
          </a:prstGeom>
          <a:noFill/>
        </p:spPr>
        <p:txBody>
          <a:bodyPr wrap="square" rtlCol="0">
            <a:spAutoFit/>
          </a:bodyPr>
          <a:lstStyle/>
          <a:p>
            <a:r>
              <a:rPr lang="en-US" dirty="0"/>
              <a:t>Systems, state space, state entropy, state variables, process composition</a:t>
            </a:r>
          </a:p>
        </p:txBody>
      </p:sp>
      <p:sp>
        <p:nvSpPr>
          <p:cNvPr id="18" name="TextBox 17">
            <a:extLst>
              <a:ext uri="{FF2B5EF4-FFF2-40B4-BE49-F238E27FC236}">
                <a16:creationId xmlns:a16="http://schemas.microsoft.com/office/drawing/2014/main" id="{2DFA8035-21E5-4276-8563-50C95B0EE43B}"/>
              </a:ext>
            </a:extLst>
          </p:cNvPr>
          <p:cNvSpPr txBox="1"/>
          <p:nvPr/>
        </p:nvSpPr>
        <p:spPr>
          <a:xfrm>
            <a:off x="232747" y="549178"/>
            <a:ext cx="1752083" cy="369332"/>
          </a:xfrm>
          <a:prstGeom prst="rect">
            <a:avLst/>
          </a:prstGeom>
          <a:noFill/>
        </p:spPr>
        <p:txBody>
          <a:bodyPr wrap="none" rtlCol="0">
            <a:spAutoFit/>
          </a:bodyPr>
          <a:lstStyle/>
          <a:p>
            <a:r>
              <a:rPr lang="en-US" dirty="0"/>
              <a:t>Physical theories</a:t>
            </a:r>
          </a:p>
        </p:txBody>
      </p:sp>
      <p:sp>
        <p:nvSpPr>
          <p:cNvPr id="19" name="TextBox 18">
            <a:extLst>
              <a:ext uri="{FF2B5EF4-FFF2-40B4-BE49-F238E27FC236}">
                <a16:creationId xmlns:a16="http://schemas.microsoft.com/office/drawing/2014/main" id="{930ED6C6-B456-4258-9D74-D98C6A24AC55}"/>
              </a:ext>
            </a:extLst>
          </p:cNvPr>
          <p:cNvSpPr txBox="1"/>
          <p:nvPr/>
        </p:nvSpPr>
        <p:spPr>
          <a:xfrm>
            <a:off x="2881534" y="549178"/>
            <a:ext cx="4671600" cy="646331"/>
          </a:xfrm>
          <a:prstGeom prst="rect">
            <a:avLst/>
          </a:prstGeom>
          <a:noFill/>
        </p:spPr>
        <p:txBody>
          <a:bodyPr wrap="none" rtlCol="0">
            <a:spAutoFit/>
          </a:bodyPr>
          <a:lstStyle/>
          <a:p>
            <a:r>
              <a:rPr lang="en-US" dirty="0"/>
              <a:t>Different assumptions depending on the system</a:t>
            </a:r>
            <a:br>
              <a:rPr lang="en-US" dirty="0"/>
            </a:br>
            <a:r>
              <a:rPr lang="en-US" dirty="0"/>
              <a:t>and processes at hand</a:t>
            </a:r>
          </a:p>
        </p:txBody>
      </p:sp>
      <p:sp>
        <p:nvSpPr>
          <p:cNvPr id="20" name="TextBox 19">
            <a:extLst>
              <a:ext uri="{FF2B5EF4-FFF2-40B4-BE49-F238E27FC236}">
                <a16:creationId xmlns:a16="http://schemas.microsoft.com/office/drawing/2014/main" id="{BA657354-97C7-48F6-9D1C-751FF0C84CDA}"/>
              </a:ext>
            </a:extLst>
          </p:cNvPr>
          <p:cNvSpPr txBox="1"/>
          <p:nvPr/>
        </p:nvSpPr>
        <p:spPr>
          <a:xfrm>
            <a:off x="8646160" y="549178"/>
            <a:ext cx="3313093" cy="1200329"/>
          </a:xfrm>
          <a:prstGeom prst="rect">
            <a:avLst/>
          </a:prstGeom>
          <a:noFill/>
        </p:spPr>
        <p:txBody>
          <a:bodyPr wrap="square">
            <a:spAutoFit/>
          </a:bodyPr>
          <a:lstStyle/>
          <a:p>
            <a:r>
              <a:rPr lang="en-US" dirty="0"/>
              <a:t>Thermodynamics, classical Hamiltonian mechanics, Newtonian mechanics, quantum mechanics, ….</a:t>
            </a:r>
          </a:p>
        </p:txBody>
      </p:sp>
    </p:spTree>
    <p:extLst>
      <p:ext uri="{BB962C8B-B14F-4D97-AF65-F5344CB8AC3E}">
        <p14:creationId xmlns:p14="http://schemas.microsoft.com/office/powerpoint/2010/main" val="37195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P spid="12" grpId="0"/>
      <p:bldP spid="13" grpId="0"/>
      <p:bldP spid="15" grpId="0"/>
      <p:bldP spid="16" grpId="0"/>
      <p:bldP spid="17" grpId="0"/>
      <p:bldP spid="18" grpId="0"/>
      <p:bldP spid="19" grpId="0"/>
      <p:bldP spid="2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E36B-ADD4-4688-B815-0222D7D03F18}"/>
              </a:ext>
            </a:extLst>
          </p:cNvPr>
          <p:cNvSpPr>
            <a:spLocks noGrp="1"/>
          </p:cNvSpPr>
          <p:nvPr>
            <p:ph type="title"/>
          </p:nvPr>
        </p:nvSpPr>
        <p:spPr/>
        <p:txBody>
          <a:bodyPr/>
          <a:lstStyle/>
          <a:p>
            <a:r>
              <a:rPr lang="en-US" dirty="0"/>
              <a:t>Status - pre-conceptual</a:t>
            </a:r>
          </a:p>
        </p:txBody>
      </p:sp>
      <p:sp>
        <p:nvSpPr>
          <p:cNvPr id="3" name="Content Placeholder 2">
            <a:extLst>
              <a:ext uri="{FF2B5EF4-FFF2-40B4-BE49-F238E27FC236}">
                <a16:creationId xmlns:a16="http://schemas.microsoft.com/office/drawing/2014/main" id="{3A1B203C-F678-4B78-A38E-DEE35BFD3D97}"/>
              </a:ext>
            </a:extLst>
          </p:cNvPr>
          <p:cNvSpPr>
            <a:spLocks noGrp="1"/>
          </p:cNvSpPr>
          <p:nvPr>
            <p:ph idx="1"/>
          </p:nvPr>
        </p:nvSpPr>
        <p:spPr/>
        <p:txBody>
          <a:bodyPr/>
          <a:lstStyle/>
          <a:p>
            <a:r>
              <a:rPr lang="en-US" dirty="0"/>
              <a:t>We have identified many crucial pieces but we don’t feel we have fully understood exactly what they are</a:t>
            </a:r>
          </a:p>
          <a:p>
            <a:r>
              <a:rPr lang="en-US" dirty="0"/>
              <a:t>Progress can be achieved either by improving the concepts or by outlining the ones we already have</a:t>
            </a:r>
          </a:p>
          <a:p>
            <a:pPr lvl="1"/>
            <a:r>
              <a:rPr lang="en-US" dirty="0"/>
              <a:t>Build on the idea of entropy as count of evolutions to outlines how it works exactly for different types of evolutions and equilibria</a:t>
            </a:r>
          </a:p>
          <a:p>
            <a:pPr lvl="1"/>
            <a:r>
              <a:rPr lang="en-US" dirty="0"/>
              <a:t>Understand exactly what “independence”, the property required to be able to define a system, is at a conceptual level</a:t>
            </a:r>
          </a:p>
        </p:txBody>
      </p:sp>
      <p:sp>
        <p:nvSpPr>
          <p:cNvPr id="4" name="Footer Placeholder 3">
            <a:extLst>
              <a:ext uri="{FF2B5EF4-FFF2-40B4-BE49-F238E27FC236}">
                <a16:creationId xmlns:a16="http://schemas.microsoft.com/office/drawing/2014/main" id="{8AB652D3-2B5E-480D-BD2A-98E12EFC4751}"/>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658F5C90-69D9-4A4D-B3DB-60CC325ABCAA}"/>
              </a:ext>
            </a:extLst>
          </p:cNvPr>
          <p:cNvSpPr>
            <a:spLocks noGrp="1"/>
          </p:cNvSpPr>
          <p:nvPr>
            <p:ph type="sldNum" sz="quarter" idx="13"/>
          </p:nvPr>
        </p:nvSpPr>
        <p:spPr/>
        <p:txBody>
          <a:bodyPr/>
          <a:lstStyle/>
          <a:p>
            <a:fld id="{F47845EA-7733-40EE-B074-20032348B727}" type="slidenum">
              <a:rPr lang="en-US" smtClean="0"/>
              <a:t>82</a:t>
            </a:fld>
            <a:endParaRPr lang="en-US"/>
          </a:p>
        </p:txBody>
      </p:sp>
    </p:spTree>
    <p:extLst>
      <p:ext uri="{BB962C8B-B14F-4D97-AF65-F5344CB8AC3E}">
        <p14:creationId xmlns:p14="http://schemas.microsoft.com/office/powerpoint/2010/main" val="21072056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38DC-1C8D-4080-B7BB-786ED76BBBDA}"/>
              </a:ext>
            </a:extLst>
          </p:cNvPr>
          <p:cNvSpPr>
            <a:spLocks noGrp="1"/>
          </p:cNvSpPr>
          <p:nvPr>
            <p:ph type="title"/>
          </p:nvPr>
        </p:nvSpPr>
        <p:spPr/>
        <p:txBody>
          <a:bodyPr/>
          <a:lstStyle/>
          <a:p>
            <a:r>
              <a:rPr lang="en-US" dirty="0"/>
              <a:t>Classical mechanics</a:t>
            </a:r>
          </a:p>
        </p:txBody>
      </p:sp>
      <p:sp>
        <p:nvSpPr>
          <p:cNvPr id="3" name="Text Placeholder 2">
            <a:extLst>
              <a:ext uri="{FF2B5EF4-FFF2-40B4-BE49-F238E27FC236}">
                <a16:creationId xmlns:a16="http://schemas.microsoft.com/office/drawing/2014/main" id="{051AB359-DB82-4D02-BC2D-B996E0C6068F}"/>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C791D51F-8FE5-4725-A8CF-A5176724C23B}"/>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38EEB812-5546-43F5-B4E8-60975EC135D0}"/>
              </a:ext>
            </a:extLst>
          </p:cNvPr>
          <p:cNvSpPr>
            <a:spLocks noGrp="1"/>
          </p:cNvSpPr>
          <p:nvPr>
            <p:ph type="sldNum" sz="quarter" idx="12"/>
          </p:nvPr>
        </p:nvSpPr>
        <p:spPr/>
        <p:txBody>
          <a:bodyPr/>
          <a:lstStyle/>
          <a:p>
            <a:fld id="{F47845EA-7733-40EE-B074-20032348B727}" type="slidenum">
              <a:rPr lang="en-US" smtClean="0"/>
              <a:t>83</a:t>
            </a:fld>
            <a:endParaRPr lang="en-US"/>
          </a:p>
        </p:txBody>
      </p:sp>
    </p:spTree>
    <p:extLst>
      <p:ext uri="{BB962C8B-B14F-4D97-AF65-F5344CB8AC3E}">
        <p14:creationId xmlns:p14="http://schemas.microsoft.com/office/powerpoint/2010/main" val="17095725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F6A0-47CB-47E7-8D65-C6C3A784A425}"/>
              </a:ext>
            </a:extLst>
          </p:cNvPr>
          <p:cNvSpPr>
            <a:spLocks noGrp="1"/>
          </p:cNvSpPr>
          <p:nvPr>
            <p:ph type="title"/>
          </p:nvPr>
        </p:nvSpPr>
        <p:spPr/>
        <p:txBody>
          <a:bodyPr/>
          <a:lstStyle/>
          <a:p>
            <a:r>
              <a:rPr lang="en-US" dirty="0"/>
              <a:t>In brief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0A3460-5C09-4F79-A934-CE8DD65DCC59}"/>
                  </a:ext>
                </a:extLst>
              </p:cNvPr>
              <p:cNvSpPr>
                <a:spLocks noGrp="1"/>
              </p:cNvSpPr>
              <p:nvPr>
                <p:ph idx="1"/>
              </p:nvPr>
            </p:nvSpPr>
            <p:spPr/>
            <p:txBody>
              <a:bodyPr>
                <a:normAutofit/>
              </a:bodyPr>
              <a:lstStyle/>
              <a:p>
                <a:r>
                  <a:rPr lang="en-US" dirty="0"/>
                  <a:t>Classical mechanics can be rederived from three assumptions</a:t>
                </a:r>
              </a:p>
              <a:p>
                <a:r>
                  <a:rPr lang="en-US" b="1" dirty="0"/>
                  <a:t>Infinitesimal reducibility</a:t>
                </a:r>
                <a:r>
                  <a:rPr lang="en-US" dirty="0"/>
                  <a:t>: giving the state of the whole system is equivalent to giving the state of its infinitesimal parts </a:t>
                </a:r>
                <a14:m>
                  <m:oMath xmlns:m="http://schemas.openxmlformats.org/officeDocument/2006/math">
                    <m:r>
                      <a:rPr lang="en-US" b="0" i="1" smtClean="0">
                        <a:latin typeface="Cambria Math" panose="02040503050406030204" pitchFamily="18" charset="0"/>
                      </a:rPr>
                      <m:t>→</m:t>
                    </m:r>
                  </m:oMath>
                </a14:m>
                <a:r>
                  <a:rPr lang="en-US" dirty="0"/>
                  <a:t> classical phase space</a:t>
                </a:r>
              </a:p>
              <a:p>
                <a:r>
                  <a:rPr lang="en-US" b="1" dirty="0"/>
                  <a:t>Deterministic and reversible evolution</a:t>
                </a:r>
                <a:r>
                  <a:rPr lang="en-US" dirty="0"/>
                  <a:t>: given the state at a time, we can predict the state at future times (deterministic) and reconstruct the state at past times (reversible) </a:t>
                </a:r>
                <a14:m>
                  <m:oMath xmlns:m="http://schemas.openxmlformats.org/officeDocument/2006/math">
                    <m:r>
                      <a:rPr lang="en-US" b="0" i="1" smtClean="0">
                        <a:latin typeface="Cambria Math" panose="02040503050406030204" pitchFamily="18" charset="0"/>
                      </a:rPr>
                      <m:t>→</m:t>
                    </m:r>
                  </m:oMath>
                </a14:m>
                <a:r>
                  <a:rPr lang="en-US" dirty="0"/>
                  <a:t> Hamiltonian mechanics</a:t>
                </a:r>
              </a:p>
              <a:p>
                <a:r>
                  <a:rPr lang="en-US" b="1" dirty="0"/>
                  <a:t>Kinematic equivalence</a:t>
                </a:r>
                <a:r>
                  <a:rPr lang="en-US" dirty="0"/>
                  <a:t>: the state of the system is fully identify by the spatial trajectories of the system </a:t>
                </a:r>
                <a14:m>
                  <m:oMath xmlns:m="http://schemas.openxmlformats.org/officeDocument/2006/math">
                    <m:r>
                      <a:rPr lang="en-US" b="0" i="1" smtClean="0">
                        <a:latin typeface="Cambria Math" panose="02040503050406030204" pitchFamily="18" charset="0"/>
                      </a:rPr>
                      <m:t>→</m:t>
                    </m:r>
                  </m:oMath>
                </a14:m>
                <a:r>
                  <a:rPr lang="en-US" dirty="0"/>
                  <a:t> </a:t>
                </a:r>
                <a:r>
                  <a:rPr lang="en-US" dirty="0" err="1"/>
                  <a:t>Lagrangian</a:t>
                </a:r>
                <a:r>
                  <a:rPr lang="en-US" dirty="0"/>
                  <a:t> mechanics, massive particles under scalar forces</a:t>
                </a:r>
              </a:p>
              <a:p>
                <a:r>
                  <a:rPr lang="en-US" dirty="0"/>
                  <a:t>We also recover the idea that phase space areas count states (i.e. the fundamental postulate of statistical mechanics) and the theory is automatically relativistic.</a:t>
                </a:r>
              </a:p>
            </p:txBody>
          </p:sp>
        </mc:Choice>
        <mc:Fallback xmlns="">
          <p:sp>
            <p:nvSpPr>
              <p:cNvPr id="3" name="Content Placeholder 2">
                <a:extLst>
                  <a:ext uri="{FF2B5EF4-FFF2-40B4-BE49-F238E27FC236}">
                    <a16:creationId xmlns:a16="http://schemas.microsoft.com/office/drawing/2014/main" id="{FA0A3460-5C09-4F79-A934-CE8DD65DCC59}"/>
                  </a:ext>
                </a:extLst>
              </p:cNvPr>
              <p:cNvSpPr>
                <a:spLocks noGrp="1" noRot="1" noChangeAspect="1" noMove="1" noResize="1" noEditPoints="1" noAdjustHandles="1" noChangeArrowheads="1" noChangeShapeType="1" noTextEdit="1"/>
              </p:cNvSpPr>
              <p:nvPr>
                <p:ph idx="1"/>
              </p:nvPr>
            </p:nvSpPr>
            <p:spPr>
              <a:blipFill>
                <a:blip r:embed="rId2"/>
                <a:stretch>
                  <a:fillRect l="-916" t="-1871" r="-1729" b="-327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4BD6EFF-A3C4-4079-AC29-8B3E7F740E63}"/>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52463D5-1968-44A6-8076-D5F5658E672A}"/>
              </a:ext>
            </a:extLst>
          </p:cNvPr>
          <p:cNvSpPr>
            <a:spLocks noGrp="1"/>
          </p:cNvSpPr>
          <p:nvPr>
            <p:ph type="sldNum" sz="quarter" idx="13"/>
          </p:nvPr>
        </p:nvSpPr>
        <p:spPr/>
        <p:txBody>
          <a:bodyPr/>
          <a:lstStyle/>
          <a:p>
            <a:fld id="{F47845EA-7733-40EE-B074-20032348B727}" type="slidenum">
              <a:rPr lang="en-US" smtClean="0"/>
              <a:t>84</a:t>
            </a:fld>
            <a:endParaRPr lang="en-US"/>
          </a:p>
        </p:txBody>
      </p:sp>
    </p:spTree>
    <p:extLst>
      <p:ext uri="{BB962C8B-B14F-4D97-AF65-F5344CB8AC3E}">
        <p14:creationId xmlns:p14="http://schemas.microsoft.com/office/powerpoint/2010/main" val="17166417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F6A0-47CB-47E7-8D65-C6C3A784A425}"/>
              </a:ext>
            </a:extLst>
          </p:cNvPr>
          <p:cNvSpPr>
            <a:spLocks noGrp="1"/>
          </p:cNvSpPr>
          <p:nvPr>
            <p:ph type="title"/>
          </p:nvPr>
        </p:nvSpPr>
        <p:spPr/>
        <p:txBody>
          <a:bodyPr/>
          <a:lstStyle/>
          <a:p>
            <a:r>
              <a:rPr lang="en-US" dirty="0"/>
              <a:t>General approach</a:t>
            </a:r>
          </a:p>
        </p:txBody>
      </p:sp>
      <p:sp>
        <p:nvSpPr>
          <p:cNvPr id="3" name="Content Placeholder 2">
            <a:extLst>
              <a:ext uri="{FF2B5EF4-FFF2-40B4-BE49-F238E27FC236}">
                <a16:creationId xmlns:a16="http://schemas.microsoft.com/office/drawing/2014/main" id="{FA0A3460-5C09-4F79-A934-CE8DD65DCC59}"/>
              </a:ext>
            </a:extLst>
          </p:cNvPr>
          <p:cNvSpPr>
            <a:spLocks noGrp="1"/>
          </p:cNvSpPr>
          <p:nvPr>
            <p:ph idx="1"/>
          </p:nvPr>
        </p:nvSpPr>
        <p:spPr/>
        <p:txBody>
          <a:bodyPr/>
          <a:lstStyle/>
          <a:p>
            <a:r>
              <a:rPr lang="en-US" dirty="0"/>
              <a:t>Infinitesimal reducibility tells us that the system as a whole is identified by a distribution over the states of the infinitesimals (i.e. particles). The </a:t>
            </a:r>
            <a:r>
              <a:rPr lang="en-US" b="1" dirty="0"/>
              <a:t>density needs to be defined independently of the state variables</a:t>
            </a:r>
            <a:r>
              <a:rPr lang="en-US" dirty="0"/>
              <a:t>, which lead to </a:t>
            </a:r>
            <a:r>
              <a:rPr lang="en-US" b="1" dirty="0"/>
              <a:t>invariant areas </a:t>
            </a:r>
            <a:r>
              <a:rPr lang="en-US" dirty="0"/>
              <a:t>(i.e. </a:t>
            </a:r>
            <a:r>
              <a:rPr lang="en-US" dirty="0" err="1"/>
              <a:t>symplectic</a:t>
            </a:r>
            <a:r>
              <a:rPr lang="en-US" dirty="0"/>
              <a:t> form/invariant state counts) and the structure of phase space.</a:t>
            </a:r>
          </a:p>
          <a:p>
            <a:r>
              <a:rPr lang="en-US" dirty="0"/>
              <a:t>Deterministic and reversible evolution tells us that the </a:t>
            </a:r>
            <a:r>
              <a:rPr lang="en-US" b="1" dirty="0"/>
              <a:t>density on past states must be transported exactly to the future state</a:t>
            </a:r>
            <a:r>
              <a:rPr lang="en-US" dirty="0"/>
              <a:t>. In an inverted version of Liouville’s theorem, conservation of state counts gives us Hamiltonian dynamics.</a:t>
            </a:r>
          </a:p>
          <a:p>
            <a:r>
              <a:rPr lang="en-US" dirty="0"/>
              <a:t>Kinematic equivalence tells us that we can express the </a:t>
            </a:r>
            <a:r>
              <a:rPr lang="en-US" b="1" dirty="0"/>
              <a:t>distribution over kinematic variables</a:t>
            </a:r>
            <a:r>
              <a:rPr lang="en-US" dirty="0"/>
              <a:t> (i.e. position and velocity). This will force a </a:t>
            </a:r>
            <a:r>
              <a:rPr lang="en-US" b="1" dirty="0"/>
              <a:t>linear transformation between velocity and momentum</a:t>
            </a:r>
            <a:r>
              <a:rPr lang="en-US" dirty="0"/>
              <a:t>, which constrains the evolution to that of massive particles under potential forces.</a:t>
            </a:r>
          </a:p>
        </p:txBody>
      </p:sp>
      <p:sp>
        <p:nvSpPr>
          <p:cNvPr id="4" name="Footer Placeholder 3">
            <a:extLst>
              <a:ext uri="{FF2B5EF4-FFF2-40B4-BE49-F238E27FC236}">
                <a16:creationId xmlns:a16="http://schemas.microsoft.com/office/drawing/2014/main" id="{84BD6EFF-A3C4-4079-AC29-8B3E7F740E63}"/>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52463D5-1968-44A6-8076-D5F5658E672A}"/>
              </a:ext>
            </a:extLst>
          </p:cNvPr>
          <p:cNvSpPr>
            <a:spLocks noGrp="1"/>
          </p:cNvSpPr>
          <p:nvPr>
            <p:ph type="sldNum" sz="quarter" idx="13"/>
          </p:nvPr>
        </p:nvSpPr>
        <p:spPr/>
        <p:txBody>
          <a:bodyPr/>
          <a:lstStyle/>
          <a:p>
            <a:fld id="{F47845EA-7733-40EE-B074-20032348B727}" type="slidenum">
              <a:rPr lang="en-US" smtClean="0"/>
              <a:t>85</a:t>
            </a:fld>
            <a:endParaRPr lang="en-US"/>
          </a:p>
        </p:txBody>
      </p:sp>
    </p:spTree>
    <p:extLst>
      <p:ext uri="{BB962C8B-B14F-4D97-AF65-F5344CB8AC3E}">
        <p14:creationId xmlns:p14="http://schemas.microsoft.com/office/powerpoint/2010/main" val="2355890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2C42-C96A-4A5E-84CB-83D2B52F831D}"/>
              </a:ext>
            </a:extLst>
          </p:cNvPr>
          <p:cNvSpPr>
            <a:spLocks noGrp="1"/>
          </p:cNvSpPr>
          <p:nvPr>
            <p:ph type="title"/>
          </p:nvPr>
        </p:nvSpPr>
        <p:spPr/>
        <p:txBody>
          <a:bodyPr/>
          <a:lstStyle/>
          <a:p>
            <a:r>
              <a:rPr lang="en-US" dirty="0"/>
              <a:t>Assumption of infinitesimal reducibility</a:t>
            </a:r>
          </a:p>
        </p:txBody>
      </p:sp>
      <p:grpSp>
        <p:nvGrpSpPr>
          <p:cNvPr id="4" name="Group 3">
            <a:extLst>
              <a:ext uri="{FF2B5EF4-FFF2-40B4-BE49-F238E27FC236}">
                <a16:creationId xmlns:a16="http://schemas.microsoft.com/office/drawing/2014/main" id="{01DB7804-81BD-4DC3-BA17-9FA158E23D22}"/>
              </a:ext>
            </a:extLst>
          </p:cNvPr>
          <p:cNvGrpSpPr/>
          <p:nvPr/>
        </p:nvGrpSpPr>
        <p:grpSpPr>
          <a:xfrm>
            <a:off x="7912599" y="1405453"/>
            <a:ext cx="3284859" cy="916207"/>
            <a:chOff x="7093758" y="5122425"/>
            <a:chExt cx="4379811" cy="1221610"/>
          </a:xfrm>
        </p:grpSpPr>
        <p:grpSp>
          <p:nvGrpSpPr>
            <p:cNvPr id="5" name="Group 4">
              <a:extLst>
                <a:ext uri="{FF2B5EF4-FFF2-40B4-BE49-F238E27FC236}">
                  <a16:creationId xmlns:a16="http://schemas.microsoft.com/office/drawing/2014/main" id="{0E3FBDBD-E54C-40EF-9673-414872DBE9FD}"/>
                </a:ext>
              </a:extLst>
            </p:cNvPr>
            <p:cNvGrpSpPr/>
            <p:nvPr/>
          </p:nvGrpSpPr>
          <p:grpSpPr>
            <a:xfrm>
              <a:off x="7517416" y="5122425"/>
              <a:ext cx="3079535" cy="839764"/>
              <a:chOff x="2758985" y="3636747"/>
              <a:chExt cx="7518499" cy="2050233"/>
            </a:xfrm>
          </p:grpSpPr>
          <p:grpSp>
            <p:nvGrpSpPr>
              <p:cNvPr id="11" name="Group 10">
                <a:extLst>
                  <a:ext uri="{FF2B5EF4-FFF2-40B4-BE49-F238E27FC236}">
                    <a16:creationId xmlns:a16="http://schemas.microsoft.com/office/drawing/2014/main" id="{07E2B6A7-DF70-4D99-8D3C-1AF0033D7F5E}"/>
                  </a:ext>
                </a:extLst>
              </p:cNvPr>
              <p:cNvGrpSpPr/>
              <p:nvPr/>
            </p:nvGrpSpPr>
            <p:grpSpPr>
              <a:xfrm>
                <a:off x="2758985" y="4061287"/>
                <a:ext cx="1727299" cy="1625693"/>
                <a:chOff x="2743126" y="2971800"/>
                <a:chExt cx="1295474" cy="1219270"/>
              </a:xfrm>
            </p:grpSpPr>
            <p:sp>
              <p:nvSpPr>
                <p:cNvPr id="16" name="Oval 15">
                  <a:extLst>
                    <a:ext uri="{FF2B5EF4-FFF2-40B4-BE49-F238E27FC236}">
                      <a16:creationId xmlns:a16="http://schemas.microsoft.com/office/drawing/2014/main" id="{9D1E170A-DDE9-4A81-9D80-9E8CD25E1154}"/>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5">
                  <a:extLst>
                    <a:ext uri="{FF2B5EF4-FFF2-40B4-BE49-F238E27FC236}">
                      <a16:creationId xmlns:a16="http://schemas.microsoft.com/office/drawing/2014/main" id="{2DFE2786-A94B-463E-8D3C-19D1A1C1DB01}"/>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5F0AF26-40B5-47D6-917C-97E127BC34C4}"/>
                  </a:ext>
                </a:extLst>
              </p:cNvPr>
              <p:cNvGrpSpPr/>
              <p:nvPr/>
            </p:nvGrpSpPr>
            <p:grpSpPr>
              <a:xfrm>
                <a:off x="8550185" y="3654841"/>
                <a:ext cx="1727299" cy="1625693"/>
                <a:chOff x="2743126" y="2971800"/>
                <a:chExt cx="1295474" cy="1219270"/>
              </a:xfrm>
            </p:grpSpPr>
            <p:sp>
              <p:nvSpPr>
                <p:cNvPr id="14" name="Oval 13">
                  <a:extLst>
                    <a:ext uri="{FF2B5EF4-FFF2-40B4-BE49-F238E27FC236}">
                      <a16:creationId xmlns:a16="http://schemas.microsoft.com/office/drawing/2014/main" id="{B09A12AE-3CD1-4B88-8D2E-DCF0A27FD160}"/>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hord 5">
                  <a:extLst>
                    <a:ext uri="{FF2B5EF4-FFF2-40B4-BE49-F238E27FC236}">
                      <a16:creationId xmlns:a16="http://schemas.microsoft.com/office/drawing/2014/main" id="{FC2593EF-9026-4536-B3AA-DC087BDE427B}"/>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reeform: Shape 12">
                <a:extLst>
                  <a:ext uri="{FF2B5EF4-FFF2-40B4-BE49-F238E27FC236}">
                    <a16:creationId xmlns:a16="http://schemas.microsoft.com/office/drawing/2014/main" id="{E930355D-E0D8-4175-B8B5-CAC45C3F01BB}"/>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82623533-7E8E-41FE-B147-FF689C625537}"/>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FD27994-DC94-46BE-8F05-9C35621CE637}"/>
                </a:ext>
              </a:extLst>
            </p:cNvPr>
            <p:cNvSpPr/>
            <p:nvPr/>
          </p:nvSpPr>
          <p:spPr>
            <a:xfrm>
              <a:off x="10844764" y="5974703"/>
              <a:ext cx="628805" cy="369332"/>
            </a:xfrm>
            <a:prstGeom prst="rect">
              <a:avLst/>
            </a:prstGeom>
          </p:spPr>
          <p:txBody>
            <a:bodyPr wrap="none">
              <a:spAutoFit/>
            </a:bodyPr>
            <a:lstStyle/>
            <a:p>
              <a:r>
                <a:rPr lang="en-US" sz="1200" dirty="0"/>
                <a:t>time</a:t>
              </a:r>
            </a:p>
          </p:txBody>
        </p:sp>
        <p:sp>
          <p:nvSpPr>
            <p:cNvPr id="8" name="Oval 7">
              <a:extLst>
                <a:ext uri="{FF2B5EF4-FFF2-40B4-BE49-F238E27FC236}">
                  <a16:creationId xmlns:a16="http://schemas.microsoft.com/office/drawing/2014/main" id="{81928E49-0371-4B4E-993D-18DBBBFDFC1D}"/>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571F5CCA-7205-4436-90D5-5641112D1CD9}"/>
                </a:ext>
              </a:extLst>
            </p:cNvPr>
            <p:cNvSpPr/>
            <p:nvPr/>
          </p:nvSpPr>
          <p:spPr>
            <a:xfrm rot="2714105">
              <a:off x="10396427" y="5524374"/>
              <a:ext cx="65673"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Straight Arrow Connector 9">
              <a:extLst>
                <a:ext uri="{FF2B5EF4-FFF2-40B4-BE49-F238E27FC236}">
                  <a16:creationId xmlns:a16="http://schemas.microsoft.com/office/drawing/2014/main" id="{711031D7-0925-446A-B9F2-C6D55163700C}"/>
                </a:ext>
              </a:extLst>
            </p:cNvPr>
            <p:cNvCxnSpPr>
              <a:cxnSpLocks/>
            </p:cNvCxnSpPr>
            <p:nvPr/>
          </p:nvCxnSpPr>
          <p:spPr>
            <a:xfrm>
              <a:off x="8131274" y="5466648"/>
              <a:ext cx="2204538" cy="836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6DE62808-5854-47C1-8D81-71EC70573158}"/>
              </a:ext>
            </a:extLst>
          </p:cNvPr>
          <p:cNvSpPr txBox="1"/>
          <p:nvPr/>
        </p:nvSpPr>
        <p:spPr>
          <a:xfrm>
            <a:off x="419473" y="1018109"/>
            <a:ext cx="7017744" cy="1200329"/>
          </a:xfrm>
          <a:prstGeom prst="rect">
            <a:avLst/>
          </a:prstGeom>
          <a:noFill/>
        </p:spPr>
        <p:txBody>
          <a:bodyPr wrap="square" rtlCol="0">
            <a:spAutoFit/>
          </a:bodyPr>
          <a:lstStyle/>
          <a:p>
            <a:r>
              <a:rPr lang="en-US" sz="2400" i="1" dirty="0"/>
              <a:t>The system is reducible to its parts: giving the state of the whole is equivalent to giving the state of the parts. The system can be subdivided indefinitely.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2FA8B8A-4F73-4211-A900-CB4652E2F044}"/>
                  </a:ext>
                </a:extLst>
              </p:cNvPr>
              <p:cNvSpPr txBox="1"/>
              <p:nvPr/>
            </p:nvSpPr>
            <p:spPr>
              <a:xfrm>
                <a:off x="1040713" y="2559822"/>
                <a:ext cx="6694333"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𝒮</m:t>
                    </m:r>
                  </m:oMath>
                </a14:m>
                <a:r>
                  <a:rPr lang="en-US" sz="2400" dirty="0"/>
                  <a:t> is the state of the infinitesimal parts (i.e. particles)</a:t>
                </a:r>
              </a:p>
            </p:txBody>
          </p:sp>
        </mc:Choice>
        <mc:Fallback xmlns="">
          <p:sp>
            <p:nvSpPr>
              <p:cNvPr id="3" name="TextBox 2">
                <a:extLst>
                  <a:ext uri="{FF2B5EF4-FFF2-40B4-BE49-F238E27FC236}">
                    <a16:creationId xmlns:a16="http://schemas.microsoft.com/office/drawing/2014/main" id="{32FA8B8A-4F73-4211-A900-CB4652E2F044}"/>
                  </a:ext>
                </a:extLst>
              </p:cNvPr>
              <p:cNvSpPr txBox="1">
                <a:spLocks noRot="1" noChangeAspect="1" noMove="1" noResize="1" noEditPoints="1" noAdjustHandles="1" noChangeArrowheads="1" noChangeShapeType="1" noTextEdit="1"/>
              </p:cNvSpPr>
              <p:nvPr/>
            </p:nvSpPr>
            <p:spPr>
              <a:xfrm>
                <a:off x="1040713" y="2559822"/>
                <a:ext cx="6694333" cy="461665"/>
              </a:xfrm>
              <a:prstGeom prst="rect">
                <a:avLst/>
              </a:prstGeom>
              <a:blipFill>
                <a:blip r:embed="rId2"/>
                <a:stretch>
                  <a:fillRect l="-273" t="-10526" r="-364" b="-28947"/>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2F508C96-D6D7-4D9C-B252-C09F5380FD8E}"/>
              </a:ext>
            </a:extLst>
          </p:cNvPr>
          <p:cNvCxnSpPr/>
          <p:nvPr/>
        </p:nvCxnSpPr>
        <p:spPr>
          <a:xfrm>
            <a:off x="2059619" y="3169328"/>
            <a:ext cx="0" cy="172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A9BE67-8EED-4904-89C3-3C8867A8707A}"/>
              </a:ext>
            </a:extLst>
          </p:cNvPr>
          <p:cNvCxnSpPr/>
          <p:nvPr/>
        </p:nvCxnSpPr>
        <p:spPr>
          <a:xfrm flipH="1">
            <a:off x="1040713" y="4625266"/>
            <a:ext cx="1152071" cy="1198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8450A7-8C7F-4687-BE97-FA7D61B68AC5}"/>
              </a:ext>
            </a:extLst>
          </p:cNvPr>
          <p:cNvCxnSpPr/>
          <p:nvPr/>
        </p:nvCxnSpPr>
        <p:spPr>
          <a:xfrm>
            <a:off x="1784412" y="4776186"/>
            <a:ext cx="3293615"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CA794234-BA3E-4AAD-B874-1B65C1DBDE7A}"/>
              </a:ext>
            </a:extLst>
          </p:cNvPr>
          <p:cNvSpPr/>
          <p:nvPr/>
        </p:nvSpPr>
        <p:spPr>
          <a:xfrm>
            <a:off x="2421156" y="3434720"/>
            <a:ext cx="1214249" cy="1280709"/>
          </a:xfrm>
          <a:custGeom>
            <a:avLst/>
            <a:gdLst>
              <a:gd name="connsiteX0" fmla="*/ 667565 w 1128310"/>
              <a:gd name="connsiteY0" fmla="*/ 46542 h 1139728"/>
              <a:gd name="connsiteX1" fmla="*/ 285825 w 1128310"/>
              <a:gd name="connsiteY1" fmla="*/ 312872 h 1139728"/>
              <a:gd name="connsiteX2" fmla="*/ 1740 w 1128310"/>
              <a:gd name="connsiteY2" fmla="*/ 810021 h 1139728"/>
              <a:gd name="connsiteX3" fmla="*/ 418990 w 1128310"/>
              <a:gd name="connsiteY3" fmla="*/ 1138495 h 1139728"/>
              <a:gd name="connsiteX4" fmla="*/ 969406 w 1128310"/>
              <a:gd name="connsiteY4" fmla="*/ 694612 h 1139728"/>
              <a:gd name="connsiteX5" fmla="*/ 1111448 w 1128310"/>
              <a:gd name="connsiteY5" fmla="*/ 64297 h 1139728"/>
              <a:gd name="connsiteX6" fmla="*/ 667565 w 1128310"/>
              <a:gd name="connsiteY6" fmla="*/ 46542 h 113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8310" h="1139728">
                <a:moveTo>
                  <a:pt x="667565" y="46542"/>
                </a:moveTo>
                <a:cubicBezTo>
                  <a:pt x="529961" y="87971"/>
                  <a:pt x="396796" y="185626"/>
                  <a:pt x="285825" y="312872"/>
                </a:cubicBezTo>
                <a:cubicBezTo>
                  <a:pt x="174854" y="440118"/>
                  <a:pt x="-20454" y="672417"/>
                  <a:pt x="1740" y="810021"/>
                </a:cubicBezTo>
                <a:cubicBezTo>
                  <a:pt x="23934" y="947625"/>
                  <a:pt x="257712" y="1157730"/>
                  <a:pt x="418990" y="1138495"/>
                </a:cubicBezTo>
                <a:cubicBezTo>
                  <a:pt x="580268" y="1119260"/>
                  <a:pt x="853996" y="873645"/>
                  <a:pt x="969406" y="694612"/>
                </a:cubicBezTo>
                <a:cubicBezTo>
                  <a:pt x="1084816" y="515579"/>
                  <a:pt x="1164714" y="169349"/>
                  <a:pt x="1111448" y="64297"/>
                </a:cubicBezTo>
                <a:cubicBezTo>
                  <a:pt x="1058182" y="-40755"/>
                  <a:pt x="805169" y="5113"/>
                  <a:pt x="667565" y="46542"/>
                </a:cubicBezTo>
                <a:close/>
              </a:path>
            </a:pathLst>
          </a:custGeom>
          <a:solidFill>
            <a:srgbClr val="4472C4">
              <a:alpha val="1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C122FB1-8006-4078-B2FA-A364930D0C31}"/>
                  </a:ext>
                </a:extLst>
              </p:cNvPr>
              <p:cNvSpPr txBox="1"/>
              <p:nvPr/>
            </p:nvSpPr>
            <p:spPr>
              <a:xfrm>
                <a:off x="3790764" y="3401232"/>
                <a:ext cx="4246291"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𝑈</m:t>
                    </m:r>
                  </m:oMath>
                </a14:m>
                <a:r>
                  <a:rPr lang="en-US" dirty="0"/>
                  <a:t> is a set of possible states for the particles</a:t>
                </a:r>
              </a:p>
            </p:txBody>
          </p:sp>
        </mc:Choice>
        <mc:Fallback xmlns="">
          <p:sp>
            <p:nvSpPr>
              <p:cNvPr id="38" name="TextBox 37">
                <a:extLst>
                  <a:ext uri="{FF2B5EF4-FFF2-40B4-BE49-F238E27FC236}">
                    <a16:creationId xmlns:a16="http://schemas.microsoft.com/office/drawing/2014/main" id="{BC122FB1-8006-4078-B2FA-A364930D0C31}"/>
                  </a:ext>
                </a:extLst>
              </p:cNvPr>
              <p:cNvSpPr txBox="1">
                <a:spLocks noRot="1" noChangeAspect="1" noMove="1" noResize="1" noEditPoints="1" noAdjustHandles="1" noChangeArrowheads="1" noChangeShapeType="1" noTextEdit="1"/>
              </p:cNvSpPr>
              <p:nvPr/>
            </p:nvSpPr>
            <p:spPr>
              <a:xfrm>
                <a:off x="3790764" y="3401232"/>
                <a:ext cx="4246291" cy="369332"/>
              </a:xfrm>
              <a:prstGeom prst="rect">
                <a:avLst/>
              </a:prstGeom>
              <a:blipFill>
                <a:blip r:embed="rId3"/>
                <a:stretch>
                  <a:fillRect t="-9836" r="-718" b="-24590"/>
                </a:stretch>
              </a:blipFill>
            </p:spPr>
            <p:txBody>
              <a:bodyPr/>
              <a:lstStyle/>
              <a:p>
                <a:r>
                  <a:rPr lang="en-US">
                    <a:noFill/>
                  </a:rPr>
                  <a:t> </a:t>
                </a:r>
              </a:p>
            </p:txBody>
          </p:sp>
        </mc:Fallback>
      </mc:AlternateContent>
      <p:cxnSp>
        <p:nvCxnSpPr>
          <p:cNvPr id="40" name="Straight Connector 39">
            <a:extLst>
              <a:ext uri="{FF2B5EF4-FFF2-40B4-BE49-F238E27FC236}">
                <a16:creationId xmlns:a16="http://schemas.microsoft.com/office/drawing/2014/main" id="{9F4321F7-411C-4A90-B71F-697B752B4BFC}"/>
              </a:ext>
            </a:extLst>
          </p:cNvPr>
          <p:cNvCxnSpPr>
            <a:cxnSpLocks/>
            <a:stCxn id="41" idx="1"/>
          </p:cNvCxnSpPr>
          <p:nvPr/>
        </p:nvCxnSpPr>
        <p:spPr>
          <a:xfrm>
            <a:off x="9703291" y="2975320"/>
            <a:ext cx="0" cy="284843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25F508B-C6CA-4CED-AD7E-12AB5810910A}"/>
                  </a:ext>
                </a:extLst>
              </p:cNvPr>
              <p:cNvSpPr txBox="1"/>
              <p:nvPr/>
            </p:nvSpPr>
            <p:spPr>
              <a:xfrm>
                <a:off x="9703291" y="2790654"/>
                <a:ext cx="4090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ℝ</m:t>
                      </m:r>
                    </m:oMath>
                  </m:oMathPara>
                </a14:m>
                <a:endParaRPr lang="en-US" dirty="0"/>
              </a:p>
            </p:txBody>
          </p:sp>
        </mc:Choice>
        <mc:Fallback xmlns="">
          <p:sp>
            <p:nvSpPr>
              <p:cNvPr id="41" name="TextBox 40">
                <a:extLst>
                  <a:ext uri="{FF2B5EF4-FFF2-40B4-BE49-F238E27FC236}">
                    <a16:creationId xmlns:a16="http://schemas.microsoft.com/office/drawing/2014/main" id="{825F508B-C6CA-4CED-AD7E-12AB5810910A}"/>
                  </a:ext>
                </a:extLst>
              </p:cNvPr>
              <p:cNvSpPr txBox="1">
                <a:spLocks noRot="1" noChangeAspect="1" noMove="1" noResize="1" noEditPoints="1" noAdjustHandles="1" noChangeArrowheads="1" noChangeShapeType="1" noTextEdit="1"/>
              </p:cNvSpPr>
              <p:nvPr/>
            </p:nvSpPr>
            <p:spPr>
              <a:xfrm>
                <a:off x="9703291" y="2790654"/>
                <a:ext cx="409086" cy="369332"/>
              </a:xfrm>
              <a:prstGeom prst="rect">
                <a:avLst/>
              </a:prstGeom>
              <a:blipFill>
                <a:blip r:embed="rId4"/>
                <a:stretch>
                  <a:fillRect/>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B8F42896-D387-4FDF-B18E-6114A76BC0D3}"/>
              </a:ext>
            </a:extLst>
          </p:cNvPr>
          <p:cNvCxnSpPr>
            <a:cxnSpLocks/>
          </p:cNvCxnSpPr>
          <p:nvPr/>
        </p:nvCxnSpPr>
        <p:spPr>
          <a:xfrm>
            <a:off x="9614514" y="4429957"/>
            <a:ext cx="1914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FFD893D-8CBB-441A-A9A5-656E3E43AD34}"/>
              </a:ext>
            </a:extLst>
          </p:cNvPr>
          <p:cNvCxnSpPr>
            <a:cxnSpLocks/>
          </p:cNvCxnSpPr>
          <p:nvPr/>
        </p:nvCxnSpPr>
        <p:spPr>
          <a:xfrm>
            <a:off x="9607116" y="4030462"/>
            <a:ext cx="19141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7894792-3814-4545-82D1-1E30DE9783B2}"/>
                  </a:ext>
                </a:extLst>
              </p:cNvPr>
              <p:cNvSpPr txBox="1"/>
              <p:nvPr/>
            </p:nvSpPr>
            <p:spPr>
              <a:xfrm>
                <a:off x="9887310" y="3978935"/>
                <a:ext cx="2176878" cy="646331"/>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𝑉</m:t>
                    </m:r>
                  </m:oMath>
                </a14:m>
                <a:r>
                  <a:rPr lang="en-US" dirty="0"/>
                  <a:t> is a set of possible</a:t>
                </a:r>
                <a:br>
                  <a:rPr lang="en-US" dirty="0"/>
                </a:br>
                <a:r>
                  <a:rPr lang="en-US" dirty="0"/>
                  <a:t>amounts of materials</a:t>
                </a:r>
              </a:p>
            </p:txBody>
          </p:sp>
        </mc:Choice>
        <mc:Fallback xmlns="">
          <p:sp>
            <p:nvSpPr>
              <p:cNvPr id="48" name="TextBox 47">
                <a:extLst>
                  <a:ext uri="{FF2B5EF4-FFF2-40B4-BE49-F238E27FC236}">
                    <a16:creationId xmlns:a16="http://schemas.microsoft.com/office/drawing/2014/main" id="{D7894792-3814-4545-82D1-1E30DE9783B2}"/>
                  </a:ext>
                </a:extLst>
              </p:cNvPr>
              <p:cNvSpPr txBox="1">
                <a:spLocks noRot="1" noChangeAspect="1" noMove="1" noResize="1" noEditPoints="1" noAdjustHandles="1" noChangeArrowheads="1" noChangeShapeType="1" noTextEdit="1"/>
              </p:cNvSpPr>
              <p:nvPr/>
            </p:nvSpPr>
            <p:spPr>
              <a:xfrm>
                <a:off x="9887310" y="3978935"/>
                <a:ext cx="2176878" cy="646331"/>
              </a:xfrm>
              <a:prstGeom prst="rect">
                <a:avLst/>
              </a:prstGeom>
              <a:blipFill>
                <a:blip r:embed="rId5"/>
                <a:stretch>
                  <a:fillRect l="-2521" t="-5660" r="-1961"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B45F439-8762-462F-9490-83EAEB284D66}"/>
                  </a:ext>
                </a:extLst>
              </p:cNvPr>
              <p:cNvSpPr txBox="1"/>
              <p:nvPr/>
            </p:nvSpPr>
            <p:spPr>
              <a:xfrm>
                <a:off x="5436437" y="4307201"/>
                <a:ext cx="3768992" cy="923330"/>
              </a:xfrm>
              <a:prstGeom prst="rect">
                <a:avLst/>
              </a:prstGeom>
              <a:noFill/>
            </p:spPr>
            <p:txBody>
              <a:bodyPr wrap="square" rtlCol="0">
                <a:spAutoFit/>
              </a:bodyPr>
              <a:lstStyle/>
              <a:p>
                <a:r>
                  <a:rPr lang="en-US" dirty="0"/>
                  <a:t>We’ll have statements of the form “the amount of material found in </a:t>
                </a:r>
                <a14:m>
                  <m:oMath xmlns:m="http://schemas.openxmlformats.org/officeDocument/2006/math">
                    <m:r>
                      <a:rPr lang="en-US" b="0" i="1" smtClean="0">
                        <a:latin typeface="Cambria Math" panose="02040503050406030204" pitchFamily="18" charset="0"/>
                      </a:rPr>
                      <m:t>𝑈</m:t>
                    </m:r>
                  </m:oMath>
                </a14:m>
                <a:r>
                  <a:rPr lang="en-US" dirty="0"/>
                  <a:t> is within the range </a:t>
                </a:r>
                <a14:m>
                  <m:oMath xmlns:m="http://schemas.openxmlformats.org/officeDocument/2006/math">
                    <m:r>
                      <a:rPr lang="en-US" b="0" i="1" smtClean="0">
                        <a:latin typeface="Cambria Math" panose="02040503050406030204" pitchFamily="18" charset="0"/>
                      </a:rPr>
                      <m:t>𝑉</m:t>
                    </m:r>
                  </m:oMath>
                </a14:m>
                <a:r>
                  <a:rPr lang="en-US" dirty="0"/>
                  <a:t>”</a:t>
                </a:r>
              </a:p>
            </p:txBody>
          </p:sp>
        </mc:Choice>
        <mc:Fallback xmlns="">
          <p:sp>
            <p:nvSpPr>
              <p:cNvPr id="49" name="TextBox 48">
                <a:extLst>
                  <a:ext uri="{FF2B5EF4-FFF2-40B4-BE49-F238E27FC236}">
                    <a16:creationId xmlns:a16="http://schemas.microsoft.com/office/drawing/2014/main" id="{7B45F439-8762-462F-9490-83EAEB284D66}"/>
                  </a:ext>
                </a:extLst>
              </p:cNvPr>
              <p:cNvSpPr txBox="1">
                <a:spLocks noRot="1" noChangeAspect="1" noMove="1" noResize="1" noEditPoints="1" noAdjustHandles="1" noChangeArrowheads="1" noChangeShapeType="1" noTextEdit="1"/>
              </p:cNvSpPr>
              <p:nvPr/>
            </p:nvSpPr>
            <p:spPr>
              <a:xfrm>
                <a:off x="5436437" y="4307201"/>
                <a:ext cx="3768992" cy="923330"/>
              </a:xfrm>
              <a:prstGeom prst="rect">
                <a:avLst/>
              </a:prstGeom>
              <a:blipFill>
                <a:blip r:embed="rId6"/>
                <a:stretch>
                  <a:fillRect l="-1456" t="-3974" r="-162"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96720A6-F004-4021-8B41-0C5476776561}"/>
                  </a:ext>
                </a:extLst>
              </p:cNvPr>
              <p:cNvSpPr txBox="1"/>
              <p:nvPr/>
            </p:nvSpPr>
            <p:spPr>
              <a:xfrm>
                <a:off x="193431" y="6161567"/>
                <a:ext cx="11843235" cy="646331"/>
              </a:xfrm>
              <a:prstGeom prst="rect">
                <a:avLst/>
              </a:prstGeom>
              <a:noFill/>
            </p:spPr>
            <p:txBody>
              <a:bodyPr wrap="square" rtlCol="0">
                <a:spAutoFit/>
              </a:bodyPr>
              <a:lstStyle/>
              <a:p>
                <a:r>
                  <a:rPr lang="en-US" dirty="0"/>
                  <a:t>Assuming that the amount over disjoint areas sums, the state of the system can be characterized by a distribution </a:t>
                </a: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ℝ</m:t>
                    </m:r>
                  </m:oMath>
                </a14:m>
                <a:endParaRPr lang="en-US" b="0" dirty="0"/>
              </a:p>
              <a:p>
                <a:r>
                  <a:rPr lang="en-US" dirty="0"/>
                  <a:t> </a:t>
                </a:r>
              </a:p>
            </p:txBody>
          </p:sp>
        </mc:Choice>
        <mc:Fallback xmlns="">
          <p:sp>
            <p:nvSpPr>
              <p:cNvPr id="50" name="TextBox 49">
                <a:extLst>
                  <a:ext uri="{FF2B5EF4-FFF2-40B4-BE49-F238E27FC236}">
                    <a16:creationId xmlns:a16="http://schemas.microsoft.com/office/drawing/2014/main" id="{596720A6-F004-4021-8B41-0C5476776561}"/>
                  </a:ext>
                </a:extLst>
              </p:cNvPr>
              <p:cNvSpPr txBox="1">
                <a:spLocks noRot="1" noChangeAspect="1" noMove="1" noResize="1" noEditPoints="1" noAdjustHandles="1" noChangeArrowheads="1" noChangeShapeType="1" noTextEdit="1"/>
              </p:cNvSpPr>
              <p:nvPr/>
            </p:nvSpPr>
            <p:spPr>
              <a:xfrm>
                <a:off x="193431" y="6161567"/>
                <a:ext cx="11843235" cy="646331"/>
              </a:xfrm>
              <a:prstGeom prst="rect">
                <a:avLst/>
              </a:prstGeom>
              <a:blipFill>
                <a:blip r:embed="rId7"/>
                <a:stretch>
                  <a:fillRect l="-463" t="-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D3AAA81F-B707-4FC1-8C9D-B0E5D1E814A3}"/>
                  </a:ext>
                </a:extLst>
              </p:cNvPr>
              <p:cNvSpPr/>
              <p:nvPr/>
            </p:nvSpPr>
            <p:spPr>
              <a:xfrm>
                <a:off x="1632415" y="3190382"/>
                <a:ext cx="3796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𝒮</m:t>
                      </m:r>
                    </m:oMath>
                  </m:oMathPara>
                </a14:m>
                <a:endParaRPr lang="en-US" dirty="0"/>
              </a:p>
            </p:txBody>
          </p:sp>
        </mc:Choice>
        <mc:Fallback xmlns="">
          <p:sp>
            <p:nvSpPr>
              <p:cNvPr id="52" name="Rectangle 51">
                <a:extLst>
                  <a:ext uri="{FF2B5EF4-FFF2-40B4-BE49-F238E27FC236}">
                    <a16:creationId xmlns:a16="http://schemas.microsoft.com/office/drawing/2014/main" id="{D3AAA81F-B707-4FC1-8C9D-B0E5D1E814A3}"/>
                  </a:ext>
                </a:extLst>
              </p:cNvPr>
              <p:cNvSpPr>
                <a:spLocks noRot="1" noChangeAspect="1" noMove="1" noResize="1" noEditPoints="1" noAdjustHandles="1" noChangeArrowheads="1" noChangeShapeType="1" noTextEdit="1"/>
              </p:cNvSpPr>
              <p:nvPr/>
            </p:nvSpPr>
            <p:spPr>
              <a:xfrm>
                <a:off x="1632415" y="3190382"/>
                <a:ext cx="37965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559B385-BCAA-46DC-91F3-CE5033091173}"/>
                  </a:ext>
                </a:extLst>
              </p:cNvPr>
              <p:cNvSpPr/>
              <p:nvPr/>
            </p:nvSpPr>
            <p:spPr>
              <a:xfrm>
                <a:off x="2759760" y="3956726"/>
                <a:ext cx="4007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𝑈</m:t>
                      </m:r>
                    </m:oMath>
                  </m:oMathPara>
                </a14:m>
                <a:endParaRPr lang="en-US" dirty="0"/>
              </a:p>
            </p:txBody>
          </p:sp>
        </mc:Choice>
        <mc:Fallback xmlns="">
          <p:sp>
            <p:nvSpPr>
              <p:cNvPr id="53" name="Rectangle 52">
                <a:extLst>
                  <a:ext uri="{FF2B5EF4-FFF2-40B4-BE49-F238E27FC236}">
                    <a16:creationId xmlns:a16="http://schemas.microsoft.com/office/drawing/2014/main" id="{5559B385-BCAA-46DC-91F3-CE5033091173}"/>
                  </a:ext>
                </a:extLst>
              </p:cNvPr>
              <p:cNvSpPr>
                <a:spLocks noRot="1" noChangeAspect="1" noMove="1" noResize="1" noEditPoints="1" noAdjustHandles="1" noChangeArrowheads="1" noChangeShapeType="1" noTextEdit="1"/>
              </p:cNvSpPr>
              <p:nvPr/>
            </p:nvSpPr>
            <p:spPr>
              <a:xfrm>
                <a:off x="2759760" y="3956726"/>
                <a:ext cx="400751" cy="369332"/>
              </a:xfrm>
              <a:prstGeom prst="rect">
                <a:avLst/>
              </a:prstGeom>
              <a:blipFill>
                <a:blip r:embed="rId9"/>
                <a:stretch>
                  <a:fillRect/>
                </a:stretch>
              </a:blipFill>
            </p:spPr>
            <p:txBody>
              <a:bodyPr/>
              <a:lstStyle/>
              <a:p>
                <a:r>
                  <a:rPr lang="en-US">
                    <a:noFill/>
                  </a:rPr>
                  <a:t> </a:t>
                </a:r>
              </a:p>
            </p:txBody>
          </p:sp>
        </mc:Fallback>
      </mc:AlternateContent>
      <p:sp>
        <p:nvSpPr>
          <p:cNvPr id="34" name="Slide Number Placeholder 4">
            <a:extLst>
              <a:ext uri="{FF2B5EF4-FFF2-40B4-BE49-F238E27FC236}">
                <a16:creationId xmlns:a16="http://schemas.microsoft.com/office/drawing/2014/main" id="{63E20C1D-D85F-4E77-837A-2723ED1C40B3}"/>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86</a:t>
            </a:fld>
            <a:endParaRPr lang="en-US" dirty="0"/>
          </a:p>
        </p:txBody>
      </p:sp>
    </p:spTree>
    <p:extLst>
      <p:ext uri="{BB962C8B-B14F-4D97-AF65-F5344CB8AC3E}">
        <p14:creationId xmlns:p14="http://schemas.microsoft.com/office/powerpoint/2010/main" val="36475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animBg="1"/>
      <p:bldP spid="38" grpId="0"/>
      <p:bldP spid="41" grpId="0"/>
      <p:bldP spid="48" grpId="0"/>
      <p:bldP spid="49" grpId="0"/>
      <p:bldP spid="50" grpId="0"/>
      <p:bldP spid="52" grpId="0"/>
      <p:bldP spid="5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2C42-C96A-4A5E-84CB-83D2B52F831D}"/>
              </a:ext>
            </a:extLst>
          </p:cNvPr>
          <p:cNvSpPr>
            <a:spLocks noGrp="1"/>
          </p:cNvSpPr>
          <p:nvPr>
            <p:ph type="title"/>
          </p:nvPr>
        </p:nvSpPr>
        <p:spPr/>
        <p:txBody>
          <a:bodyPr/>
          <a:lstStyle/>
          <a:p>
            <a:r>
              <a:rPr lang="en-US" dirty="0"/>
              <a:t>Assumption of infinitesimal reducibility</a:t>
            </a:r>
          </a:p>
        </p:txBody>
      </p:sp>
      <p:grpSp>
        <p:nvGrpSpPr>
          <p:cNvPr id="4" name="Group 3">
            <a:extLst>
              <a:ext uri="{FF2B5EF4-FFF2-40B4-BE49-F238E27FC236}">
                <a16:creationId xmlns:a16="http://schemas.microsoft.com/office/drawing/2014/main" id="{01DB7804-81BD-4DC3-BA17-9FA158E23D22}"/>
              </a:ext>
            </a:extLst>
          </p:cNvPr>
          <p:cNvGrpSpPr/>
          <p:nvPr/>
        </p:nvGrpSpPr>
        <p:grpSpPr>
          <a:xfrm>
            <a:off x="7912599" y="1405453"/>
            <a:ext cx="3284859" cy="916207"/>
            <a:chOff x="7093758" y="5122425"/>
            <a:chExt cx="4379811" cy="1221610"/>
          </a:xfrm>
        </p:grpSpPr>
        <p:grpSp>
          <p:nvGrpSpPr>
            <p:cNvPr id="5" name="Group 4">
              <a:extLst>
                <a:ext uri="{FF2B5EF4-FFF2-40B4-BE49-F238E27FC236}">
                  <a16:creationId xmlns:a16="http://schemas.microsoft.com/office/drawing/2014/main" id="{0E3FBDBD-E54C-40EF-9673-414872DBE9FD}"/>
                </a:ext>
              </a:extLst>
            </p:cNvPr>
            <p:cNvGrpSpPr/>
            <p:nvPr/>
          </p:nvGrpSpPr>
          <p:grpSpPr>
            <a:xfrm>
              <a:off x="7517416" y="5122425"/>
              <a:ext cx="3079535" cy="839764"/>
              <a:chOff x="2758985" y="3636747"/>
              <a:chExt cx="7518499" cy="2050233"/>
            </a:xfrm>
          </p:grpSpPr>
          <p:grpSp>
            <p:nvGrpSpPr>
              <p:cNvPr id="11" name="Group 10">
                <a:extLst>
                  <a:ext uri="{FF2B5EF4-FFF2-40B4-BE49-F238E27FC236}">
                    <a16:creationId xmlns:a16="http://schemas.microsoft.com/office/drawing/2014/main" id="{07E2B6A7-DF70-4D99-8D3C-1AF0033D7F5E}"/>
                  </a:ext>
                </a:extLst>
              </p:cNvPr>
              <p:cNvGrpSpPr/>
              <p:nvPr/>
            </p:nvGrpSpPr>
            <p:grpSpPr>
              <a:xfrm>
                <a:off x="2758985" y="4061287"/>
                <a:ext cx="1727299" cy="1625693"/>
                <a:chOff x="2743126" y="2971800"/>
                <a:chExt cx="1295474" cy="1219270"/>
              </a:xfrm>
            </p:grpSpPr>
            <p:sp>
              <p:nvSpPr>
                <p:cNvPr id="16" name="Oval 15">
                  <a:extLst>
                    <a:ext uri="{FF2B5EF4-FFF2-40B4-BE49-F238E27FC236}">
                      <a16:creationId xmlns:a16="http://schemas.microsoft.com/office/drawing/2014/main" id="{9D1E170A-DDE9-4A81-9D80-9E8CD25E1154}"/>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5">
                  <a:extLst>
                    <a:ext uri="{FF2B5EF4-FFF2-40B4-BE49-F238E27FC236}">
                      <a16:creationId xmlns:a16="http://schemas.microsoft.com/office/drawing/2014/main" id="{2DFE2786-A94B-463E-8D3C-19D1A1C1DB01}"/>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5F0AF26-40B5-47D6-917C-97E127BC34C4}"/>
                  </a:ext>
                </a:extLst>
              </p:cNvPr>
              <p:cNvGrpSpPr/>
              <p:nvPr/>
            </p:nvGrpSpPr>
            <p:grpSpPr>
              <a:xfrm>
                <a:off x="8550185" y="3654841"/>
                <a:ext cx="1727299" cy="1625693"/>
                <a:chOff x="2743126" y="2971800"/>
                <a:chExt cx="1295474" cy="1219270"/>
              </a:xfrm>
            </p:grpSpPr>
            <p:sp>
              <p:nvSpPr>
                <p:cNvPr id="14" name="Oval 13">
                  <a:extLst>
                    <a:ext uri="{FF2B5EF4-FFF2-40B4-BE49-F238E27FC236}">
                      <a16:creationId xmlns:a16="http://schemas.microsoft.com/office/drawing/2014/main" id="{B09A12AE-3CD1-4B88-8D2E-DCF0A27FD160}"/>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hord 5">
                  <a:extLst>
                    <a:ext uri="{FF2B5EF4-FFF2-40B4-BE49-F238E27FC236}">
                      <a16:creationId xmlns:a16="http://schemas.microsoft.com/office/drawing/2014/main" id="{FC2593EF-9026-4536-B3AA-DC087BDE427B}"/>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reeform: Shape 12">
                <a:extLst>
                  <a:ext uri="{FF2B5EF4-FFF2-40B4-BE49-F238E27FC236}">
                    <a16:creationId xmlns:a16="http://schemas.microsoft.com/office/drawing/2014/main" id="{E930355D-E0D8-4175-B8B5-CAC45C3F01BB}"/>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82623533-7E8E-41FE-B147-FF689C625537}"/>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FD27994-DC94-46BE-8F05-9C35621CE637}"/>
                </a:ext>
              </a:extLst>
            </p:cNvPr>
            <p:cNvSpPr/>
            <p:nvPr/>
          </p:nvSpPr>
          <p:spPr>
            <a:xfrm>
              <a:off x="10844764" y="5974703"/>
              <a:ext cx="628805" cy="369332"/>
            </a:xfrm>
            <a:prstGeom prst="rect">
              <a:avLst/>
            </a:prstGeom>
          </p:spPr>
          <p:txBody>
            <a:bodyPr wrap="none">
              <a:spAutoFit/>
            </a:bodyPr>
            <a:lstStyle/>
            <a:p>
              <a:r>
                <a:rPr lang="en-US" sz="1200" dirty="0"/>
                <a:t>time</a:t>
              </a:r>
            </a:p>
          </p:txBody>
        </p:sp>
        <p:sp>
          <p:nvSpPr>
            <p:cNvPr id="8" name="Oval 7">
              <a:extLst>
                <a:ext uri="{FF2B5EF4-FFF2-40B4-BE49-F238E27FC236}">
                  <a16:creationId xmlns:a16="http://schemas.microsoft.com/office/drawing/2014/main" id="{81928E49-0371-4B4E-993D-18DBBBFDFC1D}"/>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571F5CCA-7205-4436-90D5-5641112D1CD9}"/>
                </a:ext>
              </a:extLst>
            </p:cNvPr>
            <p:cNvSpPr/>
            <p:nvPr/>
          </p:nvSpPr>
          <p:spPr>
            <a:xfrm rot="2714105">
              <a:off x="10396427" y="5524374"/>
              <a:ext cx="65673"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Straight Arrow Connector 9">
              <a:extLst>
                <a:ext uri="{FF2B5EF4-FFF2-40B4-BE49-F238E27FC236}">
                  <a16:creationId xmlns:a16="http://schemas.microsoft.com/office/drawing/2014/main" id="{711031D7-0925-446A-B9F2-C6D55163700C}"/>
                </a:ext>
              </a:extLst>
            </p:cNvPr>
            <p:cNvCxnSpPr>
              <a:cxnSpLocks/>
            </p:cNvCxnSpPr>
            <p:nvPr/>
          </p:nvCxnSpPr>
          <p:spPr>
            <a:xfrm>
              <a:off x="8131274" y="5466648"/>
              <a:ext cx="2204538" cy="836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6DE62808-5854-47C1-8D81-71EC70573158}"/>
              </a:ext>
            </a:extLst>
          </p:cNvPr>
          <p:cNvSpPr txBox="1"/>
          <p:nvPr/>
        </p:nvSpPr>
        <p:spPr>
          <a:xfrm>
            <a:off x="419473" y="1018109"/>
            <a:ext cx="7017744" cy="1200329"/>
          </a:xfrm>
          <a:prstGeom prst="rect">
            <a:avLst/>
          </a:prstGeom>
          <a:noFill/>
        </p:spPr>
        <p:txBody>
          <a:bodyPr wrap="square" rtlCol="0">
            <a:spAutoFit/>
          </a:bodyPr>
          <a:lstStyle/>
          <a:p>
            <a:r>
              <a:rPr lang="en-US" sz="2400" i="1" dirty="0"/>
              <a:t>The system is reducible to its parts: giving the state of the whole is equivalent to giving the state of the parts. The system can be subdivided indefinitely.</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68BD699-F99F-4A81-AE87-DCFB35F244E8}"/>
                  </a:ext>
                </a:extLst>
              </p:cNvPr>
              <p:cNvSpPr/>
              <p:nvPr/>
            </p:nvSpPr>
            <p:spPr>
              <a:xfrm>
                <a:off x="5003647" y="2725776"/>
                <a:ext cx="16165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𝜌</m:t>
                      </m:r>
                      <m:r>
                        <a:rPr lang="en-US" sz="2800" i="1">
                          <a:latin typeface="Cambria Math" panose="02040503050406030204" pitchFamily="18" charset="0"/>
                        </a:rPr>
                        <m:t>:</m:t>
                      </m:r>
                      <m:r>
                        <a:rPr lang="en-US" sz="2800" i="1">
                          <a:latin typeface="Cambria Math" panose="02040503050406030204" pitchFamily="18" charset="0"/>
                        </a:rPr>
                        <m:t>𝒮</m:t>
                      </m:r>
                      <m:r>
                        <a:rPr lang="en-US" sz="2800" i="1">
                          <a:latin typeface="Cambria Math" panose="02040503050406030204" pitchFamily="18" charset="0"/>
                        </a:rPr>
                        <m:t>→</m:t>
                      </m:r>
                      <m:r>
                        <a:rPr lang="en-US" sz="2800" i="1">
                          <a:latin typeface="Cambria Math" panose="02040503050406030204" pitchFamily="18" charset="0"/>
                        </a:rPr>
                        <m:t>ℝ</m:t>
                      </m:r>
                    </m:oMath>
                  </m:oMathPara>
                </a14:m>
                <a:endParaRPr lang="en-US" sz="2800" dirty="0"/>
              </a:p>
            </p:txBody>
          </p:sp>
        </mc:Choice>
        <mc:Fallback xmlns="">
          <p:sp>
            <p:nvSpPr>
              <p:cNvPr id="19" name="Rectangle 18">
                <a:extLst>
                  <a:ext uri="{FF2B5EF4-FFF2-40B4-BE49-F238E27FC236}">
                    <a16:creationId xmlns:a16="http://schemas.microsoft.com/office/drawing/2014/main" id="{968BD699-F99F-4A81-AE87-DCFB35F244E8}"/>
                  </a:ext>
                </a:extLst>
              </p:cNvPr>
              <p:cNvSpPr>
                <a:spLocks noRot="1" noChangeAspect="1" noMove="1" noResize="1" noEditPoints="1" noAdjustHandles="1" noChangeArrowheads="1" noChangeShapeType="1" noTextEdit="1"/>
              </p:cNvSpPr>
              <p:nvPr/>
            </p:nvSpPr>
            <p:spPr>
              <a:xfrm>
                <a:off x="5003647" y="2725776"/>
                <a:ext cx="1616596" cy="523220"/>
              </a:xfrm>
              <a:prstGeom prst="rect">
                <a:avLst/>
              </a:prstGeom>
              <a:blipFill>
                <a:blip r:embed="rId2"/>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5F2C410-3FAE-40F7-9A48-109C96C7DF5F}"/>
              </a:ext>
            </a:extLst>
          </p:cNvPr>
          <p:cNvSpPr txBox="1"/>
          <p:nvPr/>
        </p:nvSpPr>
        <p:spPr>
          <a:xfrm>
            <a:off x="549120" y="2525721"/>
            <a:ext cx="3551068" cy="923330"/>
          </a:xfrm>
          <a:prstGeom prst="rect">
            <a:avLst/>
          </a:prstGeom>
          <a:noFill/>
        </p:spPr>
        <p:txBody>
          <a:bodyPr wrap="square" rtlCol="0">
            <a:spAutoFit/>
          </a:bodyPr>
          <a:lstStyle/>
          <a:p>
            <a:r>
              <a:rPr lang="en-US" dirty="0"/>
              <a:t>The state of the whole is given by a distribution over the state of the infinitesimal parts (i.e. particles)</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0AF2579E-1EF5-4D78-A3C0-A7E3BCBCCDA6}"/>
                  </a:ext>
                </a:extLst>
              </p:cNvPr>
              <p:cNvSpPr/>
              <p:nvPr/>
            </p:nvSpPr>
            <p:spPr>
              <a:xfrm>
                <a:off x="4364455" y="3365167"/>
                <a:ext cx="3019609"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𝜌</m:t>
                      </m:r>
                      <m:d>
                        <m:dPr>
                          <m:ctrlPr>
                            <a:rPr lang="en-US" sz="2800" i="1">
                              <a:latin typeface="Cambria Math" panose="02040503050406030204" pitchFamily="18" charset="0"/>
                            </a:rPr>
                          </m:ctrlPr>
                        </m:dPr>
                        <m:e>
                          <m:r>
                            <a:rPr lang="en-US" sz="2800" i="1">
                              <a:latin typeface="Cambria Math" panose="02040503050406030204" pitchFamily="18" charset="0"/>
                            </a:rPr>
                            <m:t>𝓈</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𝜉</m:t>
                                  </m:r>
                                </m:e>
                                <m:sup>
                                  <m:r>
                                    <a:rPr lang="en-US" sz="2800" i="1">
                                      <a:latin typeface="Cambria Math" panose="02040503050406030204" pitchFamily="18" charset="0"/>
                                    </a:rPr>
                                    <m:t>𝑎</m:t>
                                  </m:r>
                                </m:sup>
                              </m:sSup>
                            </m:e>
                          </m:d>
                        </m:e>
                      </m:d>
                      <m:r>
                        <a:rPr lang="en-US" sz="2800" i="1">
                          <a:latin typeface="Cambria Math" panose="02040503050406030204" pitchFamily="18" charset="0"/>
                        </a:rPr>
                        <m:t>=</m:t>
                      </m:r>
                      <m:r>
                        <a:rPr lang="en-US" sz="2800" i="1">
                          <a:latin typeface="Cambria Math" panose="02040503050406030204" pitchFamily="18" charset="0"/>
                        </a:rPr>
                        <m:t>𝜌</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𝜉</m:t>
                              </m:r>
                            </m:e>
                            <m:sup>
                              <m:r>
                                <a:rPr lang="en-US" sz="2800" i="1">
                                  <a:latin typeface="Cambria Math" panose="02040503050406030204" pitchFamily="18" charset="0"/>
                                </a:rPr>
                                <m:t>𝑎</m:t>
                              </m:r>
                            </m:sup>
                          </m:sSup>
                        </m:e>
                      </m:d>
                    </m:oMath>
                  </m:oMathPara>
                </a14:m>
                <a:endParaRPr lang="en-US" sz="2800" dirty="0"/>
              </a:p>
            </p:txBody>
          </p:sp>
        </mc:Choice>
        <mc:Fallback xmlns="">
          <p:sp>
            <p:nvSpPr>
              <p:cNvPr id="22" name="Rectangle 21">
                <a:extLst>
                  <a:ext uri="{FF2B5EF4-FFF2-40B4-BE49-F238E27FC236}">
                    <a16:creationId xmlns:a16="http://schemas.microsoft.com/office/drawing/2014/main" id="{0AF2579E-1EF5-4D78-A3C0-A7E3BCBCCDA6}"/>
                  </a:ext>
                </a:extLst>
              </p:cNvPr>
              <p:cNvSpPr>
                <a:spLocks noRot="1" noChangeAspect="1" noMove="1" noResize="1" noEditPoints="1" noAdjustHandles="1" noChangeArrowheads="1" noChangeShapeType="1" noTextEdit="1"/>
              </p:cNvSpPr>
              <p:nvPr/>
            </p:nvSpPr>
            <p:spPr>
              <a:xfrm>
                <a:off x="4364455" y="3365167"/>
                <a:ext cx="3019609" cy="578685"/>
              </a:xfrm>
              <a:prstGeom prst="rect">
                <a:avLst/>
              </a:prstGeom>
              <a:blipFill>
                <a:blip r:embed="rId3"/>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05BF8CDE-C414-4172-9F5D-CE42A3C6C04F}"/>
              </a:ext>
            </a:extLst>
          </p:cNvPr>
          <p:cNvSpPr txBox="1"/>
          <p:nvPr/>
        </p:nvSpPr>
        <p:spPr>
          <a:xfrm>
            <a:off x="8223120" y="3240037"/>
            <a:ext cx="3144917" cy="646331"/>
          </a:xfrm>
          <a:prstGeom prst="rect">
            <a:avLst/>
          </a:prstGeom>
          <a:noFill/>
        </p:spPr>
        <p:txBody>
          <a:bodyPr wrap="square" rtlCol="0">
            <a:spAutoFit/>
          </a:bodyPr>
          <a:lstStyle/>
          <a:p>
            <a:r>
              <a:rPr lang="en-US" dirty="0"/>
              <a:t>Density expressed in terms of state variables</a:t>
            </a:r>
          </a:p>
        </p:txBody>
      </p:sp>
      <p:sp>
        <p:nvSpPr>
          <p:cNvPr id="24" name="TextBox 23">
            <a:extLst>
              <a:ext uri="{FF2B5EF4-FFF2-40B4-BE49-F238E27FC236}">
                <a16:creationId xmlns:a16="http://schemas.microsoft.com/office/drawing/2014/main" id="{220BF4AC-2140-4AD4-900B-8538F51C04A9}"/>
              </a:ext>
            </a:extLst>
          </p:cNvPr>
          <p:cNvSpPr txBox="1"/>
          <p:nvPr/>
        </p:nvSpPr>
        <p:spPr>
          <a:xfrm>
            <a:off x="484882" y="4266538"/>
            <a:ext cx="3144917" cy="369332"/>
          </a:xfrm>
          <a:prstGeom prst="rect">
            <a:avLst/>
          </a:prstGeom>
          <a:noFill/>
        </p:spPr>
        <p:txBody>
          <a:bodyPr wrap="square" rtlCol="0">
            <a:spAutoFit/>
          </a:bodyPr>
          <a:lstStyle/>
          <a:p>
            <a:r>
              <a:rPr lang="en-US" dirty="0"/>
              <a:t>Under a change of variables</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B98B588-B2D4-4C60-8AE2-72C6646ACF83}"/>
                  </a:ext>
                </a:extLst>
              </p:cNvPr>
              <p:cNvSpPr/>
              <p:nvPr/>
            </p:nvSpPr>
            <p:spPr>
              <a:xfrm>
                <a:off x="3665332" y="4178020"/>
                <a:ext cx="2146613" cy="546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𝜉</m:t>
                              </m:r>
                            </m:e>
                          </m:acc>
                        </m:e>
                        <m:sup>
                          <m:r>
                            <a:rPr lang="en-US" sz="2800" i="1">
                              <a:latin typeface="Cambria Math" panose="02040503050406030204" pitchFamily="18" charset="0"/>
                            </a:rPr>
                            <m:t>𝑏</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𝜉</m:t>
                              </m:r>
                            </m:e>
                          </m:acc>
                        </m:e>
                        <m:sup>
                          <m:r>
                            <a:rPr lang="en-US" sz="2800" i="1">
                              <a:latin typeface="Cambria Math" panose="02040503050406030204" pitchFamily="18" charset="0"/>
                            </a:rPr>
                            <m:t>𝑏</m:t>
                          </m:r>
                        </m:sup>
                      </m:sSup>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𝜉</m:t>
                              </m:r>
                            </m:e>
                            <m:sup>
                              <m:r>
                                <a:rPr lang="en-US" sz="2800" i="1">
                                  <a:latin typeface="Cambria Math" panose="02040503050406030204" pitchFamily="18" charset="0"/>
                                </a:rPr>
                                <m:t>𝑎</m:t>
                              </m:r>
                            </m:sup>
                          </m:sSup>
                        </m:e>
                      </m:d>
                    </m:oMath>
                  </m:oMathPara>
                </a14:m>
                <a:endParaRPr lang="en-US" sz="2800" dirty="0"/>
              </a:p>
            </p:txBody>
          </p:sp>
        </mc:Choice>
        <mc:Fallback xmlns="">
          <p:sp>
            <p:nvSpPr>
              <p:cNvPr id="25" name="Rectangle 24">
                <a:extLst>
                  <a:ext uri="{FF2B5EF4-FFF2-40B4-BE49-F238E27FC236}">
                    <a16:creationId xmlns:a16="http://schemas.microsoft.com/office/drawing/2014/main" id="{DB98B588-B2D4-4C60-8AE2-72C6646ACF83}"/>
                  </a:ext>
                </a:extLst>
              </p:cNvPr>
              <p:cNvSpPr>
                <a:spLocks noRot="1" noChangeAspect="1" noMove="1" noResize="1" noEditPoints="1" noAdjustHandles="1" noChangeArrowheads="1" noChangeShapeType="1" noTextEdit="1"/>
              </p:cNvSpPr>
              <p:nvPr/>
            </p:nvSpPr>
            <p:spPr>
              <a:xfrm>
                <a:off x="3665332" y="4178020"/>
                <a:ext cx="2146613" cy="5463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E9FD2FC-276C-408A-9D77-0035459F1725}"/>
                  </a:ext>
                </a:extLst>
              </p:cNvPr>
              <p:cNvSpPr/>
              <p:nvPr/>
            </p:nvSpPr>
            <p:spPr>
              <a:xfrm>
                <a:off x="2418580" y="4991200"/>
                <a:ext cx="3393365" cy="1050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𝜌</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𝜉</m:t>
                              </m:r>
                            </m:e>
                            <m:sup>
                              <m:r>
                                <a:rPr lang="en-US" sz="2800" i="1">
                                  <a:latin typeface="Cambria Math" panose="02040503050406030204" pitchFamily="18" charset="0"/>
                                </a:rPr>
                                <m:t>𝑎</m:t>
                              </m:r>
                            </m:sup>
                          </m:sSup>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𝜉</m:t>
                                  </m:r>
                                </m:e>
                                <m:sup>
                                  <m:r>
                                    <a:rPr lang="en-US" sz="2800" i="1">
                                      <a:latin typeface="Cambria Math" panose="02040503050406030204" pitchFamily="18" charset="0"/>
                                    </a:rPr>
                                    <m:t>𝑎</m:t>
                                  </m:r>
                                </m:sup>
                              </m:sSup>
                            </m:num>
                            <m:den>
                              <m:r>
                                <a:rPr lang="en-US" sz="2800" i="1">
                                  <a:latin typeface="Cambria Math" panose="02040503050406030204" pitchFamily="18" charset="0"/>
                                </a:rPr>
                                <m:t>𝜕</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𝜉</m:t>
                                      </m:r>
                                    </m:e>
                                  </m:acc>
                                </m:e>
                                <m:sup>
                                  <m:r>
                                    <a:rPr lang="en-US" sz="2800" i="1">
                                      <a:latin typeface="Cambria Math" panose="02040503050406030204" pitchFamily="18" charset="0"/>
                                    </a:rPr>
                                    <m:t>𝑏</m:t>
                                  </m:r>
                                </m:sup>
                              </m:sSup>
                            </m:den>
                          </m:f>
                        </m:e>
                      </m:d>
                      <m:r>
                        <a:rPr lang="en-US" sz="2800" i="1">
                          <a:latin typeface="Cambria Math" panose="02040503050406030204" pitchFamily="18" charset="0"/>
                        </a:rPr>
                        <m:t>𝜌</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𝜉</m:t>
                                  </m:r>
                                </m:e>
                              </m:acc>
                            </m:e>
                            <m:sup>
                              <m:r>
                                <a:rPr lang="en-US" sz="2800" i="1">
                                  <a:latin typeface="Cambria Math" panose="02040503050406030204" pitchFamily="18" charset="0"/>
                                </a:rPr>
                                <m:t>𝑏</m:t>
                              </m:r>
                            </m:sup>
                          </m:sSup>
                        </m:e>
                      </m:d>
                    </m:oMath>
                  </m:oMathPara>
                </a14:m>
                <a:endParaRPr lang="en-US" sz="2800" dirty="0"/>
              </a:p>
            </p:txBody>
          </p:sp>
        </mc:Choice>
        <mc:Fallback xmlns="">
          <p:sp>
            <p:nvSpPr>
              <p:cNvPr id="26" name="Rectangle 25">
                <a:extLst>
                  <a:ext uri="{FF2B5EF4-FFF2-40B4-BE49-F238E27FC236}">
                    <a16:creationId xmlns:a16="http://schemas.microsoft.com/office/drawing/2014/main" id="{BE9FD2FC-276C-408A-9D77-0035459F1725}"/>
                  </a:ext>
                </a:extLst>
              </p:cNvPr>
              <p:cNvSpPr>
                <a:spLocks noRot="1" noChangeAspect="1" noMove="1" noResize="1" noEditPoints="1" noAdjustHandles="1" noChangeArrowheads="1" noChangeShapeType="1" noTextEdit="1"/>
              </p:cNvSpPr>
              <p:nvPr/>
            </p:nvSpPr>
            <p:spPr>
              <a:xfrm>
                <a:off x="2418580" y="4991200"/>
                <a:ext cx="3393365" cy="105099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2E3525C-046A-491F-84EC-F95FFA34E3EB}"/>
                  </a:ext>
                </a:extLst>
              </p:cNvPr>
              <p:cNvSpPr/>
              <p:nvPr/>
            </p:nvSpPr>
            <p:spPr>
              <a:xfrm>
                <a:off x="6143811" y="4143460"/>
                <a:ext cx="2506712" cy="5809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𝓈</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𝜉</m:t>
                              </m:r>
                            </m:e>
                            <m:sup>
                              <m:r>
                                <a:rPr lang="en-US" sz="2800" i="1">
                                  <a:latin typeface="Cambria Math" panose="02040503050406030204" pitchFamily="18" charset="0"/>
                                </a:rPr>
                                <m:t>𝑎</m:t>
                              </m:r>
                            </m:sup>
                          </m:sSup>
                        </m:e>
                      </m:d>
                      <m:r>
                        <a:rPr lang="en-US" sz="2800" i="1">
                          <a:latin typeface="Cambria Math" panose="02040503050406030204" pitchFamily="18" charset="0"/>
                        </a:rPr>
                        <m:t>=</m:t>
                      </m:r>
                      <m:r>
                        <a:rPr lang="en-US" sz="2800" i="1">
                          <a:latin typeface="Cambria Math" panose="02040503050406030204" pitchFamily="18" charset="0"/>
                        </a:rPr>
                        <m:t>𝓈</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𝜉</m:t>
                                  </m:r>
                                </m:e>
                              </m:acc>
                            </m:e>
                            <m:sup>
                              <m:r>
                                <a:rPr lang="en-US" sz="2800" i="1">
                                  <a:latin typeface="Cambria Math" panose="02040503050406030204" pitchFamily="18" charset="0"/>
                                </a:rPr>
                                <m:t>𝑏</m:t>
                              </m:r>
                            </m:sup>
                          </m:sSup>
                        </m:e>
                      </m:d>
                    </m:oMath>
                  </m:oMathPara>
                </a14:m>
                <a:endParaRPr lang="en-US" sz="2800" dirty="0"/>
              </a:p>
            </p:txBody>
          </p:sp>
        </mc:Choice>
        <mc:Fallback xmlns="">
          <p:sp>
            <p:nvSpPr>
              <p:cNvPr id="27" name="Rectangle 26">
                <a:extLst>
                  <a:ext uri="{FF2B5EF4-FFF2-40B4-BE49-F238E27FC236}">
                    <a16:creationId xmlns:a16="http://schemas.microsoft.com/office/drawing/2014/main" id="{B2E3525C-046A-491F-84EC-F95FFA34E3EB}"/>
                  </a:ext>
                </a:extLst>
              </p:cNvPr>
              <p:cNvSpPr>
                <a:spLocks noRot="1" noChangeAspect="1" noMove="1" noResize="1" noEditPoints="1" noAdjustHandles="1" noChangeArrowheads="1" noChangeShapeType="1" noTextEdit="1"/>
              </p:cNvSpPr>
              <p:nvPr/>
            </p:nvSpPr>
            <p:spPr>
              <a:xfrm>
                <a:off x="6143811" y="4143460"/>
                <a:ext cx="2506712" cy="580928"/>
              </a:xfrm>
              <a:prstGeom prst="rect">
                <a:avLst/>
              </a:prstGeom>
              <a:blipFill>
                <a:blip r:embed="rId6"/>
                <a:stretch>
                  <a:fillRect/>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647B372-F492-4E23-9457-4AAAF29D7EB9}"/>
              </a:ext>
            </a:extLst>
          </p:cNvPr>
          <p:cNvSpPr txBox="1"/>
          <p:nvPr/>
        </p:nvSpPr>
        <p:spPr>
          <a:xfrm>
            <a:off x="865269" y="5328685"/>
            <a:ext cx="1192071" cy="369332"/>
          </a:xfrm>
          <a:prstGeom prst="rect">
            <a:avLst/>
          </a:prstGeom>
          <a:noFill/>
        </p:spPr>
        <p:txBody>
          <a:bodyPr wrap="square" rtlCol="0">
            <a:spAutoFit/>
          </a:bodyPr>
          <a:lstStyle/>
          <a:p>
            <a:r>
              <a:rPr lang="en-US" dirty="0"/>
              <a:t>we have</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6003D31-40E0-4357-8BE7-908CF8BED645}"/>
                  </a:ext>
                </a:extLst>
              </p:cNvPr>
              <p:cNvSpPr/>
              <p:nvPr/>
            </p:nvSpPr>
            <p:spPr>
              <a:xfrm>
                <a:off x="6207382" y="5144757"/>
                <a:ext cx="3653885" cy="7371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𝜌</m:t>
                      </m:r>
                      <m:d>
                        <m:dPr>
                          <m:ctrlPr>
                            <a:rPr lang="en-US" sz="2800" i="1">
                              <a:latin typeface="Cambria Math" panose="02040503050406030204" pitchFamily="18" charset="0"/>
                            </a:rPr>
                          </m:ctrlPr>
                        </m:dPr>
                        <m:e>
                          <m:r>
                            <a:rPr lang="en-US" sz="2800" i="1">
                              <a:latin typeface="Cambria Math" panose="02040503050406030204" pitchFamily="18" charset="0"/>
                            </a:rPr>
                            <m:t>𝓈</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𝜉</m:t>
                                  </m:r>
                                </m:e>
                                <m:sup>
                                  <m:r>
                                    <a:rPr lang="en-US" sz="2800" i="1">
                                      <a:latin typeface="Cambria Math" panose="02040503050406030204" pitchFamily="18" charset="0"/>
                                    </a:rPr>
                                    <m:t>𝑎</m:t>
                                  </m:r>
                                </m:sup>
                              </m:sSup>
                            </m:e>
                          </m:d>
                        </m:e>
                      </m:d>
                      <m:r>
                        <a:rPr lang="en-US" sz="2800" i="1">
                          <a:latin typeface="Cambria Math" panose="02040503050406030204" pitchFamily="18" charset="0"/>
                        </a:rPr>
                        <m:t>=</m:t>
                      </m:r>
                      <m:r>
                        <a:rPr lang="en-US" sz="2800" i="1">
                          <a:latin typeface="Cambria Math" panose="02040503050406030204" pitchFamily="18" charset="0"/>
                        </a:rPr>
                        <m:t>𝜌</m:t>
                      </m:r>
                      <m:d>
                        <m:dPr>
                          <m:ctrlPr>
                            <a:rPr lang="en-US" sz="2800" i="1">
                              <a:latin typeface="Cambria Math" panose="02040503050406030204" pitchFamily="18" charset="0"/>
                            </a:rPr>
                          </m:ctrlPr>
                        </m:dPr>
                        <m:e>
                          <m:r>
                            <a:rPr lang="en-US" sz="2800" i="1">
                              <a:latin typeface="Cambria Math" panose="02040503050406030204" pitchFamily="18" charset="0"/>
                            </a:rPr>
                            <m:t>𝓈</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𝜉</m:t>
                                      </m:r>
                                    </m:e>
                                  </m:acc>
                                </m:e>
                                <m:sup>
                                  <m:r>
                                    <a:rPr lang="en-US" sz="2800" i="1">
                                      <a:latin typeface="Cambria Math" panose="02040503050406030204" pitchFamily="18" charset="0"/>
                                    </a:rPr>
                                    <m:t>𝑏</m:t>
                                  </m:r>
                                </m:sup>
                              </m:sSup>
                            </m:e>
                          </m:d>
                        </m:e>
                      </m:d>
                    </m:oMath>
                  </m:oMathPara>
                </a14:m>
                <a:endParaRPr lang="en-US" sz="2800" dirty="0"/>
              </a:p>
            </p:txBody>
          </p:sp>
        </mc:Choice>
        <mc:Fallback xmlns="">
          <p:sp>
            <p:nvSpPr>
              <p:cNvPr id="29" name="Rectangle 28">
                <a:extLst>
                  <a:ext uri="{FF2B5EF4-FFF2-40B4-BE49-F238E27FC236}">
                    <a16:creationId xmlns:a16="http://schemas.microsoft.com/office/drawing/2014/main" id="{96003D31-40E0-4357-8BE7-908CF8BED645}"/>
                  </a:ext>
                </a:extLst>
              </p:cNvPr>
              <p:cNvSpPr>
                <a:spLocks noRot="1" noChangeAspect="1" noMove="1" noResize="1" noEditPoints="1" noAdjustHandles="1" noChangeArrowheads="1" noChangeShapeType="1" noTextEdit="1"/>
              </p:cNvSpPr>
              <p:nvPr/>
            </p:nvSpPr>
            <p:spPr>
              <a:xfrm>
                <a:off x="6207382" y="5144757"/>
                <a:ext cx="3653885" cy="737189"/>
              </a:xfrm>
              <a:prstGeom prst="rect">
                <a:avLst/>
              </a:prstGeom>
              <a:blipFill>
                <a:blip r:embed="rId7"/>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00AE9045-366B-4B3C-B2C9-F30896E4D137}"/>
              </a:ext>
            </a:extLst>
          </p:cNvPr>
          <p:cNvSpPr txBox="1"/>
          <p:nvPr/>
        </p:nvSpPr>
        <p:spPr>
          <a:xfrm>
            <a:off x="1193799" y="6189229"/>
            <a:ext cx="10842869" cy="461665"/>
          </a:xfrm>
          <a:prstGeom prst="rect">
            <a:avLst/>
          </a:prstGeom>
          <a:noFill/>
        </p:spPr>
        <p:txBody>
          <a:bodyPr wrap="square" rtlCol="0">
            <a:spAutoFit/>
          </a:bodyPr>
          <a:lstStyle/>
          <a:p>
            <a:pPr algn="ctr"/>
            <a:r>
              <a:rPr lang="en-US" sz="2400" dirty="0"/>
              <a:t>We need the distribution to change both as a density and be an invariant</a:t>
            </a:r>
          </a:p>
        </p:txBody>
      </p:sp>
      <p:sp>
        <p:nvSpPr>
          <p:cNvPr id="31" name="Slide Number Placeholder 4">
            <a:extLst>
              <a:ext uri="{FF2B5EF4-FFF2-40B4-BE49-F238E27FC236}">
                <a16:creationId xmlns:a16="http://schemas.microsoft.com/office/drawing/2014/main" id="{B7EA3269-30DF-40DF-BA01-1C752627CD3E}"/>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87</a:t>
            </a:fld>
            <a:endParaRPr lang="en-US" dirty="0"/>
          </a:p>
        </p:txBody>
      </p:sp>
    </p:spTree>
    <p:extLst>
      <p:ext uri="{BB962C8B-B14F-4D97-AF65-F5344CB8AC3E}">
        <p14:creationId xmlns:p14="http://schemas.microsoft.com/office/powerpoint/2010/main" val="393412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3" grpId="0"/>
      <p:bldP spid="24" grpId="0"/>
      <p:bldP spid="25" grpId="0"/>
      <p:bldP spid="26" grpId="0"/>
      <p:bldP spid="27" grpId="0"/>
      <p:bldP spid="28" grpId="0"/>
      <p:bldP spid="29" grpId="0"/>
      <p:bldP spid="3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7C06-FAFA-4A60-94B3-A8414E6563DD}"/>
              </a:ext>
            </a:extLst>
          </p:cNvPr>
          <p:cNvSpPr>
            <a:spLocks noGrp="1"/>
          </p:cNvSpPr>
          <p:nvPr>
            <p:ph type="title"/>
          </p:nvPr>
        </p:nvSpPr>
        <p:spPr/>
        <p:txBody>
          <a:bodyPr/>
          <a:lstStyle/>
          <a:p>
            <a:r>
              <a:rPr lang="en-US" dirty="0"/>
              <a:t>Invariant densities</a:t>
            </a:r>
          </a:p>
        </p:txBody>
      </p:sp>
      <p:grpSp>
        <p:nvGrpSpPr>
          <p:cNvPr id="7" name="Group 6">
            <a:extLst>
              <a:ext uri="{FF2B5EF4-FFF2-40B4-BE49-F238E27FC236}">
                <a16:creationId xmlns:a16="http://schemas.microsoft.com/office/drawing/2014/main" id="{DB007741-28A5-4CA6-87D0-1406CB73193C}"/>
              </a:ext>
            </a:extLst>
          </p:cNvPr>
          <p:cNvGrpSpPr/>
          <p:nvPr/>
        </p:nvGrpSpPr>
        <p:grpSpPr>
          <a:xfrm>
            <a:off x="4816101" y="1963090"/>
            <a:ext cx="2559798" cy="1131332"/>
            <a:chOff x="716802" y="3516868"/>
            <a:chExt cx="2559798" cy="1131332"/>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44C76F3-79A1-474C-8F54-E4D8B1A5C6C3}"/>
                    </a:ext>
                  </a:extLst>
                </p:cNvPr>
                <p:cNvSpPr/>
                <p:nvPr/>
              </p:nvSpPr>
              <p:spPr>
                <a:xfrm>
                  <a:off x="2242713" y="3516868"/>
                  <a:ext cx="7620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a:rPr>
                          <m:t>1</m:t>
                        </m:r>
                      </m:oMath>
                    </m:oMathPara>
                  </a14:m>
                  <a:endParaRPr lang="en-US" dirty="0"/>
                </a:p>
              </p:txBody>
            </p:sp>
          </mc:Choice>
          <mc:Fallback xmlns="">
            <p:sp>
              <p:nvSpPr>
                <p:cNvPr id="8" name="Rectangle 7">
                  <a:extLst>
                    <a:ext uri="{FF2B5EF4-FFF2-40B4-BE49-F238E27FC236}">
                      <a16:creationId xmlns:a16="http://schemas.microsoft.com/office/drawing/2014/main" id="{044C76F3-79A1-474C-8F54-E4D8B1A5C6C3}"/>
                    </a:ext>
                  </a:extLst>
                </p:cNvPr>
                <p:cNvSpPr>
                  <a:spLocks noRot="1" noChangeAspect="1" noMove="1" noResize="1" noEditPoints="1" noAdjustHandles="1" noChangeArrowheads="1" noChangeShapeType="1" noTextEdit="1"/>
                </p:cNvSpPr>
                <p:nvPr/>
              </p:nvSpPr>
              <p:spPr>
                <a:xfrm>
                  <a:off x="2242713" y="3516868"/>
                  <a:ext cx="762000" cy="6858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CC5395-D1E1-4F91-8D79-C03CBF223D4E}"/>
                    </a:ext>
                  </a:extLst>
                </p:cNvPr>
                <p:cNvSpPr txBox="1"/>
                <p:nvPr/>
              </p:nvSpPr>
              <p:spPr>
                <a:xfrm>
                  <a:off x="716802" y="3657600"/>
                  <a:ext cx="1416798" cy="369332"/>
                </a:xfrm>
                <a:prstGeom prst="rect">
                  <a:avLst/>
                </a:prstGeom>
                <a:noFill/>
              </p:spPr>
              <p:txBody>
                <a:bodyPr wrap="none" rtlCol="0">
                  <a:spAutoFit/>
                </a:bodyPr>
                <a:lstStyle/>
                <a:p>
                  <a14:m>
                    <m:oMath xmlns:m="http://schemas.openxmlformats.org/officeDocument/2006/math">
                      <m:r>
                        <m:rPr>
                          <m:sty m:val="p"/>
                        </m:rPr>
                        <a:rPr lang="en-US" b="0" i="0" smtClean="0">
                          <a:latin typeface="Cambria Math"/>
                        </a:rPr>
                        <m:t>Δ</m:t>
                      </m:r>
                      <m:r>
                        <a:rPr lang="en-US" b="0" i="1" smtClean="0">
                          <a:latin typeface="Cambria Math"/>
                        </a:rPr>
                        <m:t>𝑘</m:t>
                      </m:r>
                      <m:r>
                        <a:rPr lang="en-US" b="0" i="1" smtClean="0">
                          <a:latin typeface="Cambria Math"/>
                        </a:rPr>
                        <m:t>=1 </m:t>
                      </m:r>
                      <m:sSup>
                        <m:sSupPr>
                          <m:ctrlPr>
                            <a:rPr lang="en-US" b="0" i="1" smtClean="0">
                              <a:latin typeface="Cambria Math" panose="02040503050406030204" pitchFamily="18" charset="0"/>
                            </a:rPr>
                          </m:ctrlPr>
                        </m:sSupPr>
                        <m:e>
                          <m:r>
                            <a:rPr lang="en-US" b="0" i="1" smtClean="0">
                              <a:latin typeface="Cambria Math"/>
                            </a:rPr>
                            <m:t>𝑚</m:t>
                          </m:r>
                        </m:e>
                        <m:sup>
                          <m:r>
                            <a:rPr lang="en-US" b="0" i="1" smtClean="0">
                              <a:latin typeface="Cambria Math"/>
                            </a:rPr>
                            <m:t>−1</m:t>
                          </m:r>
                        </m:sup>
                      </m:sSup>
                    </m:oMath>
                  </a14:m>
                  <a:r>
                    <a:rPr lang="en-US" dirty="0"/>
                    <a:t> </a:t>
                  </a:r>
                </a:p>
              </p:txBody>
            </p:sp>
          </mc:Choice>
          <mc:Fallback xmlns="">
            <p:sp>
              <p:nvSpPr>
                <p:cNvPr id="8" name="TextBox 7"/>
                <p:cNvSpPr txBox="1">
                  <a:spLocks noRot="1" noChangeAspect="1" noMove="1" noResize="1" noEditPoints="1" noAdjustHandles="1" noChangeArrowheads="1" noChangeShapeType="1" noTextEdit="1"/>
                </p:cNvSpPr>
                <p:nvPr/>
              </p:nvSpPr>
              <p:spPr>
                <a:xfrm>
                  <a:off x="716802" y="3657600"/>
                  <a:ext cx="1416798" cy="369332"/>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BF3339A-7DB2-4D19-9686-D43C89EBE7A4}"/>
                    </a:ext>
                  </a:extLst>
                </p:cNvPr>
                <p:cNvSpPr txBox="1"/>
                <p:nvPr/>
              </p:nvSpPr>
              <p:spPr>
                <a:xfrm>
                  <a:off x="2090313" y="4278868"/>
                  <a:ext cx="1186287" cy="369332"/>
                </a:xfrm>
                <a:prstGeom prst="rect">
                  <a:avLst/>
                </a:prstGeom>
                <a:noFill/>
              </p:spPr>
              <p:txBody>
                <a:bodyPr wrap="none" rtlCol="0">
                  <a:spAutoFit/>
                </a:bodyPr>
                <a:lstStyle/>
                <a:p>
                  <a14:m>
                    <m:oMath xmlns:m="http://schemas.openxmlformats.org/officeDocument/2006/math">
                      <m:r>
                        <m:rPr>
                          <m:sty m:val="p"/>
                        </m:rPr>
                        <a:rPr lang="en-US" b="0" i="0" smtClean="0">
                          <a:latin typeface="Cambria Math"/>
                        </a:rPr>
                        <m:t>Δ</m:t>
                      </m:r>
                      <m:r>
                        <a:rPr lang="en-US" b="0" i="1" smtClean="0">
                          <a:latin typeface="Cambria Math"/>
                        </a:rPr>
                        <m:t>𝑞</m:t>
                      </m:r>
                      <m:r>
                        <a:rPr lang="en-US" b="0" i="1" smtClean="0">
                          <a:latin typeface="Cambria Math"/>
                        </a:rPr>
                        <m:t>=1 </m:t>
                      </m:r>
                      <m:r>
                        <a:rPr lang="en-US" b="0" i="1" smtClean="0">
                          <a:latin typeface="Cambria Math"/>
                        </a:rPr>
                        <m:t>𝑚</m:t>
                      </m:r>
                    </m:oMath>
                  </a14:m>
                  <a:r>
                    <a:rPr 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2090313" y="4278868"/>
                  <a:ext cx="1186287" cy="369332"/>
                </a:xfrm>
                <a:prstGeom prst="rect">
                  <a:avLst/>
                </a:prstGeom>
                <a:blipFill rotWithShape="1">
                  <a:blip r:embed="rId5"/>
                  <a:stretch>
                    <a:fillRect b="-4918"/>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EEADCE45-6142-4B6A-B396-7567F3824761}"/>
              </a:ext>
            </a:extLst>
          </p:cNvPr>
          <p:cNvGrpSpPr/>
          <p:nvPr/>
        </p:nvGrpSpPr>
        <p:grpSpPr>
          <a:xfrm>
            <a:off x="8407463" y="2089314"/>
            <a:ext cx="3377365" cy="826532"/>
            <a:chOff x="76200" y="4876800"/>
            <a:chExt cx="3377365" cy="826532"/>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991B720-7253-46D8-8F32-A9F7BB34C53C}"/>
                    </a:ext>
                  </a:extLst>
                </p:cNvPr>
                <p:cNvSpPr/>
                <p:nvPr/>
              </p:nvSpPr>
              <p:spPr>
                <a:xfrm>
                  <a:off x="1905000" y="4876800"/>
                  <a:ext cx="1524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a:rPr>
                          <m:t>1</m:t>
                        </m:r>
                      </m:oMath>
                    </m:oMathPara>
                  </a14:m>
                  <a:endParaRPr lang="en-US" dirty="0"/>
                </a:p>
              </p:txBody>
            </p:sp>
          </mc:Choice>
          <mc:Fallback xmlns="">
            <p:sp>
              <p:nvSpPr>
                <p:cNvPr id="12" name="Rectangle 11">
                  <a:extLst>
                    <a:ext uri="{FF2B5EF4-FFF2-40B4-BE49-F238E27FC236}">
                      <a16:creationId xmlns:a16="http://schemas.microsoft.com/office/drawing/2014/main" id="{0991B720-7253-46D8-8F32-A9F7BB34C53C}"/>
                    </a:ext>
                  </a:extLst>
                </p:cNvPr>
                <p:cNvSpPr>
                  <a:spLocks noRot="1" noChangeAspect="1" noMove="1" noResize="1" noEditPoints="1" noAdjustHandles="1" noChangeArrowheads="1" noChangeShapeType="1" noTextEdit="1"/>
                </p:cNvSpPr>
                <p:nvPr/>
              </p:nvSpPr>
              <p:spPr>
                <a:xfrm>
                  <a:off x="1905000" y="4876800"/>
                  <a:ext cx="1524000" cy="3810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7FECB2A-A199-49BF-A1E5-D34DE80701BE}"/>
                    </a:ext>
                  </a:extLst>
                </p:cNvPr>
                <p:cNvSpPr txBox="1"/>
                <p:nvPr/>
              </p:nvSpPr>
              <p:spPr>
                <a:xfrm>
                  <a:off x="76200" y="4888468"/>
                  <a:ext cx="1834477" cy="384144"/>
                </a:xfrm>
                <a:prstGeom prst="rect">
                  <a:avLst/>
                </a:prstGeom>
                <a:noFill/>
              </p:spPr>
              <p:txBody>
                <a:bodyPr wrap="none" rtlCol="0">
                  <a:spAutoFit/>
                </a:bodyPr>
                <a:lstStyle/>
                <a:p>
                  <a14:m>
                    <m:oMath xmlns:m="http://schemas.openxmlformats.org/officeDocument/2006/math">
                      <m:r>
                        <m:rPr>
                          <m:sty m:val="p"/>
                        </m:rPr>
                        <a:rPr lang="en-US" b="0" i="0" smtClean="0">
                          <a:latin typeface="Cambria Math"/>
                        </a:rPr>
                        <m:t>Δ</m:t>
                      </m:r>
                      <m:acc>
                        <m:accPr>
                          <m:chr m:val="̂"/>
                          <m:ctrlPr>
                            <a:rPr lang="en-US" b="0" i="1" smtClean="0">
                              <a:latin typeface="Cambria Math" panose="02040503050406030204" pitchFamily="18" charset="0"/>
                            </a:rPr>
                          </m:ctrlPr>
                        </m:accPr>
                        <m:e>
                          <m:r>
                            <a:rPr lang="en-US" i="1" smtClean="0">
                              <a:latin typeface="Cambria Math" panose="02040503050406030204" pitchFamily="18" charset="0"/>
                            </a:rPr>
                            <m:t>𝑘</m:t>
                          </m:r>
                        </m:e>
                      </m:acc>
                      <m:r>
                        <a:rPr lang="en-US" b="0" i="1" smtClean="0">
                          <a:latin typeface="Cambria Math"/>
                        </a:rPr>
                        <m:t>=0.01 </m:t>
                      </m:r>
                      <m:r>
                        <a:rPr lang="en-US" b="0" i="1" smtClean="0">
                          <a:latin typeface="Cambria Math"/>
                        </a:rPr>
                        <m:t>𝑐</m:t>
                      </m:r>
                      <m:sSup>
                        <m:sSupPr>
                          <m:ctrlPr>
                            <a:rPr lang="en-US" b="0" i="1" smtClean="0">
                              <a:latin typeface="Cambria Math" panose="02040503050406030204" pitchFamily="18" charset="0"/>
                            </a:rPr>
                          </m:ctrlPr>
                        </m:sSupPr>
                        <m:e>
                          <m:r>
                            <a:rPr lang="en-US" b="0" i="1" smtClean="0">
                              <a:latin typeface="Cambria Math"/>
                            </a:rPr>
                            <m:t>𝑚</m:t>
                          </m:r>
                        </m:e>
                        <m:sup>
                          <m:r>
                            <a:rPr lang="en-US" b="0" i="1" smtClean="0">
                              <a:latin typeface="Cambria Math"/>
                            </a:rPr>
                            <m:t>−1</m:t>
                          </m:r>
                        </m:sup>
                      </m:sSup>
                    </m:oMath>
                  </a14:m>
                  <a:r>
                    <a:rPr lang="en-US" dirty="0"/>
                    <a:t> </a:t>
                  </a:r>
                </a:p>
              </p:txBody>
            </p:sp>
          </mc:Choice>
          <mc:Fallback xmlns="">
            <p:sp>
              <p:nvSpPr>
                <p:cNvPr id="13" name="TextBox 12">
                  <a:extLst>
                    <a:ext uri="{FF2B5EF4-FFF2-40B4-BE49-F238E27FC236}">
                      <a16:creationId xmlns:a16="http://schemas.microsoft.com/office/drawing/2014/main" id="{17FECB2A-A199-49BF-A1E5-D34DE80701BE}"/>
                    </a:ext>
                  </a:extLst>
                </p:cNvPr>
                <p:cNvSpPr txBox="1">
                  <a:spLocks noRot="1" noChangeAspect="1" noMove="1" noResize="1" noEditPoints="1" noAdjustHandles="1" noChangeArrowheads="1" noChangeShapeType="1" noTextEdit="1"/>
                </p:cNvSpPr>
                <p:nvPr/>
              </p:nvSpPr>
              <p:spPr>
                <a:xfrm>
                  <a:off x="76200" y="4888468"/>
                  <a:ext cx="1834477" cy="384144"/>
                </a:xfrm>
                <a:prstGeom prst="rect">
                  <a:avLst/>
                </a:prstGeom>
                <a:blipFill>
                  <a:blip r:embed="rId7"/>
                  <a:stretch>
                    <a:fillRect t="-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B20FCA-E7EC-4805-B0B8-BD488B38A4AE}"/>
                    </a:ext>
                  </a:extLst>
                </p:cNvPr>
                <p:cNvSpPr txBox="1"/>
                <p:nvPr/>
              </p:nvSpPr>
              <p:spPr>
                <a:xfrm>
                  <a:off x="1905000" y="5334000"/>
                  <a:ext cx="1548565" cy="369332"/>
                </a:xfrm>
                <a:prstGeom prst="rect">
                  <a:avLst/>
                </a:prstGeom>
                <a:noFill/>
              </p:spPr>
              <p:txBody>
                <a:bodyPr wrap="none" rtlCol="0">
                  <a:spAutoFit/>
                </a:bodyPr>
                <a:lstStyle/>
                <a:p>
                  <a14:m>
                    <m:oMath xmlns:m="http://schemas.openxmlformats.org/officeDocument/2006/math">
                      <m:r>
                        <m:rPr>
                          <m:sty m:val="p"/>
                        </m:rPr>
                        <a:rPr lang="en-US" b="0" i="0" smtClean="0">
                          <a:latin typeface="Cambria Math"/>
                        </a:rPr>
                        <m:t>Δ</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r>
                        <a:rPr lang="en-US" b="0" i="1" smtClean="0">
                          <a:latin typeface="Cambria Math"/>
                        </a:rPr>
                        <m:t>=100 </m:t>
                      </m:r>
                      <m:r>
                        <a:rPr lang="en-US" b="0" i="1" smtClean="0">
                          <a:latin typeface="Cambria Math"/>
                        </a:rPr>
                        <m:t>𝑐𝑚</m:t>
                      </m:r>
                    </m:oMath>
                  </a14:m>
                  <a:r>
                    <a:rPr lang="en-US" dirty="0"/>
                    <a:t> </a:t>
                  </a:r>
                </a:p>
              </p:txBody>
            </p:sp>
          </mc:Choice>
          <mc:Fallback xmlns="">
            <p:sp>
              <p:nvSpPr>
                <p:cNvPr id="14" name="TextBox 13">
                  <a:extLst>
                    <a:ext uri="{FF2B5EF4-FFF2-40B4-BE49-F238E27FC236}">
                      <a16:creationId xmlns:a16="http://schemas.microsoft.com/office/drawing/2014/main" id="{B3B20FCA-E7EC-4805-B0B8-BD488B38A4AE}"/>
                    </a:ext>
                  </a:extLst>
                </p:cNvPr>
                <p:cNvSpPr txBox="1">
                  <a:spLocks noRot="1" noChangeAspect="1" noMove="1" noResize="1" noEditPoints="1" noAdjustHandles="1" noChangeArrowheads="1" noChangeShapeType="1" noTextEdit="1"/>
                </p:cNvSpPr>
                <p:nvPr/>
              </p:nvSpPr>
              <p:spPr>
                <a:xfrm>
                  <a:off x="1905000" y="5334000"/>
                  <a:ext cx="1548565" cy="369332"/>
                </a:xfrm>
                <a:prstGeom prst="rect">
                  <a:avLst/>
                </a:prstGeom>
                <a:blipFill>
                  <a:blip r:embed="rId8"/>
                  <a:stretch>
                    <a:fillRect t="-6667"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F36D14B-E133-45D9-B48D-15737707CCB4}"/>
                  </a:ext>
                </a:extLst>
              </p:cNvPr>
              <p:cNvSpPr txBox="1"/>
              <p:nvPr/>
            </p:nvSpPr>
            <p:spPr>
              <a:xfrm>
                <a:off x="4761281" y="3208560"/>
                <a:ext cx="7058641" cy="369332"/>
              </a:xfrm>
              <a:prstGeom prst="rect">
                <a:avLst/>
              </a:prstGeom>
              <a:noFill/>
            </p:spPr>
            <p:txBody>
              <a:bodyPr wrap="square" rtlCol="0">
                <a:spAutoFit/>
              </a:bodyPr>
              <a:lstStyle/>
              <a:p>
                <a:pPr algn="ctr"/>
                <a:r>
                  <a:rPr lang="en-US" dirty="0"/>
                  <a:t>Number of possibilities for the degree of freedom </a:t>
                </a:r>
                <a14:m>
                  <m:oMath xmlns:m="http://schemas.openxmlformats.org/officeDocument/2006/math">
                    <m:r>
                      <m:rPr>
                        <m:sty m:val="p"/>
                      </m:rPr>
                      <a:rPr lang="en-US" b="0" i="0" smtClean="0">
                        <a:latin typeface="Cambria Math"/>
                      </a:rPr>
                      <m:t>Δ</m:t>
                    </m:r>
                    <m:r>
                      <a:rPr lang="en-US" b="0" i="1" smtClean="0">
                        <a:latin typeface="Cambria Math"/>
                      </a:rPr>
                      <m:t>𝑞</m:t>
                    </m:r>
                    <m:r>
                      <m:rPr>
                        <m:sty m:val="p"/>
                      </m:rPr>
                      <a:rPr lang="en-US">
                        <a:latin typeface="Cambria Math"/>
                      </a:rPr>
                      <m:t>Δ</m:t>
                    </m:r>
                    <m:r>
                      <a:rPr lang="en-US" i="1">
                        <a:latin typeface="Cambria Math"/>
                      </a:rPr>
                      <m:t>𝑘</m:t>
                    </m:r>
                    <m:r>
                      <a:rPr lang="en-US" b="0" i="0" smtClean="0">
                        <a:latin typeface="Cambria Math" panose="02040503050406030204" pitchFamily="18" charset="0"/>
                      </a:rPr>
                      <m:t> </m:t>
                    </m:r>
                  </m:oMath>
                </a14:m>
                <a:r>
                  <a:rPr lang="en-US" dirty="0"/>
                  <a:t>is invariant </a:t>
                </a:r>
              </a:p>
            </p:txBody>
          </p:sp>
        </mc:Choice>
        <mc:Fallback xmlns="">
          <p:sp>
            <p:nvSpPr>
              <p:cNvPr id="15" name="TextBox 14">
                <a:extLst>
                  <a:ext uri="{FF2B5EF4-FFF2-40B4-BE49-F238E27FC236}">
                    <a16:creationId xmlns:a16="http://schemas.microsoft.com/office/drawing/2014/main" id="{6F36D14B-E133-45D9-B48D-15737707CCB4}"/>
                  </a:ext>
                </a:extLst>
              </p:cNvPr>
              <p:cNvSpPr txBox="1">
                <a:spLocks noRot="1" noChangeAspect="1" noMove="1" noResize="1" noEditPoints="1" noAdjustHandles="1" noChangeArrowheads="1" noChangeShapeType="1" noTextEdit="1"/>
              </p:cNvSpPr>
              <p:nvPr/>
            </p:nvSpPr>
            <p:spPr>
              <a:xfrm>
                <a:off x="4761281" y="3208560"/>
                <a:ext cx="7058641" cy="369332"/>
              </a:xfrm>
              <a:prstGeom prst="rect">
                <a:avLst/>
              </a:prstGeom>
              <a:blipFill>
                <a:blip r:embed="rId9"/>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499A0D-87D1-4949-AF47-446765D54BF1}"/>
                  </a:ext>
                </a:extLst>
              </p:cNvPr>
              <p:cNvSpPr txBox="1"/>
              <p:nvPr/>
            </p:nvSpPr>
            <p:spPr>
              <a:xfrm>
                <a:off x="7232342" y="1479620"/>
                <a:ext cx="1905778" cy="369332"/>
              </a:xfrm>
              <a:prstGeom prst="rect">
                <a:avLst/>
              </a:prstGeom>
              <a:noFill/>
            </p:spPr>
            <p:txBody>
              <a:bodyPr wrap="none" rtlCol="0">
                <a:spAutoFit/>
              </a:bodyPr>
              <a:lstStyle/>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r>
                      <a:rPr lang="en-US" b="0" i="1" smtClean="0">
                        <a:latin typeface="Cambria Math"/>
                      </a:rPr>
                      <m:t>=100 </m:t>
                    </m:r>
                    <m:r>
                      <a:rPr lang="en-US" b="0" i="1" smtClean="0">
                        <a:latin typeface="Cambria Math"/>
                      </a:rPr>
                      <m:t>𝑐𝑚</m:t>
                    </m:r>
                    <m:r>
                      <a:rPr lang="en-US" b="0" i="1" smtClean="0">
                        <a:latin typeface="Cambria Math"/>
                      </a:rPr>
                      <m:t>/</m:t>
                    </m:r>
                    <m:r>
                      <a:rPr lang="en-US" b="0" i="1" smtClean="0">
                        <a:latin typeface="Cambria Math"/>
                      </a:rPr>
                      <m:t>𝑚</m:t>
                    </m:r>
                    <m:r>
                      <a:rPr lang="en-US" b="0" i="1" smtClean="0">
                        <a:latin typeface="Cambria Math"/>
                      </a:rPr>
                      <m:t> </m:t>
                    </m:r>
                    <m:r>
                      <a:rPr lang="en-US" b="0" i="1" smtClean="0">
                        <a:latin typeface="Cambria Math"/>
                      </a:rPr>
                      <m:t>𝑞</m:t>
                    </m:r>
                  </m:oMath>
                </a14:m>
                <a:r>
                  <a:rPr lang="en-US" dirty="0"/>
                  <a:t> </a:t>
                </a:r>
              </a:p>
            </p:txBody>
          </p:sp>
        </mc:Choice>
        <mc:Fallback xmlns="">
          <p:sp>
            <p:nvSpPr>
              <p:cNvPr id="17" name="TextBox 16">
                <a:extLst>
                  <a:ext uri="{FF2B5EF4-FFF2-40B4-BE49-F238E27FC236}">
                    <a16:creationId xmlns:a16="http://schemas.microsoft.com/office/drawing/2014/main" id="{2F499A0D-87D1-4949-AF47-446765D54BF1}"/>
                  </a:ext>
                </a:extLst>
              </p:cNvPr>
              <p:cNvSpPr txBox="1">
                <a:spLocks noRot="1" noChangeAspect="1" noMove="1" noResize="1" noEditPoints="1" noAdjustHandles="1" noChangeArrowheads="1" noChangeShapeType="1" noTextEdit="1"/>
              </p:cNvSpPr>
              <p:nvPr/>
            </p:nvSpPr>
            <p:spPr>
              <a:xfrm>
                <a:off x="7232342" y="1479620"/>
                <a:ext cx="1905778" cy="369332"/>
              </a:xfrm>
              <a:prstGeom prst="rect">
                <a:avLst/>
              </a:prstGeom>
              <a:blipFill>
                <a:blip r:embed="rId10"/>
                <a:stretch>
                  <a:fillRect t="-6667" b="-13333"/>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02CBF2C-D510-44AD-BA2B-FFC43BB3FF94}"/>
              </a:ext>
            </a:extLst>
          </p:cNvPr>
          <p:cNvSpPr txBox="1"/>
          <p:nvPr/>
        </p:nvSpPr>
        <p:spPr>
          <a:xfrm>
            <a:off x="1786551" y="1034088"/>
            <a:ext cx="7980967" cy="369332"/>
          </a:xfrm>
          <a:prstGeom prst="rect">
            <a:avLst/>
          </a:prstGeom>
          <a:noFill/>
        </p:spPr>
        <p:txBody>
          <a:bodyPr wrap="none" rtlCol="0">
            <a:spAutoFit/>
          </a:bodyPr>
          <a:lstStyle/>
          <a:p>
            <a:r>
              <a:rPr lang="en-US" dirty="0"/>
              <a:t>Densities must be defined upon areas that are invariant under unit transformations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7E34EF4-EF3E-431A-934B-7BED08CB50F5}"/>
                  </a:ext>
                </a:extLst>
              </p:cNvPr>
              <p:cNvSpPr txBox="1"/>
              <p:nvPr/>
            </p:nvSpPr>
            <p:spPr>
              <a:xfrm>
                <a:off x="407172" y="2067290"/>
                <a:ext cx="3707628" cy="923330"/>
              </a:xfrm>
              <a:prstGeom prst="rect">
                <a:avLst/>
              </a:prstGeom>
              <a:noFill/>
            </p:spPr>
            <p:txBody>
              <a:bodyPr wrap="square" rtlCol="0">
                <a:spAutoFit/>
              </a:bodyPr>
              <a:lstStyle/>
              <a:p>
                <a:r>
                  <a:rPr lang="en-US" dirty="0"/>
                  <a:t>For each state variable </a:t>
                </a:r>
                <a14:m>
                  <m:oMath xmlns:m="http://schemas.openxmlformats.org/officeDocument/2006/math">
                    <m:r>
                      <a:rPr lang="en-US" b="0" i="1" smtClean="0">
                        <a:latin typeface="Cambria Math" panose="02040503050406030204" pitchFamily="18" charset="0"/>
                      </a:rPr>
                      <m:t>𝑞</m:t>
                    </m:r>
                  </m:oMath>
                </a14:m>
                <a:r>
                  <a:rPr lang="en-US" dirty="0"/>
                  <a:t> that defines a unit there must be a variable </a:t>
                </a:r>
                <a14:m>
                  <m:oMath xmlns:m="http://schemas.openxmlformats.org/officeDocument/2006/math">
                    <m:r>
                      <a:rPr lang="en-US" b="0" i="1" smtClean="0">
                        <a:latin typeface="Cambria Math" panose="02040503050406030204" pitchFamily="18" charset="0"/>
                      </a:rPr>
                      <m:t>𝑘</m:t>
                    </m:r>
                  </m:oMath>
                </a14:m>
                <a:r>
                  <a:rPr lang="en-US" dirty="0"/>
                  <a:t> defined on the inverse unit</a:t>
                </a:r>
              </a:p>
            </p:txBody>
          </p:sp>
        </mc:Choice>
        <mc:Fallback xmlns="">
          <p:sp>
            <p:nvSpPr>
              <p:cNvPr id="32" name="TextBox 31">
                <a:extLst>
                  <a:ext uri="{FF2B5EF4-FFF2-40B4-BE49-F238E27FC236}">
                    <a16:creationId xmlns:a16="http://schemas.microsoft.com/office/drawing/2014/main" id="{B7E34EF4-EF3E-431A-934B-7BED08CB50F5}"/>
                  </a:ext>
                </a:extLst>
              </p:cNvPr>
              <p:cNvSpPr txBox="1">
                <a:spLocks noRot="1" noChangeAspect="1" noMove="1" noResize="1" noEditPoints="1" noAdjustHandles="1" noChangeArrowheads="1" noChangeShapeType="1" noTextEdit="1"/>
              </p:cNvSpPr>
              <p:nvPr/>
            </p:nvSpPr>
            <p:spPr>
              <a:xfrm>
                <a:off x="407172" y="2067290"/>
                <a:ext cx="3707628" cy="923330"/>
              </a:xfrm>
              <a:prstGeom prst="rect">
                <a:avLst/>
              </a:prstGeom>
              <a:blipFill>
                <a:blip r:embed="rId11"/>
                <a:stretch>
                  <a:fillRect l="-1480" t="-3289" r="-493"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75A5B113-6AF9-465F-8777-C96C2CA9D9D1}"/>
                  </a:ext>
                </a:extLst>
              </p:cNvPr>
              <p:cNvSpPr/>
              <p:nvPr/>
            </p:nvSpPr>
            <p:spPr>
              <a:xfrm>
                <a:off x="884129" y="4074394"/>
                <a:ext cx="3314946" cy="59080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𝜌</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𝑞</m:t>
                          </m:r>
                        </m:e>
                        <m:sup>
                          <m:r>
                            <a:rPr lang="en-US" sz="2800" i="1">
                              <a:latin typeface="Cambria Math" panose="02040503050406030204" pitchFamily="18" charset="0"/>
                            </a:rPr>
                            <m:t>𝑖</m:t>
                          </m:r>
                        </m:sup>
                      </m:s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𝑖</m:t>
                          </m:r>
                        </m:sub>
                      </m:sSub>
                      <m:r>
                        <a:rPr lang="en-US" sz="2800" i="1">
                          <a:latin typeface="Cambria Math" panose="02040503050406030204" pitchFamily="18" charset="0"/>
                        </a:rPr>
                        <m:t>)=</m:t>
                      </m:r>
                      <m:r>
                        <a:rPr lang="en-US" sz="2800" i="1">
                          <a:latin typeface="Cambria Math" panose="02040503050406030204" pitchFamily="18" charset="0"/>
                        </a:rPr>
                        <m:t>𝜌</m:t>
                      </m:r>
                      <m:r>
                        <a:rPr lang="en-US" sz="2800" i="1">
                          <a:latin typeface="Cambria Math" panose="02040503050406030204" pitchFamily="18" charset="0"/>
                        </a:rPr>
                        <m:t>(</m:t>
                      </m:r>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𝑞</m:t>
                              </m:r>
                            </m:e>
                          </m:acc>
                        </m:e>
                        <m:sup>
                          <m:r>
                            <a:rPr lang="en-US" sz="2800" i="1">
                              <a:latin typeface="Cambria Math" panose="02040503050406030204" pitchFamily="18" charset="0"/>
                            </a:rPr>
                            <m:t>𝑗</m:t>
                          </m:r>
                        </m:sup>
                      </m:sSup>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𝑘</m:t>
                              </m:r>
                            </m:e>
                          </m:acc>
                        </m:e>
                        <m:sub>
                          <m:r>
                            <a:rPr lang="en-US" sz="2800" i="1">
                              <a:latin typeface="Cambria Math" panose="02040503050406030204" pitchFamily="18" charset="0"/>
                            </a:rPr>
                            <m:t>𝑗</m:t>
                          </m:r>
                        </m:sub>
                      </m:sSub>
                      <m:r>
                        <a:rPr lang="en-US" sz="2800" i="1">
                          <a:latin typeface="Cambria Math" panose="02040503050406030204" pitchFamily="18" charset="0"/>
                        </a:rPr>
                        <m:t>)</m:t>
                      </m:r>
                    </m:oMath>
                  </m:oMathPara>
                </a14:m>
                <a:endParaRPr lang="en-US" sz="2800" i="1" dirty="0">
                  <a:latin typeface="Cambria Math" panose="02040503050406030204" pitchFamily="18" charset="0"/>
                </a:endParaRPr>
              </a:p>
            </p:txBody>
          </p:sp>
        </mc:Choice>
        <mc:Fallback xmlns="">
          <p:sp>
            <p:nvSpPr>
              <p:cNvPr id="33" name="Rectangle 32">
                <a:extLst>
                  <a:ext uri="{FF2B5EF4-FFF2-40B4-BE49-F238E27FC236}">
                    <a16:creationId xmlns:a16="http://schemas.microsoft.com/office/drawing/2014/main" id="{75A5B113-6AF9-465F-8777-C96C2CA9D9D1}"/>
                  </a:ext>
                </a:extLst>
              </p:cNvPr>
              <p:cNvSpPr>
                <a:spLocks noRot="1" noChangeAspect="1" noMove="1" noResize="1" noEditPoints="1" noAdjustHandles="1" noChangeArrowheads="1" noChangeShapeType="1" noTextEdit="1"/>
              </p:cNvSpPr>
              <p:nvPr/>
            </p:nvSpPr>
            <p:spPr>
              <a:xfrm>
                <a:off x="884129" y="4074394"/>
                <a:ext cx="3314946" cy="59080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5485D7E-177C-46C1-BA01-C91BD38437ED}"/>
                  </a:ext>
                </a:extLst>
              </p:cNvPr>
              <p:cNvSpPr/>
              <p:nvPr/>
            </p:nvSpPr>
            <p:spPr>
              <a:xfrm>
                <a:off x="5203412" y="4068933"/>
                <a:ext cx="6408101" cy="59080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a:rPr lang="en-US" sz="2800" i="1">
                          <a:latin typeface="Cambria Math" panose="02040503050406030204" pitchFamily="18" charset="0"/>
                        </a:rPr>
                        <m:t>𝜌</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𝑞</m:t>
                              </m:r>
                            </m:e>
                            <m:sup>
                              <m:r>
                                <a:rPr lang="en-US" sz="2800" i="1">
                                  <a:latin typeface="Cambria Math" panose="02040503050406030204" pitchFamily="18" charset="0"/>
                                </a:rPr>
                                <m:t>𝑖</m:t>
                              </m:r>
                            </m:sup>
                          </m:s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𝑖</m:t>
                              </m:r>
                            </m:sub>
                          </m:sSub>
                        </m:e>
                      </m:d>
                      <m:r>
                        <a:rPr lang="en-US" sz="2800" b="0" i="1" smtClean="0">
                          <a:latin typeface="Cambria Math" panose="02040503050406030204" pitchFamily="18" charset="0"/>
                        </a:rPr>
                        <m:t>𝑑</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𝑞</m:t>
                          </m:r>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𝑑</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𝑘</m:t>
                          </m:r>
                        </m:e>
                        <m:sup>
                          <m:r>
                            <a:rPr lang="en-US" sz="2800" b="0" i="1" smtClean="0">
                              <a:latin typeface="Cambria Math" panose="02040503050406030204" pitchFamily="18" charset="0"/>
                            </a:rPr>
                            <m:t>𝑛</m:t>
                          </m:r>
                        </m:sup>
                      </m:sSup>
                      <m:r>
                        <a:rPr lang="en-US" sz="2800" i="1">
                          <a:latin typeface="Cambria Math" panose="02040503050406030204" pitchFamily="18" charset="0"/>
                        </a:rPr>
                        <m:t>=</m:t>
                      </m:r>
                      <m:r>
                        <a:rPr lang="en-US" sz="2800" b="0" i="1" smtClean="0">
                          <a:latin typeface="Cambria Math" panose="02040503050406030204" pitchFamily="18" charset="0"/>
                        </a:rPr>
                        <m:t>∫</m:t>
                      </m:r>
                      <m:r>
                        <a:rPr lang="en-US" sz="2800" i="1">
                          <a:latin typeface="Cambria Math" panose="02040503050406030204" pitchFamily="18" charset="0"/>
                        </a:rPr>
                        <m:t>𝜌</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i="1">
                                      <a:latin typeface="Cambria Math" panose="02040503050406030204" pitchFamily="18" charset="0"/>
                                    </a:rPr>
                                    <m:t>𝑞</m:t>
                                  </m:r>
                                </m:e>
                              </m:acc>
                            </m:e>
                            <m:sup>
                              <m:r>
                                <a:rPr lang="en-US" sz="2800" i="1">
                                  <a:latin typeface="Cambria Math" panose="02040503050406030204" pitchFamily="18" charset="0"/>
                                </a:rPr>
                                <m:t>𝑗</m:t>
                              </m:r>
                            </m:sup>
                          </m:sSup>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𝑘</m:t>
                                  </m:r>
                                </m:e>
                              </m:acc>
                            </m:e>
                            <m:sub>
                              <m:r>
                                <a:rPr lang="en-US" sz="2800" i="1">
                                  <a:latin typeface="Cambria Math" panose="02040503050406030204" pitchFamily="18" charset="0"/>
                                </a:rPr>
                                <m:t>𝑗</m:t>
                              </m:r>
                            </m:sub>
                          </m:sSub>
                        </m:e>
                      </m:d>
                      <m:r>
                        <a:rPr lang="en-US" sz="2800" b="0" i="1" smtClean="0">
                          <a:latin typeface="Cambria Math" panose="02040503050406030204" pitchFamily="18" charset="0"/>
                        </a:rPr>
                        <m:t>𝑑</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𝑞</m:t>
                              </m:r>
                            </m:e>
                          </m:acc>
                        </m:e>
                        <m:sup>
                          <m:r>
                            <a:rPr lang="en-US" sz="2800" b="0" i="1" smtClean="0">
                              <a:latin typeface="Cambria Math" panose="02040503050406030204" pitchFamily="18" charset="0"/>
                            </a:rPr>
                            <m:t>𝑛</m:t>
                          </m:r>
                        </m:sup>
                      </m:sSup>
                      <m:r>
                        <a:rPr lang="en-US" sz="2800" b="0" i="1" smtClean="0">
                          <a:latin typeface="Cambria Math" panose="02040503050406030204" pitchFamily="18" charset="0"/>
                        </a:rPr>
                        <m:t>𝑑</m:t>
                      </m:r>
                      <m:sSup>
                        <m:sSupPr>
                          <m:ctrlPr>
                            <a:rPr lang="en-US" sz="2800" b="0" i="1" smtClean="0">
                              <a:latin typeface="Cambria Math" panose="02040503050406030204" pitchFamily="18" charset="0"/>
                            </a:rPr>
                          </m:ctrlPr>
                        </m:sSup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𝑘</m:t>
                              </m:r>
                            </m:e>
                          </m:acc>
                        </m:e>
                        <m:sup>
                          <m:r>
                            <a:rPr lang="en-US" sz="2800" b="0" i="1" smtClean="0">
                              <a:latin typeface="Cambria Math" panose="02040503050406030204" pitchFamily="18" charset="0"/>
                            </a:rPr>
                            <m:t>𝑛</m:t>
                          </m:r>
                        </m:sup>
                      </m:sSup>
                    </m:oMath>
                  </m:oMathPara>
                </a14:m>
                <a:endParaRPr lang="en-US" sz="2800" i="1" dirty="0">
                  <a:latin typeface="Cambria Math" panose="02040503050406030204" pitchFamily="18" charset="0"/>
                </a:endParaRPr>
              </a:p>
            </p:txBody>
          </p:sp>
        </mc:Choice>
        <mc:Fallback xmlns="">
          <p:sp>
            <p:nvSpPr>
              <p:cNvPr id="34" name="Rectangle 33">
                <a:extLst>
                  <a:ext uri="{FF2B5EF4-FFF2-40B4-BE49-F238E27FC236}">
                    <a16:creationId xmlns:a16="http://schemas.microsoft.com/office/drawing/2014/main" id="{25485D7E-177C-46C1-BA01-C91BD38437ED}"/>
                  </a:ext>
                </a:extLst>
              </p:cNvPr>
              <p:cNvSpPr>
                <a:spLocks noRot="1" noChangeAspect="1" noMove="1" noResize="1" noEditPoints="1" noAdjustHandles="1" noChangeArrowheads="1" noChangeShapeType="1" noTextEdit="1"/>
              </p:cNvSpPr>
              <p:nvPr/>
            </p:nvSpPr>
            <p:spPr>
              <a:xfrm>
                <a:off x="5203412" y="4068933"/>
                <a:ext cx="6408101" cy="590803"/>
              </a:xfrm>
              <a:prstGeom prst="rect">
                <a:avLst/>
              </a:prstGeom>
              <a:blipFill>
                <a:blip r:embed="rId13"/>
                <a:stretch>
                  <a:fillRect/>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8ABB4E2E-F522-44D1-AE85-68EDD508E72C}"/>
              </a:ext>
            </a:extLst>
          </p:cNvPr>
          <p:cNvSpPr>
            <a:spLocks noGrp="1"/>
          </p:cNvSpPr>
          <p:nvPr>
            <p:ph idx="1"/>
          </p:nvPr>
        </p:nvSpPr>
        <p:spPr>
          <a:xfrm>
            <a:off x="153257" y="5098199"/>
            <a:ext cx="11864147" cy="1499824"/>
          </a:xfrm>
        </p:spPr>
        <p:txBody>
          <a:bodyPr>
            <a:normAutofit/>
          </a:bodyPr>
          <a:lstStyle/>
          <a:p>
            <a:r>
              <a:rPr lang="en-US" dirty="0"/>
              <a:t>The structure of phase space is exactly what is needed to define frame invariant densities over particle states</a:t>
            </a:r>
          </a:p>
          <a:p>
            <a:pPr lvl="1"/>
            <a:r>
              <a:rPr lang="en-US" dirty="0"/>
              <a:t>Without it we couldn’t compare whether we had more particles in one state or another</a:t>
            </a:r>
          </a:p>
          <a:p>
            <a:endParaRPr lang="en-US" dirty="0"/>
          </a:p>
        </p:txBody>
      </p:sp>
      <p:sp>
        <p:nvSpPr>
          <p:cNvPr id="18" name="Slide Number Placeholder 4">
            <a:extLst>
              <a:ext uri="{FF2B5EF4-FFF2-40B4-BE49-F238E27FC236}">
                <a16:creationId xmlns:a16="http://schemas.microsoft.com/office/drawing/2014/main" id="{CEFF2265-DD56-45A9-A869-A5E49FED4EA2}"/>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88</a:t>
            </a:fld>
            <a:endParaRPr lang="en-US" dirty="0"/>
          </a:p>
        </p:txBody>
      </p:sp>
    </p:spTree>
    <p:extLst>
      <p:ext uri="{BB962C8B-B14F-4D97-AF65-F5344CB8AC3E}">
        <p14:creationId xmlns:p14="http://schemas.microsoft.com/office/powerpoint/2010/main" val="638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32" grpId="0"/>
      <p:bldP spid="33" grpId="0"/>
      <p:bldP spid="34" grpId="0"/>
      <p:bldP spid="36"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7C06-FAFA-4A60-94B3-A8414E6563DD}"/>
              </a:ext>
            </a:extLst>
          </p:cNvPr>
          <p:cNvSpPr>
            <a:spLocks noGrp="1"/>
          </p:cNvSpPr>
          <p:nvPr>
            <p:ph type="title"/>
          </p:nvPr>
        </p:nvSpPr>
        <p:spPr/>
        <p:txBody>
          <a:bodyPr/>
          <a:lstStyle/>
          <a:p>
            <a:r>
              <a:rPr lang="en-US" dirty="0"/>
              <a:t>Hamiltonian evolution</a:t>
            </a:r>
          </a:p>
        </p:txBody>
      </p:sp>
      <p:sp>
        <p:nvSpPr>
          <p:cNvPr id="20" name="TextBox 19">
            <a:extLst>
              <a:ext uri="{FF2B5EF4-FFF2-40B4-BE49-F238E27FC236}">
                <a16:creationId xmlns:a16="http://schemas.microsoft.com/office/drawing/2014/main" id="{BD3817AA-0E10-4383-A9F7-1D6F90A168ED}"/>
              </a:ext>
            </a:extLst>
          </p:cNvPr>
          <p:cNvSpPr txBox="1"/>
          <p:nvPr/>
        </p:nvSpPr>
        <p:spPr>
          <a:xfrm>
            <a:off x="2164021" y="951654"/>
            <a:ext cx="7863957" cy="707886"/>
          </a:xfrm>
          <a:prstGeom prst="rect">
            <a:avLst/>
          </a:prstGeom>
          <a:noFill/>
        </p:spPr>
        <p:txBody>
          <a:bodyPr wrap="square" rtlCol="0">
            <a:spAutoFit/>
          </a:bodyPr>
          <a:lstStyle/>
          <a:p>
            <a:pPr algn="ctr"/>
            <a:r>
              <a:rPr lang="en-US" sz="2000" dirty="0"/>
              <a:t>Deterministic and reversible evolution means that densities (including marginals) are mapped exactly from initial to final states</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A909A6B-9705-47F0-8AED-9DEF96729501}"/>
                  </a:ext>
                </a:extLst>
              </p:cNvPr>
              <p:cNvSpPr/>
              <p:nvPr/>
            </p:nvSpPr>
            <p:spPr>
              <a:xfrm>
                <a:off x="4153576" y="1675925"/>
                <a:ext cx="3884845"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𝜌</m:t>
                      </m:r>
                      <m:d>
                        <m:dPr>
                          <m:ctrlPr>
                            <a:rPr lang="en-US" sz="2800" i="1">
                              <a:latin typeface="Cambria Math" panose="02040503050406030204" pitchFamily="18" charset="0"/>
                            </a:rPr>
                          </m:ctrlPr>
                        </m:dPr>
                        <m:e>
                          <m:r>
                            <a:rPr lang="en-US" sz="2800" i="1">
                              <a:latin typeface="Cambria Math" panose="02040503050406030204" pitchFamily="18" charset="0"/>
                            </a:rPr>
                            <m:t>𝓈</m:t>
                          </m:r>
                          <m:d>
                            <m:dPr>
                              <m:ctrlPr>
                                <a:rPr lang="en-US" sz="2800" i="1">
                                  <a:latin typeface="Cambria Math" panose="02040503050406030204" pitchFamily="18" charset="0"/>
                                </a:rPr>
                              </m:ctrlPr>
                            </m:dPr>
                            <m:e>
                              <m:r>
                                <a:rPr lang="en-US" sz="2800" b="0" i="1" smtClean="0">
                                  <a:latin typeface="Cambria Math" panose="02040503050406030204" pitchFamily="18" charset="0"/>
                                </a:rPr>
                                <m:t>𝑡</m:t>
                              </m:r>
                            </m:e>
                          </m:d>
                        </m:e>
                      </m:d>
                      <m:r>
                        <a:rPr lang="en-US" sz="2800" i="1">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i="1">
                              <a:latin typeface="Cambria Math" panose="02040503050406030204" pitchFamily="18" charset="0"/>
                            </a:rPr>
                            <m:t>𝜌</m:t>
                          </m:r>
                        </m:e>
                      </m:acc>
                      <m:d>
                        <m:dPr>
                          <m:ctrlPr>
                            <a:rPr lang="en-US" sz="2800" i="1">
                              <a:latin typeface="Cambria Math" panose="02040503050406030204" pitchFamily="18" charset="0"/>
                            </a:rPr>
                          </m:ctrlPr>
                        </m:dPr>
                        <m:e>
                          <m:r>
                            <a:rPr lang="en-US" sz="2800" i="1">
                              <a:latin typeface="Cambria Math" panose="02040503050406030204" pitchFamily="18" charset="0"/>
                            </a:rPr>
                            <m:t>𝓈</m:t>
                          </m:r>
                          <m:d>
                            <m:dPr>
                              <m:ctrlPr>
                                <a:rPr lang="en-US" sz="2800" i="1">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Δ</m:t>
                              </m:r>
                              <m:r>
                                <a:rPr lang="en-US" sz="2800" b="0" i="1" smtClean="0">
                                  <a:latin typeface="Cambria Math" panose="02040503050406030204" pitchFamily="18" charset="0"/>
                                </a:rPr>
                                <m:t>𝑡</m:t>
                              </m:r>
                            </m:e>
                          </m:d>
                        </m:e>
                      </m:d>
                    </m:oMath>
                  </m:oMathPara>
                </a14:m>
                <a:endParaRPr lang="en-US" sz="2800" dirty="0"/>
              </a:p>
            </p:txBody>
          </p:sp>
        </mc:Choice>
        <mc:Fallback xmlns="">
          <p:sp>
            <p:nvSpPr>
              <p:cNvPr id="21" name="Rectangle 20">
                <a:extLst>
                  <a:ext uri="{FF2B5EF4-FFF2-40B4-BE49-F238E27FC236}">
                    <a16:creationId xmlns:a16="http://schemas.microsoft.com/office/drawing/2014/main" id="{4A909A6B-9705-47F0-8AED-9DEF96729501}"/>
                  </a:ext>
                </a:extLst>
              </p:cNvPr>
              <p:cNvSpPr>
                <a:spLocks noRot="1" noChangeAspect="1" noMove="1" noResize="1" noEditPoints="1" noAdjustHandles="1" noChangeArrowheads="1" noChangeShapeType="1" noTextEdit="1"/>
              </p:cNvSpPr>
              <p:nvPr/>
            </p:nvSpPr>
            <p:spPr>
              <a:xfrm>
                <a:off x="4153576" y="1675925"/>
                <a:ext cx="3884845" cy="578685"/>
              </a:xfrm>
              <a:prstGeom prst="rect">
                <a:avLst/>
              </a:prstGeom>
              <a:blipFill>
                <a:blip r:embed="rId2"/>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8A3B328B-06AD-448B-B866-422311BCCA36}"/>
              </a:ext>
            </a:extLst>
          </p:cNvPr>
          <p:cNvSpPr txBox="1"/>
          <p:nvPr/>
        </p:nvSpPr>
        <p:spPr>
          <a:xfrm>
            <a:off x="2335383" y="2393272"/>
            <a:ext cx="2975932" cy="646331"/>
          </a:xfrm>
          <a:prstGeom prst="rect">
            <a:avLst/>
          </a:prstGeom>
          <a:noFill/>
        </p:spPr>
        <p:txBody>
          <a:bodyPr wrap="square" rtlCol="0">
            <a:spAutoFit/>
          </a:bodyPr>
          <a:lstStyle/>
          <a:p>
            <a:pPr algn="r"/>
            <a:r>
              <a:rPr lang="en-US" dirty="0">
                <a:solidFill>
                  <a:schemeClr val="accent6">
                    <a:lumMod val="75000"/>
                  </a:schemeClr>
                </a:solidFill>
              </a:rPr>
              <a:t>Possibilities (area) within a </a:t>
            </a:r>
            <a:r>
              <a:rPr lang="en-US" dirty="0" err="1">
                <a:solidFill>
                  <a:schemeClr val="accent6">
                    <a:lumMod val="75000"/>
                  </a:schemeClr>
                </a:solidFill>
              </a:rPr>
              <a:t>d.o.f</a:t>
            </a:r>
            <a:r>
              <a:rPr lang="en-US" dirty="0">
                <a:solidFill>
                  <a:schemeClr val="accent6">
                    <a:lumMod val="75000"/>
                  </a:schemeClr>
                </a:solidFill>
              </a:rPr>
              <a:t>. conserved</a:t>
            </a:r>
          </a:p>
        </p:txBody>
      </p:sp>
      <p:grpSp>
        <p:nvGrpSpPr>
          <p:cNvPr id="23" name="Group 22">
            <a:extLst>
              <a:ext uri="{FF2B5EF4-FFF2-40B4-BE49-F238E27FC236}">
                <a16:creationId xmlns:a16="http://schemas.microsoft.com/office/drawing/2014/main" id="{558F642E-8309-4A19-BB45-38C615A37D57}"/>
              </a:ext>
            </a:extLst>
          </p:cNvPr>
          <p:cNvGrpSpPr/>
          <p:nvPr/>
        </p:nvGrpSpPr>
        <p:grpSpPr>
          <a:xfrm>
            <a:off x="316992" y="2304147"/>
            <a:ext cx="1815824" cy="1524000"/>
            <a:chOff x="1524000" y="2419350"/>
            <a:chExt cx="1815824" cy="1524000"/>
          </a:xfrm>
          <a:scene3d>
            <a:camera prst="perspectiveHeroicExtremeRightFacing"/>
            <a:lightRig rig="threePt" dir="t"/>
          </a:scene3d>
        </p:grpSpPr>
        <p:sp>
          <p:nvSpPr>
            <p:cNvPr id="24" name="Rectangle 2">
              <a:extLst>
                <a:ext uri="{FF2B5EF4-FFF2-40B4-BE49-F238E27FC236}">
                  <a16:creationId xmlns:a16="http://schemas.microsoft.com/office/drawing/2014/main" id="{E5377250-53AC-4366-B662-3006260ECF33}"/>
                </a:ext>
              </a:extLst>
            </p:cNvPr>
            <p:cNvSpPr/>
            <p:nvPr/>
          </p:nvSpPr>
          <p:spPr>
            <a:xfrm>
              <a:off x="2426838" y="2876550"/>
              <a:ext cx="305815" cy="305815"/>
            </a:xfrm>
            <a:custGeom>
              <a:avLst/>
              <a:gdLst>
                <a:gd name="connsiteX0" fmla="*/ 0 w 305815"/>
                <a:gd name="connsiteY0" fmla="*/ 0 h 305815"/>
                <a:gd name="connsiteX1" fmla="*/ 305815 w 305815"/>
                <a:gd name="connsiteY1" fmla="*/ 0 h 305815"/>
                <a:gd name="connsiteX2" fmla="*/ 305815 w 305815"/>
                <a:gd name="connsiteY2" fmla="*/ 305815 h 305815"/>
                <a:gd name="connsiteX3" fmla="*/ 0 w 305815"/>
                <a:gd name="connsiteY3" fmla="*/ 305815 h 305815"/>
                <a:gd name="connsiteX4" fmla="*/ 0 w 305815"/>
                <a:gd name="connsiteY4" fmla="*/ 0 h 305815"/>
                <a:gd name="connsiteX0" fmla="*/ 0 w 305815"/>
                <a:gd name="connsiteY0" fmla="*/ 0 h 305815"/>
                <a:gd name="connsiteX1" fmla="*/ 305815 w 305815"/>
                <a:gd name="connsiteY1" fmla="*/ 0 h 305815"/>
                <a:gd name="connsiteX2" fmla="*/ 305815 w 305815"/>
                <a:gd name="connsiteY2" fmla="*/ 305815 h 305815"/>
                <a:gd name="connsiteX3" fmla="*/ 0 w 305815"/>
                <a:gd name="connsiteY3" fmla="*/ 305815 h 305815"/>
                <a:gd name="connsiteX4" fmla="*/ 0 w 305815"/>
                <a:gd name="connsiteY4" fmla="*/ 0 h 305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815" h="305815">
                  <a:moveTo>
                    <a:pt x="0" y="0"/>
                  </a:moveTo>
                  <a:lnTo>
                    <a:pt x="305815" y="0"/>
                  </a:lnTo>
                  <a:lnTo>
                    <a:pt x="305815" y="305815"/>
                  </a:lnTo>
                  <a:lnTo>
                    <a:pt x="0" y="305815"/>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3E75EE8-9CC9-49BC-9773-08AA82C294B3}"/>
                    </a:ext>
                  </a:extLst>
                </p:cNvPr>
                <p:cNvSpPr txBox="1"/>
                <p:nvPr/>
              </p:nvSpPr>
              <p:spPr>
                <a:xfrm>
                  <a:off x="2895600" y="3105150"/>
                  <a:ext cx="444224" cy="3782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a:rPr>
                              <m:t>𝑞</m:t>
                            </m:r>
                          </m:e>
                          <m:sup>
                            <m:r>
                              <a:rPr lang="en-US" b="0" i="1" dirty="0" smtClean="0">
                                <a:latin typeface="Cambria Math"/>
                              </a:rPr>
                              <m:t>𝑖</m:t>
                            </m:r>
                          </m:sup>
                        </m:sSup>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895600" y="3105150"/>
                  <a:ext cx="444224" cy="378245"/>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DDBE725-8F37-4DFA-A792-B9A602EBB468}"/>
                    </a:ext>
                  </a:extLst>
                </p:cNvPr>
                <p:cNvSpPr txBox="1"/>
                <p:nvPr/>
              </p:nvSpPr>
              <p:spPr>
                <a:xfrm>
                  <a:off x="2146614" y="2419350"/>
                  <a:ext cx="4388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a:rPr>
                              <m:t>𝑖</m:t>
                            </m:r>
                          </m:sub>
                        </m:sSub>
                      </m:oMath>
                    </m:oMathPara>
                  </a14:m>
                  <a:endParaRPr lang="en-US" dirty="0"/>
                </a:p>
              </p:txBody>
            </p:sp>
          </mc:Choice>
          <mc:Fallback xmlns="">
            <p:sp>
              <p:nvSpPr>
                <p:cNvPr id="26" name="TextBox 25">
                  <a:extLst>
                    <a:ext uri="{FF2B5EF4-FFF2-40B4-BE49-F238E27FC236}">
                      <a16:creationId xmlns:a16="http://schemas.microsoft.com/office/drawing/2014/main" id="{FDDBE725-8F37-4DFA-A792-B9A602EBB468}"/>
                    </a:ext>
                  </a:extLst>
                </p:cNvPr>
                <p:cNvSpPr txBox="1">
                  <a:spLocks noRot="1" noChangeAspect="1" noMove="1" noResize="1" noEditPoints="1" noAdjustHandles="1" noChangeArrowheads="1" noChangeShapeType="1" noTextEdit="1"/>
                </p:cNvSpPr>
                <p:nvPr/>
              </p:nvSpPr>
              <p:spPr>
                <a:xfrm>
                  <a:off x="2146614" y="2419350"/>
                  <a:ext cx="438838" cy="369332"/>
                </a:xfrm>
                <a:prstGeom prst="rect">
                  <a:avLst/>
                </a:prstGeom>
                <a:blipFill>
                  <a:blip r:embed="rId4"/>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F5803D5D-D599-4BF9-824B-87A80434217A}"/>
                </a:ext>
              </a:extLst>
            </p:cNvPr>
            <p:cNvCxnSpPr/>
            <p:nvPr/>
          </p:nvCxnSpPr>
          <p:spPr>
            <a:xfrm>
              <a:off x="2209800" y="2647950"/>
              <a:ext cx="0" cy="1295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B929F8-247C-49EB-98FE-CD5856D81EF9}"/>
                </a:ext>
              </a:extLst>
            </p:cNvPr>
            <p:cNvCxnSpPr/>
            <p:nvPr/>
          </p:nvCxnSpPr>
          <p:spPr>
            <a:xfrm>
              <a:off x="1524000" y="3409950"/>
              <a:ext cx="1676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21DFAD6F-1481-4FA7-A8C2-C58068525D97}"/>
              </a:ext>
            </a:extLst>
          </p:cNvPr>
          <p:cNvCxnSpPr>
            <a:stCxn id="24" idx="3"/>
            <a:endCxn id="35" idx="3"/>
          </p:cNvCxnSpPr>
          <p:nvPr/>
        </p:nvCxnSpPr>
        <p:spPr>
          <a:xfrm>
            <a:off x="1219830" y="3067162"/>
            <a:ext cx="1205934" cy="3071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5A4A911A-326D-4F8D-998D-AAFA93EAC3F3}"/>
              </a:ext>
            </a:extLst>
          </p:cNvPr>
          <p:cNvGrpSpPr/>
          <p:nvPr/>
        </p:nvGrpSpPr>
        <p:grpSpPr>
          <a:xfrm>
            <a:off x="1536192" y="2608947"/>
            <a:ext cx="1815824" cy="1524000"/>
            <a:chOff x="3376613" y="1657350"/>
            <a:chExt cx="1815824" cy="1524000"/>
          </a:xfrm>
          <a:scene3d>
            <a:camera prst="isometricOffAxis2Left"/>
            <a:lightRig rig="threePt" dir="t"/>
          </a:scene3d>
        </p:grpSpPr>
        <p:sp>
          <p:nvSpPr>
            <p:cNvPr id="35" name="Rectangle 24">
              <a:extLst>
                <a:ext uri="{FF2B5EF4-FFF2-40B4-BE49-F238E27FC236}">
                  <a16:creationId xmlns:a16="http://schemas.microsoft.com/office/drawing/2014/main" id="{52FFC0A1-2BBB-45B9-92E9-3F424F53380E}"/>
                </a:ext>
              </a:extLst>
            </p:cNvPr>
            <p:cNvSpPr/>
            <p:nvPr/>
          </p:nvSpPr>
          <p:spPr>
            <a:xfrm>
              <a:off x="4266185" y="2021374"/>
              <a:ext cx="421821" cy="401349"/>
            </a:xfrm>
            <a:custGeom>
              <a:avLst/>
              <a:gdLst>
                <a:gd name="connsiteX0" fmla="*/ 0 w 305815"/>
                <a:gd name="connsiteY0" fmla="*/ 0 h 305815"/>
                <a:gd name="connsiteX1" fmla="*/ 305815 w 305815"/>
                <a:gd name="connsiteY1" fmla="*/ 0 h 305815"/>
                <a:gd name="connsiteX2" fmla="*/ 305815 w 305815"/>
                <a:gd name="connsiteY2" fmla="*/ 305815 h 305815"/>
                <a:gd name="connsiteX3" fmla="*/ 0 w 305815"/>
                <a:gd name="connsiteY3" fmla="*/ 305815 h 305815"/>
                <a:gd name="connsiteX4" fmla="*/ 0 w 305815"/>
                <a:gd name="connsiteY4" fmla="*/ 0 h 305815"/>
                <a:gd name="connsiteX0" fmla="*/ 0 w 421821"/>
                <a:gd name="connsiteY0" fmla="*/ 95534 h 401349"/>
                <a:gd name="connsiteX1" fmla="*/ 421821 w 421821"/>
                <a:gd name="connsiteY1" fmla="*/ 0 h 401349"/>
                <a:gd name="connsiteX2" fmla="*/ 305815 w 421821"/>
                <a:gd name="connsiteY2" fmla="*/ 401349 h 401349"/>
                <a:gd name="connsiteX3" fmla="*/ 0 w 421821"/>
                <a:gd name="connsiteY3" fmla="*/ 401349 h 401349"/>
                <a:gd name="connsiteX4" fmla="*/ 0 w 421821"/>
                <a:gd name="connsiteY4" fmla="*/ 95534 h 401349"/>
                <a:gd name="connsiteX0" fmla="*/ 75063 w 421821"/>
                <a:gd name="connsiteY0" fmla="*/ 54591 h 401349"/>
                <a:gd name="connsiteX1" fmla="*/ 421821 w 421821"/>
                <a:gd name="connsiteY1" fmla="*/ 0 h 401349"/>
                <a:gd name="connsiteX2" fmla="*/ 305815 w 421821"/>
                <a:gd name="connsiteY2" fmla="*/ 401349 h 401349"/>
                <a:gd name="connsiteX3" fmla="*/ 0 w 421821"/>
                <a:gd name="connsiteY3" fmla="*/ 401349 h 401349"/>
                <a:gd name="connsiteX4" fmla="*/ 75063 w 421821"/>
                <a:gd name="connsiteY4" fmla="*/ 54591 h 401349"/>
                <a:gd name="connsiteX0" fmla="*/ 75063 w 421821"/>
                <a:gd name="connsiteY0" fmla="*/ 54591 h 401349"/>
                <a:gd name="connsiteX1" fmla="*/ 421821 w 421821"/>
                <a:gd name="connsiteY1" fmla="*/ 0 h 401349"/>
                <a:gd name="connsiteX2" fmla="*/ 339935 w 421821"/>
                <a:gd name="connsiteY2" fmla="*/ 312639 h 401349"/>
                <a:gd name="connsiteX3" fmla="*/ 0 w 421821"/>
                <a:gd name="connsiteY3" fmla="*/ 401349 h 401349"/>
                <a:gd name="connsiteX4" fmla="*/ 75063 w 421821"/>
                <a:gd name="connsiteY4" fmla="*/ 54591 h 401349"/>
                <a:gd name="connsiteX0" fmla="*/ 109183 w 421821"/>
                <a:gd name="connsiteY0" fmla="*/ 61415 h 401349"/>
                <a:gd name="connsiteX1" fmla="*/ 421821 w 421821"/>
                <a:gd name="connsiteY1" fmla="*/ 0 h 401349"/>
                <a:gd name="connsiteX2" fmla="*/ 339935 w 421821"/>
                <a:gd name="connsiteY2" fmla="*/ 312639 h 401349"/>
                <a:gd name="connsiteX3" fmla="*/ 0 w 421821"/>
                <a:gd name="connsiteY3" fmla="*/ 401349 h 401349"/>
                <a:gd name="connsiteX4" fmla="*/ 109183 w 421821"/>
                <a:gd name="connsiteY4" fmla="*/ 61415 h 401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821" h="401349">
                  <a:moveTo>
                    <a:pt x="109183" y="61415"/>
                  </a:moveTo>
                  <a:lnTo>
                    <a:pt x="421821" y="0"/>
                  </a:lnTo>
                  <a:lnTo>
                    <a:pt x="339935" y="312639"/>
                  </a:lnTo>
                  <a:lnTo>
                    <a:pt x="0" y="401349"/>
                  </a:lnTo>
                  <a:lnTo>
                    <a:pt x="109183" y="6141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58EF5EE-7F42-44D2-9037-5C391F5B41F1}"/>
                    </a:ext>
                  </a:extLst>
                </p:cNvPr>
                <p:cNvSpPr txBox="1"/>
                <p:nvPr/>
              </p:nvSpPr>
              <p:spPr>
                <a:xfrm>
                  <a:off x="4748213" y="2343150"/>
                  <a:ext cx="444224" cy="3782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acc>
                              <m:accPr>
                                <m:chr m:val="̂"/>
                                <m:ctrlPr>
                                  <a:rPr lang="en-US" i="1" dirty="0" smtClean="0">
                                    <a:latin typeface="Cambria Math" panose="02040503050406030204" pitchFamily="18" charset="0"/>
                                  </a:rPr>
                                </m:ctrlPr>
                              </m:accPr>
                              <m:e>
                                <m:r>
                                  <a:rPr lang="en-US" b="0" i="1" dirty="0" smtClean="0">
                                    <a:latin typeface="Cambria Math"/>
                                  </a:rPr>
                                  <m:t>𝑞</m:t>
                                </m:r>
                              </m:e>
                            </m:acc>
                          </m:e>
                          <m:sup>
                            <m:r>
                              <a:rPr lang="en-US" b="0" i="1" dirty="0" smtClean="0">
                                <a:latin typeface="Cambria Math"/>
                              </a:rPr>
                              <m:t>𝑖</m:t>
                            </m:r>
                          </m:sup>
                        </m:sSup>
                      </m:oMath>
                    </m:oMathPara>
                  </a14:m>
                  <a:endParaRPr lang="en-US" dirty="0"/>
                </a:p>
              </p:txBody>
            </p:sp>
          </mc:Choice>
          <mc:Fallback xmlns="">
            <p:sp>
              <p:nvSpPr>
                <p:cNvPr id="37" name="TextBox 36">
                  <a:extLst>
                    <a:ext uri="{FF2B5EF4-FFF2-40B4-BE49-F238E27FC236}">
                      <a16:creationId xmlns:a16="http://schemas.microsoft.com/office/drawing/2014/main" id="{E58EF5EE-7F42-44D2-9037-5C391F5B41F1}"/>
                    </a:ext>
                  </a:extLst>
                </p:cNvPr>
                <p:cNvSpPr txBox="1">
                  <a:spLocks noRot="1" noChangeAspect="1" noMove="1" noResize="1" noEditPoints="1" noAdjustHandles="1" noChangeArrowheads="1" noChangeShapeType="1" noTextEdit="1"/>
                </p:cNvSpPr>
                <p:nvPr/>
              </p:nvSpPr>
              <p:spPr>
                <a:xfrm>
                  <a:off x="4748213" y="2343150"/>
                  <a:ext cx="444224" cy="37824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9092164-83B3-44B6-B706-30902B6DFFF1}"/>
                    </a:ext>
                  </a:extLst>
                </p:cNvPr>
                <p:cNvSpPr txBox="1"/>
                <p:nvPr/>
              </p:nvSpPr>
              <p:spPr>
                <a:xfrm>
                  <a:off x="3999227" y="1657350"/>
                  <a:ext cx="438838" cy="3841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𝑘</m:t>
                                </m:r>
                              </m:e>
                            </m:acc>
                          </m:e>
                          <m:sub>
                            <m:r>
                              <a:rPr lang="en-US" b="0" i="1" dirty="0" smtClean="0">
                                <a:latin typeface="Cambria Math"/>
                              </a:rPr>
                              <m:t>𝑖</m:t>
                            </m:r>
                          </m:sub>
                        </m:sSub>
                      </m:oMath>
                    </m:oMathPara>
                  </a14:m>
                  <a:endParaRPr lang="en-US" dirty="0"/>
                </a:p>
              </p:txBody>
            </p:sp>
          </mc:Choice>
          <mc:Fallback xmlns="">
            <p:sp>
              <p:nvSpPr>
                <p:cNvPr id="38" name="TextBox 37">
                  <a:extLst>
                    <a:ext uri="{FF2B5EF4-FFF2-40B4-BE49-F238E27FC236}">
                      <a16:creationId xmlns:a16="http://schemas.microsoft.com/office/drawing/2014/main" id="{B9092164-83B3-44B6-B706-30902B6DFFF1}"/>
                    </a:ext>
                  </a:extLst>
                </p:cNvPr>
                <p:cNvSpPr txBox="1">
                  <a:spLocks noRot="1" noChangeAspect="1" noMove="1" noResize="1" noEditPoints="1" noAdjustHandles="1" noChangeArrowheads="1" noChangeShapeType="1" noTextEdit="1"/>
                </p:cNvSpPr>
                <p:nvPr/>
              </p:nvSpPr>
              <p:spPr>
                <a:xfrm>
                  <a:off x="3999227" y="1657350"/>
                  <a:ext cx="438838" cy="384144"/>
                </a:xfrm>
                <a:prstGeom prst="rect">
                  <a:avLst/>
                </a:prstGeom>
                <a:blipFill>
                  <a:blip r:embed="rId6"/>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D94A383C-FDBD-4CAE-9CA2-142D85EF6AD1}"/>
                </a:ext>
              </a:extLst>
            </p:cNvPr>
            <p:cNvCxnSpPr/>
            <p:nvPr/>
          </p:nvCxnSpPr>
          <p:spPr>
            <a:xfrm>
              <a:off x="4062413" y="1885950"/>
              <a:ext cx="0" cy="12954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933C91-9CB6-4A28-BF9D-0E7958A7F1FC}"/>
                </a:ext>
              </a:extLst>
            </p:cNvPr>
            <p:cNvCxnSpPr/>
            <p:nvPr/>
          </p:nvCxnSpPr>
          <p:spPr>
            <a:xfrm>
              <a:off x="3376613" y="2647950"/>
              <a:ext cx="1676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12B335A3-AF81-432E-B6CE-EABA155FB41E}"/>
              </a:ext>
            </a:extLst>
          </p:cNvPr>
          <p:cNvCxnSpPr/>
          <p:nvPr/>
        </p:nvCxnSpPr>
        <p:spPr>
          <a:xfrm>
            <a:off x="1458087" y="3029952"/>
            <a:ext cx="1282065" cy="3009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77118CF-6D39-4988-BAED-3432CC856A1A}"/>
              </a:ext>
            </a:extLst>
          </p:cNvPr>
          <p:cNvCxnSpPr/>
          <p:nvPr/>
        </p:nvCxnSpPr>
        <p:spPr>
          <a:xfrm>
            <a:off x="1448562" y="2730867"/>
            <a:ext cx="1369695" cy="3181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1F0747-1FC2-4DC1-B937-0C26ED120E24}"/>
              </a:ext>
            </a:extLst>
          </p:cNvPr>
          <p:cNvCxnSpPr/>
          <p:nvPr/>
        </p:nvCxnSpPr>
        <p:spPr>
          <a:xfrm>
            <a:off x="1206627" y="2759442"/>
            <a:ext cx="1323975" cy="3028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8C7ABA6-6CB0-4FF6-BDF0-30EA9AF6BEED}"/>
              </a:ext>
            </a:extLst>
          </p:cNvPr>
          <p:cNvCxnSpPr/>
          <p:nvPr/>
        </p:nvCxnSpPr>
        <p:spPr>
          <a:xfrm>
            <a:off x="7867763" y="2905088"/>
            <a:ext cx="0" cy="10108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A8DFE1B-38B8-46FA-A28C-7B097361BBDE}"/>
              </a:ext>
            </a:extLst>
          </p:cNvPr>
          <p:cNvCxnSpPr/>
          <p:nvPr/>
        </p:nvCxnSpPr>
        <p:spPr>
          <a:xfrm>
            <a:off x="7244617" y="3423147"/>
            <a:ext cx="13140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CA3C15F-9A10-48AE-9211-CB5FD2FFA893}"/>
                  </a:ext>
                </a:extLst>
              </p:cNvPr>
              <p:cNvSpPr txBox="1"/>
              <p:nvPr/>
            </p:nvSpPr>
            <p:spPr>
              <a:xfrm>
                <a:off x="7572415" y="2597057"/>
                <a:ext cx="832216" cy="3247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a:rPr>
                        <m:t>(</m:t>
                      </m:r>
                      <m:sSup>
                        <m:sSupPr>
                          <m:ctrlPr>
                            <a:rPr lang="en-US" sz="1400" b="0" i="1" dirty="0" smtClean="0">
                              <a:latin typeface="Cambria Math" panose="02040503050406030204" pitchFamily="18" charset="0"/>
                            </a:rPr>
                          </m:ctrlPr>
                        </m:sSupPr>
                        <m:e>
                          <m:r>
                            <a:rPr lang="en-US" sz="1400" b="0" i="1" dirty="0" smtClean="0">
                              <a:latin typeface="Cambria Math"/>
                            </a:rPr>
                            <m:t>𝑞</m:t>
                          </m:r>
                        </m:e>
                        <m:sup>
                          <m:r>
                            <a:rPr lang="en-US" sz="1400" b="0" i="1" dirty="0" smtClean="0">
                              <a:latin typeface="Cambria Math"/>
                            </a:rPr>
                            <m:t>𝑦</m:t>
                          </m:r>
                        </m:sup>
                      </m:sSup>
                      <m:r>
                        <a:rPr lang="en-US" sz="1400" b="0" i="1" dirty="0" smtClean="0">
                          <a:latin typeface="Cambria Math"/>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𝑘</m:t>
                          </m:r>
                        </m:e>
                        <m:sub>
                          <m:r>
                            <a:rPr lang="en-US" sz="1400" b="0" i="1" dirty="0" smtClean="0">
                              <a:latin typeface="Cambria Math"/>
                            </a:rPr>
                            <m:t>𝑦</m:t>
                          </m:r>
                        </m:sub>
                      </m:sSub>
                      <m:r>
                        <a:rPr lang="en-US" sz="1400" b="0" i="1" dirty="0" smtClean="0">
                          <a:latin typeface="Cambria Math"/>
                        </a:rPr>
                        <m:t>)</m:t>
                      </m:r>
                    </m:oMath>
                  </m:oMathPara>
                </a14:m>
                <a:endParaRPr lang="en-US" sz="1400" dirty="0"/>
              </a:p>
            </p:txBody>
          </p:sp>
        </mc:Choice>
        <mc:Fallback xmlns="">
          <p:sp>
            <p:nvSpPr>
              <p:cNvPr id="47" name="TextBox 46">
                <a:extLst>
                  <a:ext uri="{FF2B5EF4-FFF2-40B4-BE49-F238E27FC236}">
                    <a16:creationId xmlns:a16="http://schemas.microsoft.com/office/drawing/2014/main" id="{BCA3C15F-9A10-48AE-9211-CB5FD2FFA893}"/>
                  </a:ext>
                </a:extLst>
              </p:cNvPr>
              <p:cNvSpPr txBox="1">
                <a:spLocks noRot="1" noChangeAspect="1" noMove="1" noResize="1" noEditPoints="1" noAdjustHandles="1" noChangeArrowheads="1" noChangeShapeType="1" noTextEdit="1"/>
              </p:cNvSpPr>
              <p:nvPr/>
            </p:nvSpPr>
            <p:spPr>
              <a:xfrm>
                <a:off x="7572415" y="2597057"/>
                <a:ext cx="832216" cy="324769"/>
              </a:xfrm>
              <a:prstGeom prst="rect">
                <a:avLst/>
              </a:prstGeom>
              <a:blipFill>
                <a:blip r:embed="rId7"/>
                <a:stretch>
                  <a:fillRect b="-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A2B4E83-8404-44CC-8D98-E4537AF98317}"/>
                  </a:ext>
                </a:extLst>
              </p:cNvPr>
              <p:cNvSpPr txBox="1"/>
              <p:nvPr/>
            </p:nvSpPr>
            <p:spPr>
              <a:xfrm>
                <a:off x="8540017" y="3300661"/>
                <a:ext cx="82003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a:rPr>
                        <m:t>(</m:t>
                      </m:r>
                      <m:sSup>
                        <m:sSupPr>
                          <m:ctrlPr>
                            <a:rPr lang="en-US" sz="1400" b="0" i="1" dirty="0" smtClean="0">
                              <a:latin typeface="Cambria Math" panose="02040503050406030204" pitchFamily="18" charset="0"/>
                            </a:rPr>
                          </m:ctrlPr>
                        </m:sSupPr>
                        <m:e>
                          <m:r>
                            <a:rPr lang="en-US" sz="1400" b="0" i="1" dirty="0" smtClean="0">
                              <a:latin typeface="Cambria Math"/>
                            </a:rPr>
                            <m:t>𝑞</m:t>
                          </m:r>
                        </m:e>
                        <m:sup>
                          <m:r>
                            <a:rPr lang="en-US" sz="1400" b="0" i="1" dirty="0" smtClean="0">
                              <a:latin typeface="Cambria Math"/>
                            </a:rPr>
                            <m:t>𝑥</m:t>
                          </m:r>
                        </m:sup>
                      </m:sSup>
                      <m:r>
                        <a:rPr lang="en-US" sz="1400" b="0" i="1" dirty="0" smtClean="0">
                          <a:latin typeface="Cambria Math"/>
                        </a:rPr>
                        <m:t>,</m:t>
                      </m:r>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𝑘</m:t>
                          </m:r>
                        </m:e>
                        <m:sub>
                          <m:r>
                            <a:rPr lang="en-US" sz="1400" b="0" i="1" dirty="0" smtClean="0">
                              <a:latin typeface="Cambria Math"/>
                            </a:rPr>
                            <m:t>𝑥</m:t>
                          </m:r>
                        </m:sub>
                      </m:sSub>
                      <m:r>
                        <a:rPr lang="en-US" sz="1400" b="0" i="1" dirty="0" smtClean="0">
                          <a:latin typeface="Cambria Math"/>
                        </a:rPr>
                        <m:t>)</m:t>
                      </m:r>
                    </m:oMath>
                  </m:oMathPara>
                </a14:m>
                <a:endParaRPr lang="en-US" sz="1400" dirty="0"/>
              </a:p>
            </p:txBody>
          </p:sp>
        </mc:Choice>
        <mc:Fallback xmlns="">
          <p:sp>
            <p:nvSpPr>
              <p:cNvPr id="48" name="TextBox 47">
                <a:extLst>
                  <a:ext uri="{FF2B5EF4-FFF2-40B4-BE49-F238E27FC236}">
                    <a16:creationId xmlns:a16="http://schemas.microsoft.com/office/drawing/2014/main" id="{FA2B4E83-8404-44CC-8D98-E4537AF98317}"/>
                  </a:ext>
                </a:extLst>
              </p:cNvPr>
              <p:cNvSpPr txBox="1">
                <a:spLocks noRot="1" noChangeAspect="1" noMove="1" noResize="1" noEditPoints="1" noAdjustHandles="1" noChangeArrowheads="1" noChangeShapeType="1" noTextEdit="1"/>
              </p:cNvSpPr>
              <p:nvPr/>
            </p:nvSpPr>
            <p:spPr>
              <a:xfrm>
                <a:off x="8540017" y="3300661"/>
                <a:ext cx="820032" cy="307777"/>
              </a:xfrm>
              <a:prstGeom prst="rect">
                <a:avLst/>
              </a:prstGeom>
              <a:blipFill>
                <a:blip r:embed="rId8"/>
                <a:stretch>
                  <a:fillRect b="-5882"/>
                </a:stretch>
              </a:blipFill>
            </p:spPr>
            <p:txBody>
              <a:bodyPr/>
              <a:lstStyle/>
              <a:p>
                <a:r>
                  <a:rPr lang="en-US">
                    <a:noFill/>
                  </a:rPr>
                  <a:t> </a:t>
                </a:r>
              </a:p>
            </p:txBody>
          </p:sp>
        </mc:Fallback>
      </mc:AlternateContent>
      <p:cxnSp>
        <p:nvCxnSpPr>
          <p:cNvPr id="49" name="Straight Connector 48">
            <a:extLst>
              <a:ext uri="{FF2B5EF4-FFF2-40B4-BE49-F238E27FC236}">
                <a16:creationId xmlns:a16="http://schemas.microsoft.com/office/drawing/2014/main" id="{6D52C1DE-564E-49E3-BA95-BD9EBE30CE5B}"/>
              </a:ext>
            </a:extLst>
          </p:cNvPr>
          <p:cNvCxnSpPr/>
          <p:nvPr/>
        </p:nvCxnSpPr>
        <p:spPr>
          <a:xfrm rot="587242">
            <a:off x="10277647" y="2899325"/>
            <a:ext cx="0" cy="10108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481C72-D311-4C31-8CF3-78D85D191ACE}"/>
              </a:ext>
            </a:extLst>
          </p:cNvPr>
          <p:cNvCxnSpPr/>
          <p:nvPr/>
        </p:nvCxnSpPr>
        <p:spPr>
          <a:xfrm rot="587242">
            <a:off x="9651859" y="3422963"/>
            <a:ext cx="13140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8993FF1-7305-40A0-921C-B5161730DD22}"/>
                  </a:ext>
                </a:extLst>
              </p:cNvPr>
              <p:cNvSpPr txBox="1"/>
              <p:nvPr/>
            </p:nvSpPr>
            <p:spPr>
              <a:xfrm>
                <a:off x="10090795" y="2597057"/>
                <a:ext cx="832216" cy="3412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a:rPr>
                        <m:t>(</m:t>
                      </m:r>
                      <m:sSup>
                        <m:sSupPr>
                          <m:ctrlPr>
                            <a:rPr lang="en-US" sz="1400" b="0" i="1" dirty="0" smtClean="0">
                              <a:latin typeface="Cambria Math" panose="02040503050406030204" pitchFamily="18" charset="0"/>
                            </a:rPr>
                          </m:ctrlPr>
                        </m:sSupPr>
                        <m:e>
                          <m:acc>
                            <m:accPr>
                              <m:chr m:val="̂"/>
                              <m:ctrlPr>
                                <a:rPr lang="en-US" sz="1400" i="1" dirty="0">
                                  <a:latin typeface="Cambria Math" panose="02040503050406030204" pitchFamily="18" charset="0"/>
                                </a:rPr>
                              </m:ctrlPr>
                            </m:accPr>
                            <m:e>
                              <m:r>
                                <a:rPr lang="en-US" sz="1400" b="0" i="1" dirty="0" smtClean="0">
                                  <a:latin typeface="Cambria Math"/>
                                </a:rPr>
                                <m:t>𝑞</m:t>
                              </m:r>
                            </m:e>
                          </m:acc>
                        </m:e>
                        <m:sup>
                          <m:r>
                            <a:rPr lang="en-US" sz="1400" b="0" i="1" dirty="0" smtClean="0">
                              <a:latin typeface="Cambria Math"/>
                            </a:rPr>
                            <m:t>𝑦</m:t>
                          </m:r>
                        </m:sup>
                      </m:sSup>
                      <m:r>
                        <a:rPr lang="en-US" sz="1400" b="0" i="1" dirty="0" smtClean="0">
                          <a:latin typeface="Cambria Math"/>
                        </a:rPr>
                        <m:t>,</m:t>
                      </m:r>
                      <m:sSub>
                        <m:sSubPr>
                          <m:ctrlPr>
                            <a:rPr lang="en-US" sz="1400" b="0" i="1" dirty="0" smtClean="0">
                              <a:latin typeface="Cambria Math" panose="02040503050406030204" pitchFamily="18" charset="0"/>
                            </a:rPr>
                          </m:ctrlPr>
                        </m:sSubPr>
                        <m:e>
                          <m:acc>
                            <m:accPr>
                              <m:chr m:val="̂"/>
                              <m:ctrlPr>
                                <a:rPr lang="en-US" sz="1400" b="0" i="1" dirty="0" smtClean="0">
                                  <a:latin typeface="Cambria Math" panose="02040503050406030204" pitchFamily="18" charset="0"/>
                                </a:rPr>
                              </m:ctrlPr>
                            </m:accPr>
                            <m:e>
                              <m:r>
                                <a:rPr lang="en-US" sz="1400" b="0" i="1" dirty="0" smtClean="0">
                                  <a:latin typeface="Cambria Math" panose="02040503050406030204" pitchFamily="18" charset="0"/>
                                </a:rPr>
                                <m:t>𝑘</m:t>
                              </m:r>
                            </m:e>
                          </m:acc>
                        </m:e>
                        <m:sub>
                          <m:r>
                            <a:rPr lang="en-US" sz="1400" b="0" i="1" dirty="0" smtClean="0">
                              <a:latin typeface="Cambria Math"/>
                            </a:rPr>
                            <m:t>𝑦</m:t>
                          </m:r>
                        </m:sub>
                      </m:sSub>
                      <m:r>
                        <a:rPr lang="en-US" sz="1400" b="0" i="1" dirty="0" smtClean="0">
                          <a:latin typeface="Cambria Math"/>
                        </a:rPr>
                        <m:t>)</m:t>
                      </m:r>
                    </m:oMath>
                  </m:oMathPara>
                </a14:m>
                <a:endParaRPr lang="en-US" sz="1400" dirty="0"/>
              </a:p>
            </p:txBody>
          </p:sp>
        </mc:Choice>
        <mc:Fallback xmlns="">
          <p:sp>
            <p:nvSpPr>
              <p:cNvPr id="51" name="TextBox 50">
                <a:extLst>
                  <a:ext uri="{FF2B5EF4-FFF2-40B4-BE49-F238E27FC236}">
                    <a16:creationId xmlns:a16="http://schemas.microsoft.com/office/drawing/2014/main" id="{C8993FF1-7305-40A0-921C-B5161730DD22}"/>
                  </a:ext>
                </a:extLst>
              </p:cNvPr>
              <p:cNvSpPr txBox="1">
                <a:spLocks noRot="1" noChangeAspect="1" noMove="1" noResize="1" noEditPoints="1" noAdjustHandles="1" noChangeArrowheads="1" noChangeShapeType="1" noTextEdit="1"/>
              </p:cNvSpPr>
              <p:nvPr/>
            </p:nvSpPr>
            <p:spPr>
              <a:xfrm>
                <a:off x="10090795" y="2597057"/>
                <a:ext cx="832216" cy="341247"/>
              </a:xfrm>
              <a:prstGeom prst="rect">
                <a:avLst/>
              </a:prstGeom>
              <a:blipFill>
                <a:blip r:embed="rId9"/>
                <a:stretch>
                  <a:fillRect t="-1786"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4338C1D-0930-47CC-A69E-D6AE4E93D62E}"/>
                  </a:ext>
                </a:extLst>
              </p:cNvPr>
              <p:cNvSpPr txBox="1"/>
              <p:nvPr/>
            </p:nvSpPr>
            <p:spPr>
              <a:xfrm>
                <a:off x="10934203" y="3418250"/>
                <a:ext cx="820032" cy="319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a:rPr>
                        <m:t>(</m:t>
                      </m:r>
                      <m:sSup>
                        <m:sSupPr>
                          <m:ctrlPr>
                            <a:rPr lang="en-US" sz="1400" i="1" dirty="0">
                              <a:latin typeface="Cambria Math" panose="02040503050406030204" pitchFamily="18" charset="0"/>
                            </a:rPr>
                          </m:ctrlPr>
                        </m:sSupPr>
                        <m:e>
                          <m:acc>
                            <m:accPr>
                              <m:chr m:val="̂"/>
                              <m:ctrlPr>
                                <a:rPr lang="en-US" sz="1400" i="1" dirty="0">
                                  <a:latin typeface="Cambria Math" panose="02040503050406030204" pitchFamily="18" charset="0"/>
                                </a:rPr>
                              </m:ctrlPr>
                            </m:accPr>
                            <m:e>
                              <m:r>
                                <a:rPr lang="en-US" sz="1400" i="1" dirty="0">
                                  <a:latin typeface="Cambria Math"/>
                                </a:rPr>
                                <m:t>𝑞</m:t>
                              </m:r>
                            </m:e>
                          </m:acc>
                        </m:e>
                        <m:sup>
                          <m:r>
                            <a:rPr lang="en-US" sz="1400" b="0" i="1" dirty="0" smtClean="0">
                              <a:latin typeface="Cambria Math"/>
                            </a:rPr>
                            <m:t>𝑥</m:t>
                          </m:r>
                        </m:sup>
                      </m:sSup>
                      <m:r>
                        <a:rPr lang="en-US" sz="1400" i="1" dirty="0">
                          <a:latin typeface="Cambria Math"/>
                        </a:rPr>
                        <m:t>,</m:t>
                      </m:r>
                      <m:sSub>
                        <m:sSubPr>
                          <m:ctrlPr>
                            <a:rPr lang="en-US" sz="1400" i="1" dirty="0">
                              <a:latin typeface="Cambria Math" panose="02040503050406030204" pitchFamily="18" charset="0"/>
                            </a:rPr>
                          </m:ctrlPr>
                        </m:sSubPr>
                        <m:e>
                          <m:acc>
                            <m:accPr>
                              <m:chr m:val="̂"/>
                              <m:ctrlPr>
                                <a:rPr lang="en-US" sz="1400" i="1" dirty="0">
                                  <a:latin typeface="Cambria Math" panose="02040503050406030204" pitchFamily="18" charset="0"/>
                                </a:rPr>
                              </m:ctrlPr>
                            </m:accPr>
                            <m:e>
                              <m:r>
                                <a:rPr lang="en-US" sz="1400" b="0" i="1" dirty="0" smtClean="0">
                                  <a:latin typeface="Cambria Math" panose="02040503050406030204" pitchFamily="18" charset="0"/>
                                </a:rPr>
                                <m:t>𝑘</m:t>
                              </m:r>
                            </m:e>
                          </m:acc>
                        </m:e>
                        <m:sub>
                          <m:r>
                            <a:rPr lang="en-US" sz="1400" b="0" i="1" dirty="0" smtClean="0">
                              <a:latin typeface="Cambria Math"/>
                            </a:rPr>
                            <m:t>𝑥</m:t>
                          </m:r>
                        </m:sub>
                      </m:sSub>
                      <m:r>
                        <a:rPr lang="en-US" sz="1400" i="1" dirty="0">
                          <a:latin typeface="Cambria Math"/>
                        </a:rPr>
                        <m:t>)</m:t>
                      </m:r>
                    </m:oMath>
                  </m:oMathPara>
                </a14:m>
                <a:endParaRPr lang="en-US" sz="1400" dirty="0"/>
              </a:p>
            </p:txBody>
          </p:sp>
        </mc:Choice>
        <mc:Fallback xmlns="">
          <p:sp>
            <p:nvSpPr>
              <p:cNvPr id="52" name="TextBox 51">
                <a:extLst>
                  <a:ext uri="{FF2B5EF4-FFF2-40B4-BE49-F238E27FC236}">
                    <a16:creationId xmlns:a16="http://schemas.microsoft.com/office/drawing/2014/main" id="{F4338C1D-0930-47CC-A69E-D6AE4E93D62E}"/>
                  </a:ext>
                </a:extLst>
              </p:cNvPr>
              <p:cNvSpPr txBox="1">
                <a:spLocks noRot="1" noChangeAspect="1" noMove="1" noResize="1" noEditPoints="1" noAdjustHandles="1" noChangeArrowheads="1" noChangeShapeType="1" noTextEdit="1"/>
              </p:cNvSpPr>
              <p:nvPr/>
            </p:nvSpPr>
            <p:spPr>
              <a:xfrm>
                <a:off x="10934203" y="3418250"/>
                <a:ext cx="820032" cy="319318"/>
              </a:xfrm>
              <a:prstGeom prst="rect">
                <a:avLst/>
              </a:prstGeom>
              <a:blipFill>
                <a:blip r:embed="rId10"/>
                <a:stretch>
                  <a:fillRect t="-3846" b="-7692"/>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2F077F29-F79E-45D5-BB58-D47A1C747D2E}"/>
              </a:ext>
            </a:extLst>
          </p:cNvPr>
          <p:cNvGrpSpPr/>
          <p:nvPr/>
        </p:nvGrpSpPr>
        <p:grpSpPr>
          <a:xfrm>
            <a:off x="7867763" y="3119893"/>
            <a:ext cx="454880" cy="303254"/>
            <a:chOff x="1828800" y="2038350"/>
            <a:chExt cx="685800" cy="457200"/>
          </a:xfrm>
        </p:grpSpPr>
        <p:sp>
          <p:nvSpPr>
            <p:cNvPr id="54" name="Rectangle 53">
              <a:extLst>
                <a:ext uri="{FF2B5EF4-FFF2-40B4-BE49-F238E27FC236}">
                  <a16:creationId xmlns:a16="http://schemas.microsoft.com/office/drawing/2014/main" id="{6E4B8C19-1C3D-49EA-A6FA-6FA6FC0A30D2}"/>
                </a:ext>
              </a:extLst>
            </p:cNvPr>
            <p:cNvSpPr/>
            <p:nvPr/>
          </p:nvSpPr>
          <p:spPr>
            <a:xfrm>
              <a:off x="1828800" y="20383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C710E6C-81B6-43EC-ACF2-8A8847ABA069}"/>
                </a:ext>
              </a:extLst>
            </p:cNvPr>
            <p:cNvSpPr/>
            <p:nvPr/>
          </p:nvSpPr>
          <p:spPr>
            <a:xfrm>
              <a:off x="2057400" y="20383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2359EC0-DEC6-49EF-963A-D6E8E46C16F9}"/>
                </a:ext>
              </a:extLst>
            </p:cNvPr>
            <p:cNvSpPr/>
            <p:nvPr/>
          </p:nvSpPr>
          <p:spPr>
            <a:xfrm>
              <a:off x="1828800" y="22669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F38393B-99EB-49B5-9901-F017F8D055E0}"/>
                </a:ext>
              </a:extLst>
            </p:cNvPr>
            <p:cNvSpPr/>
            <p:nvPr/>
          </p:nvSpPr>
          <p:spPr>
            <a:xfrm>
              <a:off x="2057400" y="22669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B982803-D0C4-48D6-B5D6-1898328FF9FB}"/>
                </a:ext>
              </a:extLst>
            </p:cNvPr>
            <p:cNvSpPr/>
            <p:nvPr/>
          </p:nvSpPr>
          <p:spPr>
            <a:xfrm>
              <a:off x="2286000" y="20383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AD8933F-B9A0-4869-AD83-C12FAD46E826}"/>
                </a:ext>
              </a:extLst>
            </p:cNvPr>
            <p:cNvSpPr/>
            <p:nvPr/>
          </p:nvSpPr>
          <p:spPr>
            <a:xfrm>
              <a:off x="2286000" y="22669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882A1136-3FD1-4350-9F15-2A4B7B0E6D00}"/>
              </a:ext>
            </a:extLst>
          </p:cNvPr>
          <p:cNvGrpSpPr/>
          <p:nvPr/>
        </p:nvGrpSpPr>
        <p:grpSpPr>
          <a:xfrm rot="600000">
            <a:off x="10298503" y="3155458"/>
            <a:ext cx="454881" cy="303254"/>
            <a:chOff x="1828800" y="2038350"/>
            <a:chExt cx="685800" cy="457200"/>
          </a:xfrm>
        </p:grpSpPr>
        <p:sp>
          <p:nvSpPr>
            <p:cNvPr id="61" name="Rectangle 60">
              <a:extLst>
                <a:ext uri="{FF2B5EF4-FFF2-40B4-BE49-F238E27FC236}">
                  <a16:creationId xmlns:a16="http://schemas.microsoft.com/office/drawing/2014/main" id="{1BAB6C60-0971-4C96-BA32-60BDFA9B07E0}"/>
                </a:ext>
              </a:extLst>
            </p:cNvPr>
            <p:cNvSpPr/>
            <p:nvPr/>
          </p:nvSpPr>
          <p:spPr>
            <a:xfrm>
              <a:off x="1828800" y="20383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A66E8C5-FE06-4393-9E48-F405B1B0C61F}"/>
                </a:ext>
              </a:extLst>
            </p:cNvPr>
            <p:cNvSpPr/>
            <p:nvPr/>
          </p:nvSpPr>
          <p:spPr>
            <a:xfrm>
              <a:off x="2057400" y="20383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37EF15C-B067-4EBA-9E03-B6ED5AC0A1B5}"/>
                </a:ext>
              </a:extLst>
            </p:cNvPr>
            <p:cNvSpPr/>
            <p:nvPr/>
          </p:nvSpPr>
          <p:spPr>
            <a:xfrm>
              <a:off x="1828800" y="22669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6CDCCE8-4408-42AD-85F5-45CF9E3CB8C6}"/>
                </a:ext>
              </a:extLst>
            </p:cNvPr>
            <p:cNvSpPr/>
            <p:nvPr/>
          </p:nvSpPr>
          <p:spPr>
            <a:xfrm>
              <a:off x="2057400" y="22669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4D47B62-F3EE-4F34-99E8-6E4108C6680B}"/>
                </a:ext>
              </a:extLst>
            </p:cNvPr>
            <p:cNvSpPr/>
            <p:nvPr/>
          </p:nvSpPr>
          <p:spPr>
            <a:xfrm>
              <a:off x="2285999" y="20383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79067B8-669F-41B0-A7F6-45753DF9A9BE}"/>
                </a:ext>
              </a:extLst>
            </p:cNvPr>
            <p:cNvSpPr/>
            <p:nvPr/>
          </p:nvSpPr>
          <p:spPr>
            <a:xfrm>
              <a:off x="2286000" y="2266950"/>
              <a:ext cx="228600" cy="228600"/>
            </a:xfrm>
            <a:prstGeom prst="rect">
              <a:avLst/>
            </a:prstGeom>
            <a:no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TextBox 66">
            <a:extLst>
              <a:ext uri="{FF2B5EF4-FFF2-40B4-BE49-F238E27FC236}">
                <a16:creationId xmlns:a16="http://schemas.microsoft.com/office/drawing/2014/main" id="{4E7ED0D0-4618-4F02-A73A-9D51454843F3}"/>
              </a:ext>
            </a:extLst>
          </p:cNvPr>
          <p:cNvSpPr txBox="1"/>
          <p:nvPr/>
        </p:nvSpPr>
        <p:spPr>
          <a:xfrm>
            <a:off x="4421259" y="3395968"/>
            <a:ext cx="2682850" cy="646331"/>
          </a:xfrm>
          <a:prstGeom prst="rect">
            <a:avLst/>
          </a:prstGeom>
          <a:noFill/>
        </p:spPr>
        <p:txBody>
          <a:bodyPr wrap="none" rtlCol="0">
            <a:spAutoFit/>
          </a:bodyPr>
          <a:lstStyle/>
          <a:p>
            <a:r>
              <a:rPr lang="en-US" dirty="0">
                <a:solidFill>
                  <a:schemeClr val="accent6">
                    <a:lumMod val="75000"/>
                  </a:schemeClr>
                </a:solidFill>
              </a:rPr>
              <a:t>Independent </a:t>
            </a:r>
            <a:r>
              <a:rPr lang="en-US" dirty="0" err="1">
                <a:solidFill>
                  <a:schemeClr val="accent6">
                    <a:lumMod val="75000"/>
                  </a:schemeClr>
                </a:solidFill>
              </a:rPr>
              <a:t>d.o.f</a:t>
            </a:r>
            <a:r>
              <a:rPr lang="en-US" dirty="0">
                <a:solidFill>
                  <a:schemeClr val="accent6">
                    <a:lumMod val="75000"/>
                  </a:schemeClr>
                </a:solidFill>
              </a:rPr>
              <a:t>. remain </a:t>
            </a:r>
          </a:p>
          <a:p>
            <a:r>
              <a:rPr lang="en-US" dirty="0">
                <a:solidFill>
                  <a:schemeClr val="accent6">
                    <a:lumMod val="75000"/>
                  </a:schemeClr>
                </a:solidFill>
              </a:rPr>
              <a:t>independent (orthogonal)</a:t>
            </a:r>
          </a:p>
        </p:txBody>
      </p:sp>
      <p:sp>
        <p:nvSpPr>
          <p:cNvPr id="68" name="Content Placeholder 2">
            <a:extLst>
              <a:ext uri="{FF2B5EF4-FFF2-40B4-BE49-F238E27FC236}">
                <a16:creationId xmlns:a16="http://schemas.microsoft.com/office/drawing/2014/main" id="{318DB16C-6845-4EDC-9261-1869768CF073}"/>
              </a:ext>
            </a:extLst>
          </p:cNvPr>
          <p:cNvSpPr>
            <a:spLocks noGrp="1"/>
          </p:cNvSpPr>
          <p:nvPr>
            <p:ph idx="1"/>
          </p:nvPr>
        </p:nvSpPr>
        <p:spPr>
          <a:xfrm>
            <a:off x="153257" y="5161699"/>
            <a:ext cx="11864147" cy="1499824"/>
          </a:xfrm>
        </p:spPr>
        <p:txBody>
          <a:bodyPr>
            <a:normAutofit/>
          </a:bodyPr>
          <a:lstStyle/>
          <a:p>
            <a:r>
              <a:rPr lang="en-US" dirty="0"/>
              <a:t>Hamiltonian mechanics is just bookkeeping of the count of possibilities for each independent degree of freedom</a:t>
            </a:r>
          </a:p>
          <a:p>
            <a:r>
              <a:rPr lang="en-US" dirty="0"/>
              <a:t>Nothing else</a:t>
            </a:r>
          </a:p>
        </p:txBody>
      </p:sp>
      <p:sp>
        <p:nvSpPr>
          <p:cNvPr id="69" name="TextBox 68">
            <a:extLst>
              <a:ext uri="{FF2B5EF4-FFF2-40B4-BE49-F238E27FC236}">
                <a16:creationId xmlns:a16="http://schemas.microsoft.com/office/drawing/2014/main" id="{FB63BEEE-E6AF-42C7-BED9-C861047148ED}"/>
              </a:ext>
            </a:extLst>
          </p:cNvPr>
          <p:cNvSpPr txBox="1"/>
          <p:nvPr/>
        </p:nvSpPr>
        <p:spPr>
          <a:xfrm>
            <a:off x="2132816" y="4372601"/>
            <a:ext cx="7863957" cy="461665"/>
          </a:xfrm>
          <a:prstGeom prst="rect">
            <a:avLst/>
          </a:prstGeom>
          <a:noFill/>
        </p:spPr>
        <p:txBody>
          <a:bodyPr wrap="square" rtlCol="0">
            <a:spAutoFit/>
          </a:bodyPr>
          <a:lstStyle/>
          <a:p>
            <a:pPr algn="ctr"/>
            <a:r>
              <a:rPr lang="en-US" sz="2400" dirty="0"/>
              <a:t>This is exactly what Hamilton’s equations do</a:t>
            </a:r>
          </a:p>
        </p:txBody>
      </p:sp>
      <p:sp>
        <p:nvSpPr>
          <p:cNvPr id="70" name="Slide Number Placeholder 4">
            <a:extLst>
              <a:ext uri="{FF2B5EF4-FFF2-40B4-BE49-F238E27FC236}">
                <a16:creationId xmlns:a16="http://schemas.microsoft.com/office/drawing/2014/main" id="{49E36EDD-25AB-46FA-8110-B3F9307E483B}"/>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89</a:t>
            </a:fld>
            <a:endParaRPr lang="en-US" dirty="0"/>
          </a:p>
        </p:txBody>
      </p:sp>
    </p:spTree>
    <p:extLst>
      <p:ext uri="{BB962C8B-B14F-4D97-AF65-F5344CB8AC3E}">
        <p14:creationId xmlns:p14="http://schemas.microsoft.com/office/powerpoint/2010/main" val="427062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7" grpId="0"/>
      <p:bldP spid="48" grpId="0"/>
      <p:bldP spid="51" grpId="0"/>
      <p:bldP spid="52" grpId="0"/>
      <p:bldP spid="67" grpId="0"/>
      <p:bldP spid="68" grpId="0" build="p"/>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AE2F84-5AB7-41DB-B8A3-FC10BF6AB46E}"/>
              </a:ext>
            </a:extLst>
          </p:cNvPr>
          <p:cNvSpPr txBox="1"/>
          <p:nvPr/>
        </p:nvSpPr>
        <p:spPr>
          <a:xfrm>
            <a:off x="6623451" y="1008910"/>
            <a:ext cx="2126736" cy="769441"/>
          </a:xfrm>
          <a:prstGeom prst="rect">
            <a:avLst/>
          </a:prstGeom>
          <a:noFill/>
        </p:spPr>
        <p:txBody>
          <a:bodyPr wrap="none" rtlCol="0">
            <a:spAutoFit/>
          </a:bodyPr>
          <a:lstStyle/>
          <a:p>
            <a:pPr algn="ctr"/>
            <a:r>
              <a:rPr lang="en-US" sz="4400" dirty="0"/>
              <a:t>Informal</a:t>
            </a:r>
          </a:p>
        </p:txBody>
      </p:sp>
      <p:sp>
        <p:nvSpPr>
          <p:cNvPr id="7" name="TextBox 6">
            <a:extLst>
              <a:ext uri="{FF2B5EF4-FFF2-40B4-BE49-F238E27FC236}">
                <a16:creationId xmlns:a16="http://schemas.microsoft.com/office/drawing/2014/main" id="{3031CCD2-8573-4D0D-9752-DE646A301E8F}"/>
              </a:ext>
            </a:extLst>
          </p:cNvPr>
          <p:cNvSpPr txBox="1"/>
          <p:nvPr/>
        </p:nvSpPr>
        <p:spPr>
          <a:xfrm>
            <a:off x="9731531" y="1008911"/>
            <a:ext cx="1783180" cy="769441"/>
          </a:xfrm>
          <a:prstGeom prst="rect">
            <a:avLst/>
          </a:prstGeom>
          <a:noFill/>
        </p:spPr>
        <p:txBody>
          <a:bodyPr wrap="none" rtlCol="0">
            <a:spAutoFit/>
          </a:bodyPr>
          <a:lstStyle/>
          <a:p>
            <a:pPr algn="ctr"/>
            <a:r>
              <a:rPr lang="en-US" sz="4400" dirty="0"/>
              <a:t>Formal</a:t>
            </a:r>
          </a:p>
        </p:txBody>
      </p:sp>
      <p:cxnSp>
        <p:nvCxnSpPr>
          <p:cNvPr id="9" name="Straight Connector 8">
            <a:extLst>
              <a:ext uri="{FF2B5EF4-FFF2-40B4-BE49-F238E27FC236}">
                <a16:creationId xmlns:a16="http://schemas.microsoft.com/office/drawing/2014/main" id="{88C3ABDB-138E-43C1-9073-80F3F92268E2}"/>
              </a:ext>
            </a:extLst>
          </p:cNvPr>
          <p:cNvCxnSpPr>
            <a:cxnSpLocks/>
          </p:cNvCxnSpPr>
          <p:nvPr/>
        </p:nvCxnSpPr>
        <p:spPr>
          <a:xfrm>
            <a:off x="9106293" y="1073699"/>
            <a:ext cx="0" cy="4753165"/>
          </a:xfrm>
          <a:prstGeom prst="line">
            <a:avLst/>
          </a:prstGeom>
          <a:ln w="285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564FB4B-0822-4687-8E46-BB511D85A953}"/>
              </a:ext>
            </a:extLst>
          </p:cNvPr>
          <p:cNvSpPr txBox="1"/>
          <p:nvPr/>
        </p:nvSpPr>
        <p:spPr>
          <a:xfrm>
            <a:off x="7071297" y="1778351"/>
            <a:ext cx="1231043" cy="523220"/>
          </a:xfrm>
          <a:prstGeom prst="rect">
            <a:avLst/>
          </a:prstGeom>
          <a:noFill/>
        </p:spPr>
        <p:txBody>
          <a:bodyPr wrap="none" rtlCol="0">
            <a:spAutoFit/>
          </a:bodyPr>
          <a:lstStyle/>
          <a:p>
            <a:pPr algn="ctr"/>
            <a:r>
              <a:rPr lang="en-US" sz="2800" dirty="0"/>
              <a:t>physics</a:t>
            </a:r>
          </a:p>
        </p:txBody>
      </p:sp>
      <p:sp>
        <p:nvSpPr>
          <p:cNvPr id="12" name="TextBox 11">
            <a:extLst>
              <a:ext uri="{FF2B5EF4-FFF2-40B4-BE49-F238E27FC236}">
                <a16:creationId xmlns:a16="http://schemas.microsoft.com/office/drawing/2014/main" id="{0A879382-DDA1-4D9F-BC0F-FBF806D8000A}"/>
              </a:ext>
            </a:extLst>
          </p:cNvPr>
          <p:cNvSpPr txBox="1"/>
          <p:nvPr/>
        </p:nvSpPr>
        <p:spPr>
          <a:xfrm>
            <a:off x="10148536" y="1778351"/>
            <a:ext cx="949171" cy="523220"/>
          </a:xfrm>
          <a:prstGeom prst="rect">
            <a:avLst/>
          </a:prstGeom>
          <a:noFill/>
        </p:spPr>
        <p:txBody>
          <a:bodyPr wrap="none" rtlCol="0">
            <a:spAutoFit/>
          </a:bodyPr>
          <a:lstStyle/>
          <a:p>
            <a:pPr algn="ctr"/>
            <a:r>
              <a:rPr lang="en-US" sz="2800" dirty="0"/>
              <a:t>math</a:t>
            </a:r>
          </a:p>
        </p:txBody>
      </p:sp>
      <p:sp>
        <p:nvSpPr>
          <p:cNvPr id="13" name="Freeform: Shape 12">
            <a:extLst>
              <a:ext uri="{FF2B5EF4-FFF2-40B4-BE49-F238E27FC236}">
                <a16:creationId xmlns:a16="http://schemas.microsoft.com/office/drawing/2014/main" id="{ED6288FB-CF8C-440B-9F4E-0FF99B697582}"/>
              </a:ext>
            </a:extLst>
          </p:cNvPr>
          <p:cNvSpPr/>
          <p:nvPr/>
        </p:nvSpPr>
        <p:spPr>
          <a:xfrm>
            <a:off x="7582998" y="2477124"/>
            <a:ext cx="576721" cy="593888"/>
          </a:xfrm>
          <a:custGeom>
            <a:avLst/>
            <a:gdLst>
              <a:gd name="connsiteX0" fmla="*/ 339365 w 576721"/>
              <a:gd name="connsiteY0" fmla="*/ 0 h 593888"/>
              <a:gd name="connsiteX1" fmla="*/ 339365 w 576721"/>
              <a:gd name="connsiteY1" fmla="*/ 0 h 593888"/>
              <a:gd name="connsiteX2" fmla="*/ 226244 w 576721"/>
              <a:gd name="connsiteY2" fmla="*/ 9427 h 593888"/>
              <a:gd name="connsiteX3" fmla="*/ 169683 w 576721"/>
              <a:gd name="connsiteY3" fmla="*/ 28280 h 593888"/>
              <a:gd name="connsiteX4" fmla="*/ 131975 w 576721"/>
              <a:gd name="connsiteY4" fmla="*/ 37707 h 593888"/>
              <a:gd name="connsiteX5" fmla="*/ 94268 w 576721"/>
              <a:gd name="connsiteY5" fmla="*/ 65987 h 593888"/>
              <a:gd name="connsiteX6" fmla="*/ 37707 w 576721"/>
              <a:gd name="connsiteY6" fmla="*/ 150829 h 593888"/>
              <a:gd name="connsiteX7" fmla="*/ 18854 w 576721"/>
              <a:gd name="connsiteY7" fmla="*/ 207389 h 593888"/>
              <a:gd name="connsiteX8" fmla="*/ 9427 w 576721"/>
              <a:gd name="connsiteY8" fmla="*/ 235670 h 593888"/>
              <a:gd name="connsiteX9" fmla="*/ 0 w 576721"/>
              <a:gd name="connsiteY9" fmla="*/ 263950 h 593888"/>
              <a:gd name="connsiteX10" fmla="*/ 9427 w 576721"/>
              <a:gd name="connsiteY10" fmla="*/ 461913 h 593888"/>
              <a:gd name="connsiteX11" fmla="*/ 28281 w 576721"/>
              <a:gd name="connsiteY11" fmla="*/ 490194 h 593888"/>
              <a:gd name="connsiteX12" fmla="*/ 141402 w 576721"/>
              <a:gd name="connsiteY12" fmla="*/ 565608 h 593888"/>
              <a:gd name="connsiteX13" fmla="*/ 197963 w 576721"/>
              <a:gd name="connsiteY13" fmla="*/ 593888 h 593888"/>
              <a:gd name="connsiteX14" fmla="*/ 546755 w 576721"/>
              <a:gd name="connsiteY14" fmla="*/ 584462 h 593888"/>
              <a:gd name="connsiteX15" fmla="*/ 575035 w 576721"/>
              <a:gd name="connsiteY15" fmla="*/ 565608 h 593888"/>
              <a:gd name="connsiteX16" fmla="*/ 565608 w 576721"/>
              <a:gd name="connsiteY16" fmla="*/ 405352 h 593888"/>
              <a:gd name="connsiteX17" fmla="*/ 556182 w 576721"/>
              <a:gd name="connsiteY17" fmla="*/ 377072 h 593888"/>
              <a:gd name="connsiteX18" fmla="*/ 490194 w 576721"/>
              <a:gd name="connsiteY18" fmla="*/ 348792 h 593888"/>
              <a:gd name="connsiteX19" fmla="*/ 405353 w 576721"/>
              <a:gd name="connsiteY19" fmla="*/ 339365 h 593888"/>
              <a:gd name="connsiteX20" fmla="*/ 386499 w 576721"/>
              <a:gd name="connsiteY20" fmla="*/ 311084 h 593888"/>
              <a:gd name="connsiteX21" fmla="*/ 386499 w 576721"/>
              <a:gd name="connsiteY21" fmla="*/ 216816 h 593888"/>
              <a:gd name="connsiteX22" fmla="*/ 414780 w 576721"/>
              <a:gd name="connsiteY22" fmla="*/ 197963 h 593888"/>
              <a:gd name="connsiteX23" fmla="*/ 452487 w 576721"/>
              <a:gd name="connsiteY23" fmla="*/ 150829 h 593888"/>
              <a:gd name="connsiteX24" fmla="*/ 461914 w 576721"/>
              <a:gd name="connsiteY24" fmla="*/ 113121 h 593888"/>
              <a:gd name="connsiteX25" fmla="*/ 452487 w 576721"/>
              <a:gd name="connsiteY25" fmla="*/ 47134 h 593888"/>
              <a:gd name="connsiteX26" fmla="*/ 424206 w 576721"/>
              <a:gd name="connsiteY26" fmla="*/ 28280 h 593888"/>
              <a:gd name="connsiteX27" fmla="*/ 377072 w 576721"/>
              <a:gd name="connsiteY27" fmla="*/ 18853 h 593888"/>
              <a:gd name="connsiteX28" fmla="*/ 339365 w 576721"/>
              <a:gd name="connsiteY28" fmla="*/ 0 h 5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6721" h="593888">
                <a:moveTo>
                  <a:pt x="339365" y="0"/>
                </a:moveTo>
                <a:lnTo>
                  <a:pt x="339365" y="0"/>
                </a:lnTo>
                <a:cubicBezTo>
                  <a:pt x="301658" y="3142"/>
                  <a:pt x="263567" y="3207"/>
                  <a:pt x="226244" y="9427"/>
                </a:cubicBezTo>
                <a:cubicBezTo>
                  <a:pt x="206641" y="12694"/>
                  <a:pt x="188963" y="23460"/>
                  <a:pt x="169683" y="28280"/>
                </a:cubicBezTo>
                <a:lnTo>
                  <a:pt x="131975" y="37707"/>
                </a:lnTo>
                <a:cubicBezTo>
                  <a:pt x="119406" y="47134"/>
                  <a:pt x="105377" y="54877"/>
                  <a:pt x="94268" y="65987"/>
                </a:cubicBezTo>
                <a:cubicBezTo>
                  <a:pt x="79765" y="80490"/>
                  <a:pt x="45185" y="134378"/>
                  <a:pt x="37707" y="150829"/>
                </a:cubicBezTo>
                <a:cubicBezTo>
                  <a:pt x="29483" y="168921"/>
                  <a:pt x="25138" y="188536"/>
                  <a:pt x="18854" y="207389"/>
                </a:cubicBezTo>
                <a:lnTo>
                  <a:pt x="9427" y="235670"/>
                </a:lnTo>
                <a:lnTo>
                  <a:pt x="0" y="263950"/>
                </a:lnTo>
                <a:cubicBezTo>
                  <a:pt x="3142" y="329938"/>
                  <a:pt x="1233" y="396361"/>
                  <a:pt x="9427" y="461913"/>
                </a:cubicBezTo>
                <a:cubicBezTo>
                  <a:pt x="10832" y="473155"/>
                  <a:pt x="19860" y="482615"/>
                  <a:pt x="28281" y="490194"/>
                </a:cubicBezTo>
                <a:cubicBezTo>
                  <a:pt x="107364" y="561369"/>
                  <a:pt x="78977" y="529936"/>
                  <a:pt x="141402" y="565608"/>
                </a:cubicBezTo>
                <a:cubicBezTo>
                  <a:pt x="192567" y="594845"/>
                  <a:pt x="146116" y="576607"/>
                  <a:pt x="197963" y="593888"/>
                </a:cubicBezTo>
                <a:cubicBezTo>
                  <a:pt x="314227" y="590746"/>
                  <a:pt x="430774" y="593160"/>
                  <a:pt x="546755" y="584462"/>
                </a:cubicBezTo>
                <a:cubicBezTo>
                  <a:pt x="558053" y="583615"/>
                  <a:pt x="573849" y="576875"/>
                  <a:pt x="575035" y="565608"/>
                </a:cubicBezTo>
                <a:cubicBezTo>
                  <a:pt x="580637" y="512391"/>
                  <a:pt x="570932" y="458597"/>
                  <a:pt x="565608" y="405352"/>
                </a:cubicBezTo>
                <a:cubicBezTo>
                  <a:pt x="564619" y="395465"/>
                  <a:pt x="562389" y="384831"/>
                  <a:pt x="556182" y="377072"/>
                </a:cubicBezTo>
                <a:cubicBezTo>
                  <a:pt x="541643" y="358898"/>
                  <a:pt x="510852" y="351970"/>
                  <a:pt x="490194" y="348792"/>
                </a:cubicBezTo>
                <a:cubicBezTo>
                  <a:pt x="462070" y="344465"/>
                  <a:pt x="433633" y="342507"/>
                  <a:pt x="405353" y="339365"/>
                </a:cubicBezTo>
                <a:cubicBezTo>
                  <a:pt x="399068" y="329938"/>
                  <a:pt x="391566" y="321218"/>
                  <a:pt x="386499" y="311084"/>
                </a:cubicBezTo>
                <a:cubicBezTo>
                  <a:pt x="371588" y="281263"/>
                  <a:pt x="372216" y="248951"/>
                  <a:pt x="386499" y="216816"/>
                </a:cubicBezTo>
                <a:cubicBezTo>
                  <a:pt x="391101" y="206463"/>
                  <a:pt x="405353" y="204247"/>
                  <a:pt x="414780" y="197963"/>
                </a:cubicBezTo>
                <a:cubicBezTo>
                  <a:pt x="445593" y="105513"/>
                  <a:pt x="395637" y="236102"/>
                  <a:pt x="452487" y="150829"/>
                </a:cubicBezTo>
                <a:cubicBezTo>
                  <a:pt x="459674" y="140049"/>
                  <a:pt x="458772" y="125690"/>
                  <a:pt x="461914" y="113121"/>
                </a:cubicBezTo>
                <a:cubicBezTo>
                  <a:pt x="458772" y="91125"/>
                  <a:pt x="461511" y="67438"/>
                  <a:pt x="452487" y="47134"/>
                </a:cubicBezTo>
                <a:cubicBezTo>
                  <a:pt x="447885" y="36781"/>
                  <a:pt x="434814" y="32258"/>
                  <a:pt x="424206" y="28280"/>
                </a:cubicBezTo>
                <a:cubicBezTo>
                  <a:pt x="409204" y="22654"/>
                  <a:pt x="392713" y="22329"/>
                  <a:pt x="377072" y="18853"/>
                </a:cubicBezTo>
                <a:cubicBezTo>
                  <a:pt x="317507" y="5617"/>
                  <a:pt x="345649" y="3142"/>
                  <a:pt x="339365" y="0"/>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C2468D-2290-4493-99B3-F6FFB2A41E6F}"/>
              </a:ext>
            </a:extLst>
          </p:cNvPr>
          <p:cNvSpPr/>
          <p:nvPr/>
        </p:nvSpPr>
        <p:spPr>
          <a:xfrm>
            <a:off x="6564215" y="3117374"/>
            <a:ext cx="791115" cy="737811"/>
          </a:xfrm>
          <a:custGeom>
            <a:avLst/>
            <a:gdLst>
              <a:gd name="connsiteX0" fmla="*/ 641356 w 1061407"/>
              <a:gd name="connsiteY0" fmla="*/ 330740 h 989892"/>
              <a:gd name="connsiteX1" fmla="*/ 641356 w 1061407"/>
              <a:gd name="connsiteY1" fmla="*/ 330740 h 989892"/>
              <a:gd name="connsiteX2" fmla="*/ 631629 w 1061407"/>
              <a:gd name="connsiteY2" fmla="*/ 243191 h 989892"/>
              <a:gd name="connsiteX3" fmla="*/ 621901 w 1061407"/>
              <a:gd name="connsiteY3" fmla="*/ 214008 h 989892"/>
              <a:gd name="connsiteX4" fmla="*/ 612173 w 1061407"/>
              <a:gd name="connsiteY4" fmla="*/ 175098 h 989892"/>
              <a:gd name="connsiteX5" fmla="*/ 602446 w 1061407"/>
              <a:gd name="connsiteY5" fmla="*/ 126460 h 989892"/>
              <a:gd name="connsiteX6" fmla="*/ 582990 w 1061407"/>
              <a:gd name="connsiteY6" fmla="*/ 107004 h 989892"/>
              <a:gd name="connsiteX7" fmla="*/ 553807 w 1061407"/>
              <a:gd name="connsiteY7" fmla="*/ 68094 h 989892"/>
              <a:gd name="connsiteX8" fmla="*/ 475986 w 1061407"/>
              <a:gd name="connsiteY8" fmla="*/ 0 h 989892"/>
              <a:gd name="connsiteX9" fmla="*/ 446803 w 1061407"/>
              <a:gd name="connsiteY9" fmla="*/ 9728 h 989892"/>
              <a:gd name="connsiteX10" fmla="*/ 437076 w 1061407"/>
              <a:gd name="connsiteY10" fmla="*/ 38911 h 989892"/>
              <a:gd name="connsiteX11" fmla="*/ 417620 w 1061407"/>
              <a:gd name="connsiteY11" fmla="*/ 58366 h 989892"/>
              <a:gd name="connsiteX12" fmla="*/ 388437 w 1061407"/>
              <a:gd name="connsiteY12" fmla="*/ 126460 h 989892"/>
              <a:gd name="connsiteX13" fmla="*/ 368982 w 1061407"/>
              <a:gd name="connsiteY13" fmla="*/ 184825 h 989892"/>
              <a:gd name="connsiteX14" fmla="*/ 349527 w 1061407"/>
              <a:gd name="connsiteY14" fmla="*/ 243191 h 989892"/>
              <a:gd name="connsiteX15" fmla="*/ 310616 w 1061407"/>
              <a:gd name="connsiteY15" fmla="*/ 291830 h 989892"/>
              <a:gd name="connsiteX16" fmla="*/ 38242 w 1061407"/>
              <a:gd name="connsiteY16" fmla="*/ 301557 h 989892"/>
              <a:gd name="connsiteX17" fmla="*/ 28514 w 1061407"/>
              <a:gd name="connsiteY17" fmla="*/ 515566 h 989892"/>
              <a:gd name="connsiteX18" fmla="*/ 47969 w 1061407"/>
              <a:gd name="connsiteY18" fmla="*/ 544749 h 989892"/>
              <a:gd name="connsiteX19" fmla="*/ 106335 w 1061407"/>
              <a:gd name="connsiteY19" fmla="*/ 564204 h 989892"/>
              <a:gd name="connsiteX20" fmla="*/ 135518 w 1061407"/>
              <a:gd name="connsiteY20" fmla="*/ 573932 h 989892"/>
              <a:gd name="connsiteX21" fmla="*/ 164701 w 1061407"/>
              <a:gd name="connsiteY21" fmla="*/ 593387 h 989892"/>
              <a:gd name="connsiteX22" fmla="*/ 213339 w 1061407"/>
              <a:gd name="connsiteY22" fmla="*/ 603115 h 989892"/>
              <a:gd name="connsiteX23" fmla="*/ 271705 w 1061407"/>
              <a:gd name="connsiteY23" fmla="*/ 622570 h 989892"/>
              <a:gd name="connsiteX24" fmla="*/ 291161 w 1061407"/>
              <a:gd name="connsiteY24" fmla="*/ 642025 h 989892"/>
              <a:gd name="connsiteX25" fmla="*/ 281433 w 1061407"/>
              <a:gd name="connsiteY25" fmla="*/ 680936 h 989892"/>
              <a:gd name="connsiteX26" fmla="*/ 242522 w 1061407"/>
              <a:gd name="connsiteY26" fmla="*/ 729574 h 989892"/>
              <a:gd name="connsiteX27" fmla="*/ 223067 w 1061407"/>
              <a:gd name="connsiteY27" fmla="*/ 768485 h 989892"/>
              <a:gd name="connsiteX28" fmla="*/ 184156 w 1061407"/>
              <a:gd name="connsiteY28" fmla="*/ 836579 h 989892"/>
              <a:gd name="connsiteX29" fmla="*/ 174429 w 1061407"/>
              <a:gd name="connsiteY29" fmla="*/ 865762 h 989892"/>
              <a:gd name="connsiteX30" fmla="*/ 184156 w 1061407"/>
              <a:gd name="connsiteY30" fmla="*/ 982494 h 989892"/>
              <a:gd name="connsiteX31" fmla="*/ 242522 w 1061407"/>
              <a:gd name="connsiteY31" fmla="*/ 972766 h 989892"/>
              <a:gd name="connsiteX32" fmla="*/ 281433 w 1061407"/>
              <a:gd name="connsiteY32" fmla="*/ 914400 h 989892"/>
              <a:gd name="connsiteX33" fmla="*/ 330071 w 1061407"/>
              <a:gd name="connsiteY33" fmla="*/ 875489 h 989892"/>
              <a:gd name="connsiteX34" fmla="*/ 359254 w 1061407"/>
              <a:gd name="connsiteY34" fmla="*/ 856034 h 989892"/>
              <a:gd name="connsiteX35" fmla="*/ 398165 w 1061407"/>
              <a:gd name="connsiteY35" fmla="*/ 817123 h 989892"/>
              <a:gd name="connsiteX36" fmla="*/ 407893 w 1061407"/>
              <a:gd name="connsiteY36" fmla="*/ 787940 h 989892"/>
              <a:gd name="connsiteX37" fmla="*/ 563535 w 1061407"/>
              <a:gd name="connsiteY37" fmla="*/ 807396 h 989892"/>
              <a:gd name="connsiteX38" fmla="*/ 592718 w 1061407"/>
              <a:gd name="connsiteY38" fmla="*/ 826851 h 989892"/>
              <a:gd name="connsiteX39" fmla="*/ 651084 w 1061407"/>
              <a:gd name="connsiteY39" fmla="*/ 846306 h 989892"/>
              <a:gd name="connsiteX40" fmla="*/ 680267 w 1061407"/>
              <a:gd name="connsiteY40" fmla="*/ 856034 h 989892"/>
              <a:gd name="connsiteX41" fmla="*/ 709450 w 1061407"/>
              <a:gd name="connsiteY41" fmla="*/ 865762 h 989892"/>
              <a:gd name="connsiteX42" fmla="*/ 777544 w 1061407"/>
              <a:gd name="connsiteY42" fmla="*/ 894945 h 989892"/>
              <a:gd name="connsiteX43" fmla="*/ 904003 w 1061407"/>
              <a:gd name="connsiteY43" fmla="*/ 885217 h 989892"/>
              <a:gd name="connsiteX44" fmla="*/ 952642 w 1061407"/>
              <a:gd name="connsiteY44" fmla="*/ 875489 h 989892"/>
              <a:gd name="connsiteX45" fmla="*/ 972097 w 1061407"/>
              <a:gd name="connsiteY45" fmla="*/ 846306 h 989892"/>
              <a:gd name="connsiteX46" fmla="*/ 962369 w 1061407"/>
              <a:gd name="connsiteY46" fmla="*/ 817123 h 989892"/>
              <a:gd name="connsiteX47" fmla="*/ 904003 w 1061407"/>
              <a:gd name="connsiteY47" fmla="*/ 778213 h 989892"/>
              <a:gd name="connsiteX48" fmla="*/ 816454 w 1061407"/>
              <a:gd name="connsiteY48" fmla="*/ 739302 h 989892"/>
              <a:gd name="connsiteX49" fmla="*/ 787271 w 1061407"/>
              <a:gd name="connsiteY49" fmla="*/ 729574 h 989892"/>
              <a:gd name="connsiteX50" fmla="*/ 758088 w 1061407"/>
              <a:gd name="connsiteY50" fmla="*/ 719847 h 989892"/>
              <a:gd name="connsiteX51" fmla="*/ 719178 w 1061407"/>
              <a:gd name="connsiteY51" fmla="*/ 671208 h 989892"/>
              <a:gd name="connsiteX52" fmla="*/ 767816 w 1061407"/>
              <a:gd name="connsiteY52" fmla="*/ 642025 h 989892"/>
              <a:gd name="connsiteX53" fmla="*/ 855365 w 1061407"/>
              <a:gd name="connsiteY53" fmla="*/ 612842 h 989892"/>
              <a:gd name="connsiteX54" fmla="*/ 972097 w 1061407"/>
              <a:gd name="connsiteY54" fmla="*/ 593387 h 989892"/>
              <a:gd name="connsiteX55" fmla="*/ 1030463 w 1061407"/>
              <a:gd name="connsiteY55" fmla="*/ 573932 h 989892"/>
              <a:gd name="connsiteX56" fmla="*/ 1049918 w 1061407"/>
              <a:gd name="connsiteY56" fmla="*/ 544749 h 989892"/>
              <a:gd name="connsiteX57" fmla="*/ 1049918 w 1061407"/>
              <a:gd name="connsiteY57" fmla="*/ 447472 h 989892"/>
              <a:gd name="connsiteX58" fmla="*/ 1020735 w 1061407"/>
              <a:gd name="connsiteY58" fmla="*/ 437745 h 989892"/>
              <a:gd name="connsiteX59" fmla="*/ 1001280 w 1061407"/>
              <a:gd name="connsiteY59" fmla="*/ 418289 h 989892"/>
              <a:gd name="connsiteX60" fmla="*/ 933186 w 1061407"/>
              <a:gd name="connsiteY60" fmla="*/ 398834 h 989892"/>
              <a:gd name="connsiteX61" fmla="*/ 651084 w 1061407"/>
              <a:gd name="connsiteY61" fmla="*/ 389106 h 989892"/>
              <a:gd name="connsiteX62" fmla="*/ 641356 w 1061407"/>
              <a:gd name="connsiteY62" fmla="*/ 330740 h 98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61407" h="989892">
                <a:moveTo>
                  <a:pt x="641356" y="330740"/>
                </a:moveTo>
                <a:lnTo>
                  <a:pt x="641356" y="330740"/>
                </a:lnTo>
                <a:cubicBezTo>
                  <a:pt x="638114" y="301557"/>
                  <a:pt x="636456" y="272154"/>
                  <a:pt x="631629" y="243191"/>
                </a:cubicBezTo>
                <a:cubicBezTo>
                  <a:pt x="629943" y="233077"/>
                  <a:pt x="624718" y="223867"/>
                  <a:pt x="621901" y="214008"/>
                </a:cubicBezTo>
                <a:cubicBezTo>
                  <a:pt x="618228" y="201153"/>
                  <a:pt x="615073" y="188149"/>
                  <a:pt x="612173" y="175098"/>
                </a:cubicBezTo>
                <a:cubicBezTo>
                  <a:pt x="608586" y="158958"/>
                  <a:pt x="608959" y="141657"/>
                  <a:pt x="602446" y="126460"/>
                </a:cubicBezTo>
                <a:cubicBezTo>
                  <a:pt x="598833" y="118030"/>
                  <a:pt x="588862" y="114050"/>
                  <a:pt x="582990" y="107004"/>
                </a:cubicBezTo>
                <a:cubicBezTo>
                  <a:pt x="572611" y="94549"/>
                  <a:pt x="564578" y="80211"/>
                  <a:pt x="553807" y="68094"/>
                </a:cubicBezTo>
                <a:cubicBezTo>
                  <a:pt x="512419" y="21533"/>
                  <a:pt x="516335" y="26899"/>
                  <a:pt x="475986" y="0"/>
                </a:cubicBezTo>
                <a:cubicBezTo>
                  <a:pt x="466258" y="3243"/>
                  <a:pt x="454054" y="2477"/>
                  <a:pt x="446803" y="9728"/>
                </a:cubicBezTo>
                <a:cubicBezTo>
                  <a:pt x="439553" y="16979"/>
                  <a:pt x="442352" y="30118"/>
                  <a:pt x="437076" y="38911"/>
                </a:cubicBezTo>
                <a:cubicBezTo>
                  <a:pt x="432357" y="46775"/>
                  <a:pt x="424105" y="51881"/>
                  <a:pt x="417620" y="58366"/>
                </a:cubicBezTo>
                <a:cubicBezTo>
                  <a:pt x="386316" y="152285"/>
                  <a:pt x="436509" y="6281"/>
                  <a:pt x="388437" y="126460"/>
                </a:cubicBezTo>
                <a:cubicBezTo>
                  <a:pt x="380821" y="145501"/>
                  <a:pt x="375467" y="165370"/>
                  <a:pt x="368982" y="184825"/>
                </a:cubicBezTo>
                <a:lnTo>
                  <a:pt x="349527" y="243191"/>
                </a:lnTo>
                <a:cubicBezTo>
                  <a:pt x="342596" y="263985"/>
                  <a:pt x="340926" y="288897"/>
                  <a:pt x="310616" y="291830"/>
                </a:cubicBezTo>
                <a:cubicBezTo>
                  <a:pt x="220189" y="300581"/>
                  <a:pt x="129033" y="298315"/>
                  <a:pt x="38242" y="301557"/>
                </a:cubicBezTo>
                <a:cubicBezTo>
                  <a:pt x="-25080" y="364879"/>
                  <a:pt x="3833" y="326347"/>
                  <a:pt x="28514" y="515566"/>
                </a:cubicBezTo>
                <a:cubicBezTo>
                  <a:pt x="30026" y="527159"/>
                  <a:pt x="38055" y="538553"/>
                  <a:pt x="47969" y="544749"/>
                </a:cubicBezTo>
                <a:cubicBezTo>
                  <a:pt x="65359" y="555618"/>
                  <a:pt x="86880" y="557719"/>
                  <a:pt x="106335" y="564204"/>
                </a:cubicBezTo>
                <a:cubicBezTo>
                  <a:pt x="116063" y="567447"/>
                  <a:pt x="126986" y="568244"/>
                  <a:pt x="135518" y="573932"/>
                </a:cubicBezTo>
                <a:cubicBezTo>
                  <a:pt x="145246" y="580417"/>
                  <a:pt x="153754" y="589282"/>
                  <a:pt x="164701" y="593387"/>
                </a:cubicBezTo>
                <a:cubicBezTo>
                  <a:pt x="180182" y="599192"/>
                  <a:pt x="197388" y="598765"/>
                  <a:pt x="213339" y="603115"/>
                </a:cubicBezTo>
                <a:cubicBezTo>
                  <a:pt x="233124" y="608511"/>
                  <a:pt x="271705" y="622570"/>
                  <a:pt x="271705" y="622570"/>
                </a:cubicBezTo>
                <a:cubicBezTo>
                  <a:pt x="278190" y="629055"/>
                  <a:pt x="289653" y="632978"/>
                  <a:pt x="291161" y="642025"/>
                </a:cubicBezTo>
                <a:cubicBezTo>
                  <a:pt x="293359" y="655213"/>
                  <a:pt x="286699" y="668647"/>
                  <a:pt x="281433" y="680936"/>
                </a:cubicBezTo>
                <a:cubicBezTo>
                  <a:pt x="272229" y="702413"/>
                  <a:pt x="258213" y="713884"/>
                  <a:pt x="242522" y="729574"/>
                </a:cubicBezTo>
                <a:cubicBezTo>
                  <a:pt x="236037" y="742544"/>
                  <a:pt x="230261" y="755894"/>
                  <a:pt x="223067" y="768485"/>
                </a:cubicBezTo>
                <a:cubicBezTo>
                  <a:pt x="195156" y="817329"/>
                  <a:pt x="209351" y="777790"/>
                  <a:pt x="184156" y="836579"/>
                </a:cubicBezTo>
                <a:cubicBezTo>
                  <a:pt x="180117" y="846004"/>
                  <a:pt x="177671" y="856034"/>
                  <a:pt x="174429" y="865762"/>
                </a:cubicBezTo>
                <a:cubicBezTo>
                  <a:pt x="177671" y="904673"/>
                  <a:pt x="163194" y="949553"/>
                  <a:pt x="184156" y="982494"/>
                </a:cubicBezTo>
                <a:cubicBezTo>
                  <a:pt x="194745" y="999134"/>
                  <a:pt x="226364" y="984077"/>
                  <a:pt x="242522" y="972766"/>
                </a:cubicBezTo>
                <a:cubicBezTo>
                  <a:pt x="261678" y="959357"/>
                  <a:pt x="261978" y="927370"/>
                  <a:pt x="281433" y="914400"/>
                </a:cubicBezTo>
                <a:cubicBezTo>
                  <a:pt x="371255" y="854520"/>
                  <a:pt x="260766" y="930934"/>
                  <a:pt x="330071" y="875489"/>
                </a:cubicBezTo>
                <a:cubicBezTo>
                  <a:pt x="339200" y="868186"/>
                  <a:pt x="350377" y="863642"/>
                  <a:pt x="359254" y="856034"/>
                </a:cubicBezTo>
                <a:cubicBezTo>
                  <a:pt x="373181" y="844097"/>
                  <a:pt x="398165" y="817123"/>
                  <a:pt x="398165" y="817123"/>
                </a:cubicBezTo>
                <a:cubicBezTo>
                  <a:pt x="401408" y="807395"/>
                  <a:pt x="397758" y="789499"/>
                  <a:pt x="407893" y="787940"/>
                </a:cubicBezTo>
                <a:cubicBezTo>
                  <a:pt x="461568" y="779682"/>
                  <a:pt x="512898" y="794736"/>
                  <a:pt x="563535" y="807396"/>
                </a:cubicBezTo>
                <a:cubicBezTo>
                  <a:pt x="573263" y="813881"/>
                  <a:pt x="582034" y="822103"/>
                  <a:pt x="592718" y="826851"/>
                </a:cubicBezTo>
                <a:cubicBezTo>
                  <a:pt x="611458" y="835180"/>
                  <a:pt x="631629" y="839821"/>
                  <a:pt x="651084" y="846306"/>
                </a:cubicBezTo>
                <a:lnTo>
                  <a:pt x="680267" y="856034"/>
                </a:lnTo>
                <a:cubicBezTo>
                  <a:pt x="689995" y="859277"/>
                  <a:pt x="700279" y="861176"/>
                  <a:pt x="709450" y="865762"/>
                </a:cubicBezTo>
                <a:cubicBezTo>
                  <a:pt x="757532" y="889803"/>
                  <a:pt x="734604" y="880631"/>
                  <a:pt x="777544" y="894945"/>
                </a:cubicBezTo>
                <a:cubicBezTo>
                  <a:pt x="819697" y="891702"/>
                  <a:pt x="861984" y="889886"/>
                  <a:pt x="904003" y="885217"/>
                </a:cubicBezTo>
                <a:cubicBezTo>
                  <a:pt x="920436" y="883391"/>
                  <a:pt x="938286" y="883692"/>
                  <a:pt x="952642" y="875489"/>
                </a:cubicBezTo>
                <a:cubicBezTo>
                  <a:pt x="962793" y="869689"/>
                  <a:pt x="965612" y="856034"/>
                  <a:pt x="972097" y="846306"/>
                </a:cubicBezTo>
                <a:cubicBezTo>
                  <a:pt x="968854" y="836578"/>
                  <a:pt x="969620" y="824374"/>
                  <a:pt x="962369" y="817123"/>
                </a:cubicBezTo>
                <a:cubicBezTo>
                  <a:pt x="945835" y="800589"/>
                  <a:pt x="923458" y="791183"/>
                  <a:pt x="904003" y="778213"/>
                </a:cubicBezTo>
                <a:cubicBezTo>
                  <a:pt x="857753" y="747380"/>
                  <a:pt x="885918" y="762457"/>
                  <a:pt x="816454" y="739302"/>
                </a:cubicBezTo>
                <a:lnTo>
                  <a:pt x="787271" y="729574"/>
                </a:lnTo>
                <a:lnTo>
                  <a:pt x="758088" y="719847"/>
                </a:lnTo>
                <a:cubicBezTo>
                  <a:pt x="752828" y="714586"/>
                  <a:pt x="715088" y="679388"/>
                  <a:pt x="719178" y="671208"/>
                </a:cubicBezTo>
                <a:cubicBezTo>
                  <a:pt x="727634" y="654297"/>
                  <a:pt x="750905" y="650481"/>
                  <a:pt x="767816" y="642025"/>
                </a:cubicBezTo>
                <a:cubicBezTo>
                  <a:pt x="794739" y="628563"/>
                  <a:pt x="825644" y="618415"/>
                  <a:pt x="855365" y="612842"/>
                </a:cubicBezTo>
                <a:cubicBezTo>
                  <a:pt x="894137" y="605572"/>
                  <a:pt x="934674" y="605861"/>
                  <a:pt x="972097" y="593387"/>
                </a:cubicBezTo>
                <a:lnTo>
                  <a:pt x="1030463" y="573932"/>
                </a:lnTo>
                <a:cubicBezTo>
                  <a:pt x="1036948" y="564204"/>
                  <a:pt x="1044690" y="555206"/>
                  <a:pt x="1049918" y="544749"/>
                </a:cubicBezTo>
                <a:cubicBezTo>
                  <a:pt x="1064893" y="514800"/>
                  <a:pt x="1065578" y="478791"/>
                  <a:pt x="1049918" y="447472"/>
                </a:cubicBezTo>
                <a:cubicBezTo>
                  <a:pt x="1045332" y="438301"/>
                  <a:pt x="1030463" y="440987"/>
                  <a:pt x="1020735" y="437745"/>
                </a:cubicBezTo>
                <a:cubicBezTo>
                  <a:pt x="1014250" y="431260"/>
                  <a:pt x="1009144" y="423008"/>
                  <a:pt x="1001280" y="418289"/>
                </a:cubicBezTo>
                <a:cubicBezTo>
                  <a:pt x="993271" y="413484"/>
                  <a:pt x="937899" y="399120"/>
                  <a:pt x="933186" y="398834"/>
                </a:cubicBezTo>
                <a:cubicBezTo>
                  <a:pt x="839268" y="393142"/>
                  <a:pt x="745118" y="392349"/>
                  <a:pt x="651084" y="389106"/>
                </a:cubicBezTo>
                <a:cubicBezTo>
                  <a:pt x="619608" y="357630"/>
                  <a:pt x="642977" y="340468"/>
                  <a:pt x="641356" y="330740"/>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1AC5BC5-8839-4804-AC23-F16A27FEF2DD}"/>
              </a:ext>
            </a:extLst>
          </p:cNvPr>
          <p:cNvSpPr/>
          <p:nvPr/>
        </p:nvSpPr>
        <p:spPr>
          <a:xfrm>
            <a:off x="7550361" y="4523181"/>
            <a:ext cx="200795" cy="214127"/>
          </a:xfrm>
          <a:custGeom>
            <a:avLst/>
            <a:gdLst>
              <a:gd name="connsiteX0" fmla="*/ 84063 w 200795"/>
              <a:gd name="connsiteY0" fmla="*/ 9846 h 214127"/>
              <a:gd name="connsiteX1" fmla="*/ 84063 w 200795"/>
              <a:gd name="connsiteY1" fmla="*/ 9846 h 214127"/>
              <a:gd name="connsiteX2" fmla="*/ 6242 w 200795"/>
              <a:gd name="connsiteY2" fmla="*/ 48757 h 214127"/>
              <a:gd name="connsiteX3" fmla="*/ 35425 w 200795"/>
              <a:gd name="connsiteY3" fmla="*/ 184944 h 214127"/>
              <a:gd name="connsiteX4" fmla="*/ 93791 w 200795"/>
              <a:gd name="connsiteY4" fmla="*/ 214127 h 214127"/>
              <a:gd name="connsiteX5" fmla="*/ 181340 w 200795"/>
              <a:gd name="connsiteY5" fmla="*/ 184944 h 214127"/>
              <a:gd name="connsiteX6" fmla="*/ 200795 w 200795"/>
              <a:gd name="connsiteY6" fmla="*/ 155761 h 214127"/>
              <a:gd name="connsiteX7" fmla="*/ 181340 w 200795"/>
              <a:gd name="connsiteY7" fmla="*/ 48757 h 214127"/>
              <a:gd name="connsiteX8" fmla="*/ 161884 w 200795"/>
              <a:gd name="connsiteY8" fmla="*/ 29301 h 214127"/>
              <a:gd name="connsiteX9" fmla="*/ 103518 w 200795"/>
              <a:gd name="connsiteY9" fmla="*/ 118 h 214127"/>
              <a:gd name="connsiteX10" fmla="*/ 84063 w 200795"/>
              <a:gd name="connsiteY10" fmla="*/ 9846 h 21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795" h="214127">
                <a:moveTo>
                  <a:pt x="84063" y="9846"/>
                </a:moveTo>
                <a:lnTo>
                  <a:pt x="84063" y="9846"/>
                </a:lnTo>
                <a:cubicBezTo>
                  <a:pt x="58123" y="22816"/>
                  <a:pt x="18507" y="22476"/>
                  <a:pt x="6242" y="48757"/>
                </a:cubicBezTo>
                <a:cubicBezTo>
                  <a:pt x="-8915" y="81235"/>
                  <a:pt x="4570" y="154090"/>
                  <a:pt x="35425" y="184944"/>
                </a:cubicBezTo>
                <a:cubicBezTo>
                  <a:pt x="54282" y="203801"/>
                  <a:pt x="70056" y="206215"/>
                  <a:pt x="93791" y="214127"/>
                </a:cubicBezTo>
                <a:cubicBezTo>
                  <a:pt x="132920" y="207605"/>
                  <a:pt x="153984" y="212300"/>
                  <a:pt x="181340" y="184944"/>
                </a:cubicBezTo>
                <a:cubicBezTo>
                  <a:pt x="189607" y="176677"/>
                  <a:pt x="194310" y="165489"/>
                  <a:pt x="200795" y="155761"/>
                </a:cubicBezTo>
                <a:cubicBezTo>
                  <a:pt x="199455" y="145039"/>
                  <a:pt x="195545" y="72432"/>
                  <a:pt x="181340" y="48757"/>
                </a:cubicBezTo>
                <a:cubicBezTo>
                  <a:pt x="176621" y="40892"/>
                  <a:pt x="169046" y="35030"/>
                  <a:pt x="161884" y="29301"/>
                </a:cubicBezTo>
                <a:cubicBezTo>
                  <a:pt x="142756" y="13998"/>
                  <a:pt x="127491" y="4913"/>
                  <a:pt x="103518" y="118"/>
                </a:cubicBezTo>
                <a:cubicBezTo>
                  <a:pt x="97159" y="-1154"/>
                  <a:pt x="87306" y="8225"/>
                  <a:pt x="84063" y="9846"/>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8DB836B-5AD9-43C1-9B5F-A50E9C58434D}"/>
              </a:ext>
            </a:extLst>
          </p:cNvPr>
          <p:cNvSpPr/>
          <p:nvPr/>
        </p:nvSpPr>
        <p:spPr>
          <a:xfrm>
            <a:off x="7887637" y="4236391"/>
            <a:ext cx="178259" cy="194554"/>
          </a:xfrm>
          <a:custGeom>
            <a:avLst/>
            <a:gdLst>
              <a:gd name="connsiteX0" fmla="*/ 0 w 178259"/>
              <a:gd name="connsiteY0" fmla="*/ 29183 h 194554"/>
              <a:gd name="connsiteX1" fmla="*/ 0 w 178259"/>
              <a:gd name="connsiteY1" fmla="*/ 29183 h 194554"/>
              <a:gd name="connsiteX2" fmla="*/ 87549 w 178259"/>
              <a:gd name="connsiteY2" fmla="*/ 9728 h 194554"/>
              <a:gd name="connsiteX3" fmla="*/ 116732 w 178259"/>
              <a:gd name="connsiteY3" fmla="*/ 0 h 194554"/>
              <a:gd name="connsiteX4" fmla="*/ 145915 w 178259"/>
              <a:gd name="connsiteY4" fmla="*/ 9728 h 194554"/>
              <a:gd name="connsiteX5" fmla="*/ 155643 w 178259"/>
              <a:gd name="connsiteY5" fmla="*/ 184826 h 194554"/>
              <a:gd name="connsiteX6" fmla="*/ 126460 w 178259"/>
              <a:gd name="connsiteY6" fmla="*/ 194554 h 194554"/>
              <a:gd name="connsiteX7" fmla="*/ 29183 w 178259"/>
              <a:gd name="connsiteY7" fmla="*/ 184826 h 194554"/>
              <a:gd name="connsiteX8" fmla="*/ 19455 w 178259"/>
              <a:gd name="connsiteY8" fmla="*/ 155643 h 194554"/>
              <a:gd name="connsiteX9" fmla="*/ 29183 w 178259"/>
              <a:gd name="connsiteY9" fmla="*/ 48639 h 194554"/>
              <a:gd name="connsiteX10" fmla="*/ 0 w 178259"/>
              <a:gd name="connsiteY10" fmla="*/ 29183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259" h="194554">
                <a:moveTo>
                  <a:pt x="0" y="29183"/>
                </a:moveTo>
                <a:lnTo>
                  <a:pt x="0" y="29183"/>
                </a:lnTo>
                <a:cubicBezTo>
                  <a:pt x="29183" y="22698"/>
                  <a:pt x="58547" y="16979"/>
                  <a:pt x="87549" y="9728"/>
                </a:cubicBezTo>
                <a:cubicBezTo>
                  <a:pt x="97497" y="7241"/>
                  <a:pt x="106478" y="0"/>
                  <a:pt x="116732" y="0"/>
                </a:cubicBezTo>
                <a:cubicBezTo>
                  <a:pt x="126986" y="0"/>
                  <a:pt x="136187" y="6485"/>
                  <a:pt x="145915" y="9728"/>
                </a:cubicBezTo>
                <a:cubicBezTo>
                  <a:pt x="187370" y="71912"/>
                  <a:pt x="187158" y="58762"/>
                  <a:pt x="155643" y="184826"/>
                </a:cubicBezTo>
                <a:cubicBezTo>
                  <a:pt x="153156" y="194774"/>
                  <a:pt x="136188" y="191311"/>
                  <a:pt x="126460" y="194554"/>
                </a:cubicBezTo>
                <a:cubicBezTo>
                  <a:pt x="94034" y="191311"/>
                  <a:pt x="59808" y="195963"/>
                  <a:pt x="29183" y="184826"/>
                </a:cubicBezTo>
                <a:cubicBezTo>
                  <a:pt x="19546" y="181322"/>
                  <a:pt x="19455" y="165897"/>
                  <a:pt x="19455" y="155643"/>
                </a:cubicBezTo>
                <a:cubicBezTo>
                  <a:pt x="19455" y="119828"/>
                  <a:pt x="26436" y="84349"/>
                  <a:pt x="29183" y="48639"/>
                </a:cubicBezTo>
                <a:cubicBezTo>
                  <a:pt x="29680" y="42173"/>
                  <a:pt x="4864" y="32426"/>
                  <a:pt x="0" y="29183"/>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EB2C100-965E-46F2-A6C8-395F07607DF1}"/>
              </a:ext>
            </a:extLst>
          </p:cNvPr>
          <p:cNvSpPr/>
          <p:nvPr/>
        </p:nvSpPr>
        <p:spPr>
          <a:xfrm>
            <a:off x="7923780" y="4717912"/>
            <a:ext cx="194553" cy="204281"/>
          </a:xfrm>
          <a:custGeom>
            <a:avLst/>
            <a:gdLst>
              <a:gd name="connsiteX0" fmla="*/ 87549 w 194553"/>
              <a:gd name="connsiteY0" fmla="*/ 0 h 204281"/>
              <a:gd name="connsiteX1" fmla="*/ 87549 w 194553"/>
              <a:gd name="connsiteY1" fmla="*/ 0 h 204281"/>
              <a:gd name="connsiteX2" fmla="*/ 0 w 194553"/>
              <a:gd name="connsiteY2" fmla="*/ 107004 h 204281"/>
              <a:gd name="connsiteX3" fmla="*/ 9727 w 194553"/>
              <a:gd name="connsiteY3" fmla="*/ 204281 h 204281"/>
              <a:gd name="connsiteX4" fmla="*/ 145914 w 194553"/>
              <a:gd name="connsiteY4" fmla="*/ 184825 h 204281"/>
              <a:gd name="connsiteX5" fmla="*/ 194553 w 194553"/>
              <a:gd name="connsiteY5" fmla="*/ 155642 h 204281"/>
              <a:gd name="connsiteX6" fmla="*/ 175097 w 194553"/>
              <a:gd name="connsiteY6" fmla="*/ 68093 h 204281"/>
              <a:gd name="connsiteX7" fmla="*/ 116731 w 194553"/>
              <a:gd name="connsiteY7" fmla="*/ 38910 h 204281"/>
              <a:gd name="connsiteX8" fmla="*/ 87549 w 194553"/>
              <a:gd name="connsiteY8" fmla="*/ 0 h 20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553" h="204281">
                <a:moveTo>
                  <a:pt x="87549" y="0"/>
                </a:moveTo>
                <a:lnTo>
                  <a:pt x="87549" y="0"/>
                </a:lnTo>
                <a:cubicBezTo>
                  <a:pt x="78780" y="8769"/>
                  <a:pt x="0" y="64345"/>
                  <a:pt x="0" y="107004"/>
                </a:cubicBezTo>
                <a:cubicBezTo>
                  <a:pt x="0" y="139591"/>
                  <a:pt x="6485" y="171855"/>
                  <a:pt x="9727" y="204281"/>
                </a:cubicBezTo>
                <a:cubicBezTo>
                  <a:pt x="55123" y="197796"/>
                  <a:pt x="113488" y="217250"/>
                  <a:pt x="145914" y="184825"/>
                </a:cubicBezTo>
                <a:cubicBezTo>
                  <a:pt x="172621" y="158120"/>
                  <a:pt x="156669" y="168270"/>
                  <a:pt x="194553" y="155642"/>
                </a:cubicBezTo>
                <a:cubicBezTo>
                  <a:pt x="194453" y="155044"/>
                  <a:pt x="185180" y="80697"/>
                  <a:pt x="175097" y="68093"/>
                </a:cubicBezTo>
                <a:cubicBezTo>
                  <a:pt x="164755" y="55166"/>
                  <a:pt x="132997" y="41621"/>
                  <a:pt x="116731" y="38910"/>
                </a:cubicBezTo>
                <a:cubicBezTo>
                  <a:pt x="107136" y="37311"/>
                  <a:pt x="92413" y="6485"/>
                  <a:pt x="87549" y="0"/>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2A8656E-3449-463D-A07B-12B6C93F9AAB}"/>
              </a:ext>
            </a:extLst>
          </p:cNvPr>
          <p:cNvSpPr/>
          <p:nvPr/>
        </p:nvSpPr>
        <p:spPr>
          <a:xfrm>
            <a:off x="8333029" y="4299622"/>
            <a:ext cx="214008" cy="262647"/>
          </a:xfrm>
          <a:custGeom>
            <a:avLst/>
            <a:gdLst>
              <a:gd name="connsiteX0" fmla="*/ 0 w 214008"/>
              <a:gd name="connsiteY0" fmla="*/ 136188 h 262647"/>
              <a:gd name="connsiteX1" fmla="*/ 0 w 214008"/>
              <a:gd name="connsiteY1" fmla="*/ 136188 h 262647"/>
              <a:gd name="connsiteX2" fmla="*/ 9728 w 214008"/>
              <a:gd name="connsiteY2" fmla="*/ 48639 h 262647"/>
              <a:gd name="connsiteX3" fmla="*/ 38911 w 214008"/>
              <a:gd name="connsiteY3" fmla="*/ 38911 h 262647"/>
              <a:gd name="connsiteX4" fmla="*/ 77821 w 214008"/>
              <a:gd name="connsiteY4" fmla="*/ 19456 h 262647"/>
              <a:gd name="connsiteX5" fmla="*/ 116732 w 214008"/>
              <a:gd name="connsiteY5" fmla="*/ 9728 h 262647"/>
              <a:gd name="connsiteX6" fmla="*/ 145915 w 214008"/>
              <a:gd name="connsiteY6" fmla="*/ 0 h 262647"/>
              <a:gd name="connsiteX7" fmla="*/ 175098 w 214008"/>
              <a:gd name="connsiteY7" fmla="*/ 9728 h 262647"/>
              <a:gd name="connsiteX8" fmla="*/ 214008 w 214008"/>
              <a:gd name="connsiteY8" fmla="*/ 68094 h 262647"/>
              <a:gd name="connsiteX9" fmla="*/ 204281 w 214008"/>
              <a:gd name="connsiteY9" fmla="*/ 223737 h 262647"/>
              <a:gd name="connsiteX10" fmla="*/ 184825 w 214008"/>
              <a:gd name="connsiteY10" fmla="*/ 243192 h 262647"/>
              <a:gd name="connsiteX11" fmla="*/ 126459 w 214008"/>
              <a:gd name="connsiteY11" fmla="*/ 262647 h 262647"/>
              <a:gd name="connsiteX12" fmla="*/ 87549 w 214008"/>
              <a:gd name="connsiteY12" fmla="*/ 252920 h 262647"/>
              <a:gd name="connsiteX13" fmla="*/ 68093 w 214008"/>
              <a:gd name="connsiteY13" fmla="*/ 233464 h 262647"/>
              <a:gd name="connsiteX14" fmla="*/ 19455 w 214008"/>
              <a:gd name="connsiteY14" fmla="*/ 145915 h 262647"/>
              <a:gd name="connsiteX15" fmla="*/ 0 w 214008"/>
              <a:gd name="connsiteY15" fmla="*/ 136188 h 26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4008" h="262647">
                <a:moveTo>
                  <a:pt x="0" y="136188"/>
                </a:moveTo>
                <a:lnTo>
                  <a:pt x="0" y="136188"/>
                </a:lnTo>
                <a:cubicBezTo>
                  <a:pt x="3243" y="107005"/>
                  <a:pt x="-1177" y="75901"/>
                  <a:pt x="9728" y="48639"/>
                </a:cubicBezTo>
                <a:cubicBezTo>
                  <a:pt x="13536" y="39119"/>
                  <a:pt x="29486" y="42950"/>
                  <a:pt x="38911" y="38911"/>
                </a:cubicBezTo>
                <a:cubicBezTo>
                  <a:pt x="52239" y="33199"/>
                  <a:pt x="64243" y="24548"/>
                  <a:pt x="77821" y="19456"/>
                </a:cubicBezTo>
                <a:cubicBezTo>
                  <a:pt x="90339" y="14762"/>
                  <a:pt x="103877" y="13401"/>
                  <a:pt x="116732" y="9728"/>
                </a:cubicBezTo>
                <a:cubicBezTo>
                  <a:pt x="126591" y="6911"/>
                  <a:pt x="136187" y="3243"/>
                  <a:pt x="145915" y="0"/>
                </a:cubicBezTo>
                <a:cubicBezTo>
                  <a:pt x="155643" y="3243"/>
                  <a:pt x="167847" y="2477"/>
                  <a:pt x="175098" y="9728"/>
                </a:cubicBezTo>
                <a:cubicBezTo>
                  <a:pt x="191632" y="26262"/>
                  <a:pt x="214008" y="68094"/>
                  <a:pt x="214008" y="68094"/>
                </a:cubicBezTo>
                <a:cubicBezTo>
                  <a:pt x="210766" y="119975"/>
                  <a:pt x="212827" y="172462"/>
                  <a:pt x="204281" y="223737"/>
                </a:cubicBezTo>
                <a:cubicBezTo>
                  <a:pt x="202773" y="232784"/>
                  <a:pt x="193028" y="239091"/>
                  <a:pt x="184825" y="243192"/>
                </a:cubicBezTo>
                <a:cubicBezTo>
                  <a:pt x="166482" y="252363"/>
                  <a:pt x="126459" y="262647"/>
                  <a:pt x="126459" y="262647"/>
                </a:cubicBezTo>
                <a:cubicBezTo>
                  <a:pt x="113489" y="259405"/>
                  <a:pt x="99507" y="258899"/>
                  <a:pt x="87549" y="252920"/>
                </a:cubicBezTo>
                <a:cubicBezTo>
                  <a:pt x="79346" y="248818"/>
                  <a:pt x="73596" y="240801"/>
                  <a:pt x="68093" y="233464"/>
                </a:cubicBezTo>
                <a:cubicBezTo>
                  <a:pt x="40924" y="197239"/>
                  <a:pt x="28934" y="183829"/>
                  <a:pt x="19455" y="145915"/>
                </a:cubicBezTo>
                <a:cubicBezTo>
                  <a:pt x="18669" y="142769"/>
                  <a:pt x="3242" y="137809"/>
                  <a:pt x="0" y="136188"/>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7B5380D-53AF-4A10-A418-4FEB72A0C0B9}"/>
              </a:ext>
            </a:extLst>
          </p:cNvPr>
          <p:cNvSpPr/>
          <p:nvPr/>
        </p:nvSpPr>
        <p:spPr>
          <a:xfrm>
            <a:off x="6607866" y="4931922"/>
            <a:ext cx="527578" cy="729574"/>
          </a:xfrm>
          <a:custGeom>
            <a:avLst/>
            <a:gdLst>
              <a:gd name="connsiteX0" fmla="*/ 272374 w 527578"/>
              <a:gd name="connsiteY0" fmla="*/ 0 h 729574"/>
              <a:gd name="connsiteX1" fmla="*/ 272374 w 527578"/>
              <a:gd name="connsiteY1" fmla="*/ 0 h 729574"/>
              <a:gd name="connsiteX2" fmla="*/ 214008 w 527578"/>
              <a:gd name="connsiteY2" fmla="*/ 136187 h 729574"/>
              <a:gd name="connsiteX3" fmla="*/ 145915 w 527578"/>
              <a:gd name="connsiteY3" fmla="*/ 408561 h 729574"/>
              <a:gd name="connsiteX4" fmla="*/ 126459 w 527578"/>
              <a:gd name="connsiteY4" fmla="*/ 466927 h 729574"/>
              <a:gd name="connsiteX5" fmla="*/ 107004 w 527578"/>
              <a:gd name="connsiteY5" fmla="*/ 505838 h 729574"/>
              <a:gd name="connsiteX6" fmla="*/ 87549 w 527578"/>
              <a:gd name="connsiteY6" fmla="*/ 583659 h 729574"/>
              <a:gd name="connsiteX7" fmla="*/ 38910 w 527578"/>
              <a:gd name="connsiteY7" fmla="*/ 661481 h 729574"/>
              <a:gd name="connsiteX8" fmla="*/ 19455 w 527578"/>
              <a:gd name="connsiteY8" fmla="*/ 700391 h 729574"/>
              <a:gd name="connsiteX9" fmla="*/ 0 w 527578"/>
              <a:gd name="connsiteY9" fmla="*/ 729574 h 729574"/>
              <a:gd name="connsiteX10" fmla="*/ 38910 w 527578"/>
              <a:gd name="connsiteY10" fmla="*/ 642025 h 729574"/>
              <a:gd name="connsiteX11" fmla="*/ 77821 w 527578"/>
              <a:gd name="connsiteY11" fmla="*/ 583659 h 729574"/>
              <a:gd name="connsiteX12" fmla="*/ 107004 w 527578"/>
              <a:gd name="connsiteY12" fmla="*/ 573932 h 729574"/>
              <a:gd name="connsiteX13" fmla="*/ 116732 w 527578"/>
              <a:gd name="connsiteY13" fmla="*/ 544749 h 729574"/>
              <a:gd name="connsiteX14" fmla="*/ 204281 w 527578"/>
              <a:gd name="connsiteY14" fmla="*/ 515566 h 729574"/>
              <a:gd name="connsiteX15" fmla="*/ 496110 w 527578"/>
              <a:gd name="connsiteY15" fmla="*/ 505838 h 729574"/>
              <a:gd name="connsiteX16" fmla="*/ 525293 w 527578"/>
              <a:gd name="connsiteY16" fmla="*/ 389106 h 729574"/>
              <a:gd name="connsiteX17" fmla="*/ 496110 w 527578"/>
              <a:gd name="connsiteY17" fmla="*/ 243191 h 729574"/>
              <a:gd name="connsiteX18" fmla="*/ 466927 w 527578"/>
              <a:gd name="connsiteY18" fmla="*/ 233464 h 729574"/>
              <a:gd name="connsiteX19" fmla="*/ 369651 w 527578"/>
              <a:gd name="connsiteY19" fmla="*/ 214008 h 729574"/>
              <a:gd name="connsiteX20" fmla="*/ 369651 w 527578"/>
              <a:gd name="connsiteY20" fmla="*/ 58366 h 729574"/>
              <a:gd name="connsiteX21" fmla="*/ 350196 w 527578"/>
              <a:gd name="connsiteY21" fmla="*/ 29183 h 729574"/>
              <a:gd name="connsiteX22" fmla="*/ 321013 w 527578"/>
              <a:gd name="connsiteY22" fmla="*/ 19455 h 729574"/>
              <a:gd name="connsiteX23" fmla="*/ 272374 w 527578"/>
              <a:gd name="connsiteY23" fmla="*/ 0 h 7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7578" h="729574">
                <a:moveTo>
                  <a:pt x="272374" y="0"/>
                </a:moveTo>
                <a:lnTo>
                  <a:pt x="272374" y="0"/>
                </a:lnTo>
                <a:cubicBezTo>
                  <a:pt x="242007" y="60734"/>
                  <a:pt x="230109" y="75360"/>
                  <a:pt x="214008" y="136187"/>
                </a:cubicBezTo>
                <a:cubicBezTo>
                  <a:pt x="190060" y="226657"/>
                  <a:pt x="175510" y="319778"/>
                  <a:pt x="145915" y="408561"/>
                </a:cubicBezTo>
                <a:cubicBezTo>
                  <a:pt x="139430" y="428016"/>
                  <a:pt x="135630" y="448584"/>
                  <a:pt x="126459" y="466927"/>
                </a:cubicBezTo>
                <a:lnTo>
                  <a:pt x="107004" y="505838"/>
                </a:lnTo>
                <a:cubicBezTo>
                  <a:pt x="101296" y="534378"/>
                  <a:pt x="98764" y="557491"/>
                  <a:pt x="87549" y="583659"/>
                </a:cubicBezTo>
                <a:cubicBezTo>
                  <a:pt x="60663" y="646394"/>
                  <a:pt x="76995" y="600546"/>
                  <a:pt x="38910" y="661481"/>
                </a:cubicBezTo>
                <a:cubicBezTo>
                  <a:pt x="31225" y="673778"/>
                  <a:pt x="26649" y="687801"/>
                  <a:pt x="19455" y="700391"/>
                </a:cubicBezTo>
                <a:cubicBezTo>
                  <a:pt x="13655" y="710542"/>
                  <a:pt x="6485" y="719846"/>
                  <a:pt x="0" y="729574"/>
                </a:cubicBezTo>
                <a:cubicBezTo>
                  <a:pt x="17365" y="625380"/>
                  <a:pt x="-7969" y="707655"/>
                  <a:pt x="38910" y="642025"/>
                </a:cubicBezTo>
                <a:cubicBezTo>
                  <a:pt x="56645" y="617197"/>
                  <a:pt x="51795" y="599274"/>
                  <a:pt x="77821" y="583659"/>
                </a:cubicBezTo>
                <a:cubicBezTo>
                  <a:pt x="86614" y="578383"/>
                  <a:pt x="97276" y="577174"/>
                  <a:pt x="107004" y="573932"/>
                </a:cubicBezTo>
                <a:cubicBezTo>
                  <a:pt x="110247" y="564204"/>
                  <a:pt x="109481" y="552000"/>
                  <a:pt x="116732" y="544749"/>
                </a:cubicBezTo>
                <a:cubicBezTo>
                  <a:pt x="133603" y="527878"/>
                  <a:pt x="183413" y="516758"/>
                  <a:pt x="204281" y="515566"/>
                </a:cubicBezTo>
                <a:cubicBezTo>
                  <a:pt x="301453" y="510013"/>
                  <a:pt x="398834" y="509081"/>
                  <a:pt x="496110" y="505838"/>
                </a:cubicBezTo>
                <a:cubicBezTo>
                  <a:pt x="521803" y="428761"/>
                  <a:pt x="512195" y="467701"/>
                  <a:pt x="525293" y="389106"/>
                </a:cubicBezTo>
                <a:cubicBezTo>
                  <a:pt x="522201" y="348902"/>
                  <a:pt x="543869" y="271846"/>
                  <a:pt x="496110" y="243191"/>
                </a:cubicBezTo>
                <a:cubicBezTo>
                  <a:pt x="487317" y="237916"/>
                  <a:pt x="476918" y="235770"/>
                  <a:pt x="466927" y="233464"/>
                </a:cubicBezTo>
                <a:cubicBezTo>
                  <a:pt x="434706" y="226028"/>
                  <a:pt x="369651" y="214008"/>
                  <a:pt x="369651" y="214008"/>
                </a:cubicBezTo>
                <a:cubicBezTo>
                  <a:pt x="376627" y="151230"/>
                  <a:pt x="387658" y="118389"/>
                  <a:pt x="369651" y="58366"/>
                </a:cubicBezTo>
                <a:cubicBezTo>
                  <a:pt x="366292" y="47168"/>
                  <a:pt x="359325" y="36486"/>
                  <a:pt x="350196" y="29183"/>
                </a:cubicBezTo>
                <a:cubicBezTo>
                  <a:pt x="342189" y="22777"/>
                  <a:pt x="330741" y="22698"/>
                  <a:pt x="321013" y="19455"/>
                </a:cubicBezTo>
                <a:cubicBezTo>
                  <a:pt x="292386" y="-9171"/>
                  <a:pt x="280480" y="3242"/>
                  <a:pt x="272374" y="0"/>
                </a:cubicBezTo>
                <a:close/>
              </a:path>
            </a:pathLst>
          </a:custGeom>
          <a:gradFill flip="none" rotWithShape="1">
            <a:gsLst>
              <a:gs pos="100000">
                <a:schemeClr val="accent1">
                  <a:lumMod val="5000"/>
                  <a:lumOff val="95000"/>
                </a:schemeClr>
              </a:gs>
              <a:gs pos="0">
                <a:schemeClr val="accent1">
                  <a:lumMod val="45000"/>
                  <a:lumOff val="55000"/>
                </a:schemeClr>
              </a:gs>
              <a:gs pos="29000">
                <a:schemeClr val="accent1">
                  <a:lumMod val="45000"/>
                  <a:lumOff val="55000"/>
                </a:schemeClr>
              </a:gs>
              <a:gs pos="60000">
                <a:schemeClr val="accent1">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oon 13">
            <a:extLst>
              <a:ext uri="{FF2B5EF4-FFF2-40B4-BE49-F238E27FC236}">
                <a16:creationId xmlns:a16="http://schemas.microsoft.com/office/drawing/2014/main" id="{4F5CB03B-8360-4D25-8531-1EF0F8BCE746}"/>
              </a:ext>
            </a:extLst>
          </p:cNvPr>
          <p:cNvSpPr/>
          <p:nvPr/>
        </p:nvSpPr>
        <p:spPr>
          <a:xfrm rot="20382263">
            <a:off x="10768065" y="2541827"/>
            <a:ext cx="380932" cy="52322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90180E6-E52B-46A2-AF62-041A5EF19FC7}"/>
              </a:ext>
            </a:extLst>
          </p:cNvPr>
          <p:cNvCxnSpPr/>
          <p:nvPr/>
        </p:nvCxnSpPr>
        <p:spPr>
          <a:xfrm flipV="1">
            <a:off x="8159719" y="4574744"/>
            <a:ext cx="173310" cy="162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517598A-6365-42F1-ABFE-E5767D40341E}"/>
              </a:ext>
            </a:extLst>
          </p:cNvPr>
          <p:cNvCxnSpPr>
            <a:cxnSpLocks/>
          </p:cNvCxnSpPr>
          <p:nvPr/>
        </p:nvCxnSpPr>
        <p:spPr>
          <a:xfrm flipV="1">
            <a:off x="7203204" y="2957704"/>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E7D004F-7333-4C29-AA40-3715611E0A9A}"/>
              </a:ext>
            </a:extLst>
          </p:cNvPr>
          <p:cNvCxnSpPr>
            <a:cxnSpLocks/>
          </p:cNvCxnSpPr>
          <p:nvPr/>
        </p:nvCxnSpPr>
        <p:spPr>
          <a:xfrm flipH="1" flipV="1">
            <a:off x="7203204" y="3886815"/>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66DC9D-8BE6-46BE-9ED4-6FA3CDDB8175}"/>
              </a:ext>
            </a:extLst>
          </p:cNvPr>
          <p:cNvCxnSpPr>
            <a:cxnSpLocks/>
          </p:cNvCxnSpPr>
          <p:nvPr/>
        </p:nvCxnSpPr>
        <p:spPr>
          <a:xfrm flipV="1">
            <a:off x="6934650" y="3968399"/>
            <a:ext cx="17251" cy="851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3BC7DF2-2BBE-4B58-B1E6-44E7DD74ACBE}"/>
              </a:ext>
            </a:extLst>
          </p:cNvPr>
          <p:cNvCxnSpPr>
            <a:cxnSpLocks/>
          </p:cNvCxnSpPr>
          <p:nvPr/>
        </p:nvCxnSpPr>
        <p:spPr>
          <a:xfrm flipH="1" flipV="1">
            <a:off x="7956830" y="4512077"/>
            <a:ext cx="35468" cy="153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BE7D98E-C1BC-4E14-8C24-7462F5369E87}"/>
              </a:ext>
            </a:extLst>
          </p:cNvPr>
          <p:cNvCxnSpPr>
            <a:cxnSpLocks/>
          </p:cNvCxnSpPr>
          <p:nvPr/>
        </p:nvCxnSpPr>
        <p:spPr>
          <a:xfrm>
            <a:off x="8113612" y="4365777"/>
            <a:ext cx="177248" cy="28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B8CB590-F358-4791-A17E-56819FE42D53}"/>
              </a:ext>
            </a:extLst>
          </p:cNvPr>
          <p:cNvCxnSpPr>
            <a:cxnSpLocks/>
          </p:cNvCxnSpPr>
          <p:nvPr/>
        </p:nvCxnSpPr>
        <p:spPr>
          <a:xfrm flipV="1">
            <a:off x="7751156" y="4423993"/>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1CBFA19B-60C8-4F1F-9657-236F97456735}"/>
              </a:ext>
            </a:extLst>
          </p:cNvPr>
          <p:cNvGrpSpPr/>
          <p:nvPr/>
        </p:nvGrpSpPr>
        <p:grpSpPr>
          <a:xfrm>
            <a:off x="9722005" y="2925822"/>
            <a:ext cx="1514796" cy="1979841"/>
            <a:chOff x="9722005" y="2925822"/>
            <a:chExt cx="1514796" cy="1979841"/>
          </a:xfrm>
        </p:grpSpPr>
        <p:sp>
          <p:nvSpPr>
            <p:cNvPr id="16" name="Star: 5 Points 15">
              <a:extLst>
                <a:ext uri="{FF2B5EF4-FFF2-40B4-BE49-F238E27FC236}">
                  <a16:creationId xmlns:a16="http://schemas.microsoft.com/office/drawing/2014/main" id="{C4BEC245-7198-4E43-8566-57A57151DF2B}"/>
                </a:ext>
              </a:extLst>
            </p:cNvPr>
            <p:cNvSpPr/>
            <p:nvPr/>
          </p:nvSpPr>
          <p:spPr>
            <a:xfrm>
              <a:off x="9722005" y="3163076"/>
              <a:ext cx="683222" cy="59388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F78A7DF-673B-4690-B884-F3CEFDC53EF4}"/>
                </a:ext>
              </a:extLst>
            </p:cNvPr>
            <p:cNvSpPr/>
            <p:nvPr/>
          </p:nvSpPr>
          <p:spPr>
            <a:xfrm>
              <a:off x="11009383" y="4205268"/>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98C1083-6D6B-4AF1-8998-4AD0B2A377E2}"/>
                </a:ext>
              </a:extLst>
            </p:cNvPr>
            <p:cNvSpPr/>
            <p:nvPr/>
          </p:nvSpPr>
          <p:spPr>
            <a:xfrm>
              <a:off x="10666290" y="4516376"/>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A204912-72EB-47E3-ABE4-B4B432A6A962}"/>
                </a:ext>
              </a:extLst>
            </p:cNvPr>
            <p:cNvSpPr/>
            <p:nvPr/>
          </p:nvSpPr>
          <p:spPr>
            <a:xfrm>
              <a:off x="11055011" y="4723873"/>
              <a:ext cx="181790" cy="181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951A29DF-1290-4AEB-BA59-1526DEB206A6}"/>
                </a:ext>
              </a:extLst>
            </p:cNvPr>
            <p:cNvGrpSpPr/>
            <p:nvPr/>
          </p:nvGrpSpPr>
          <p:grpSpPr>
            <a:xfrm>
              <a:off x="10348009" y="2925822"/>
              <a:ext cx="789094" cy="1707935"/>
              <a:chOff x="7355604" y="3217112"/>
              <a:chExt cx="789094" cy="1707935"/>
            </a:xfrm>
          </p:grpSpPr>
          <p:cxnSp>
            <p:nvCxnSpPr>
              <p:cNvPr id="52" name="Straight Arrow Connector 51">
                <a:extLst>
                  <a:ext uri="{FF2B5EF4-FFF2-40B4-BE49-F238E27FC236}">
                    <a16:creationId xmlns:a16="http://schemas.microsoft.com/office/drawing/2014/main" id="{200D6219-A79E-4119-B218-EE8CF9F4EB11}"/>
                  </a:ext>
                </a:extLst>
              </p:cNvPr>
              <p:cNvCxnSpPr>
                <a:cxnSpLocks/>
              </p:cNvCxnSpPr>
              <p:nvPr/>
            </p:nvCxnSpPr>
            <p:spPr>
              <a:xfrm flipV="1">
                <a:off x="7355604" y="3217112"/>
                <a:ext cx="320237" cy="32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DA9219E-A823-4D8C-9694-7981E79D467D}"/>
                  </a:ext>
                </a:extLst>
              </p:cNvPr>
              <p:cNvCxnSpPr>
                <a:cxnSpLocks/>
              </p:cNvCxnSpPr>
              <p:nvPr/>
            </p:nvCxnSpPr>
            <p:spPr>
              <a:xfrm flipH="1" flipV="1">
                <a:off x="7355604" y="4146223"/>
                <a:ext cx="379795" cy="56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395FA42-94D0-4DC6-87B9-6835483A173B}"/>
                  </a:ext>
                </a:extLst>
              </p:cNvPr>
              <p:cNvCxnSpPr>
                <a:cxnSpLocks/>
              </p:cNvCxnSpPr>
              <p:nvPr/>
            </p:nvCxnSpPr>
            <p:spPr>
              <a:xfrm flipH="1" flipV="1">
                <a:off x="8109230" y="4771485"/>
                <a:ext cx="35468" cy="153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EAB283-3664-42BF-8AEA-7399E26094C7}"/>
                  </a:ext>
                </a:extLst>
              </p:cNvPr>
              <p:cNvCxnSpPr>
                <a:cxnSpLocks/>
              </p:cNvCxnSpPr>
              <p:nvPr/>
            </p:nvCxnSpPr>
            <p:spPr>
              <a:xfrm flipV="1">
                <a:off x="7903556" y="4683401"/>
                <a:ext cx="98976" cy="88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58" name="Arrow: Right 57">
            <a:extLst>
              <a:ext uri="{FF2B5EF4-FFF2-40B4-BE49-F238E27FC236}">
                <a16:creationId xmlns:a16="http://schemas.microsoft.com/office/drawing/2014/main" id="{6BE2A51B-66B9-4EEB-BA2F-B76F196FFAC4}"/>
              </a:ext>
            </a:extLst>
          </p:cNvPr>
          <p:cNvSpPr/>
          <p:nvPr/>
        </p:nvSpPr>
        <p:spPr>
          <a:xfrm>
            <a:off x="8598446" y="2626464"/>
            <a:ext cx="1823253" cy="33124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2B3DE1A3-E94A-43F9-A84C-E4C0DAFC7F64}"/>
              </a:ext>
            </a:extLst>
          </p:cNvPr>
          <p:cNvCxnSpPr/>
          <p:nvPr/>
        </p:nvCxnSpPr>
        <p:spPr>
          <a:xfrm>
            <a:off x="7523441" y="4134252"/>
            <a:ext cx="2824568"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63" name="Content Placeholder 2">
            <a:extLst>
              <a:ext uri="{FF2B5EF4-FFF2-40B4-BE49-F238E27FC236}">
                <a16:creationId xmlns:a16="http://schemas.microsoft.com/office/drawing/2014/main" id="{ACBA57A7-62E2-4BE0-B682-BCD59ADFFA0E}"/>
              </a:ext>
            </a:extLst>
          </p:cNvPr>
          <p:cNvSpPr>
            <a:spLocks noGrp="1"/>
          </p:cNvSpPr>
          <p:nvPr>
            <p:ph idx="1"/>
          </p:nvPr>
        </p:nvSpPr>
        <p:spPr>
          <a:xfrm>
            <a:off x="222454" y="295489"/>
            <a:ext cx="6169137" cy="6231771"/>
          </a:xfrm>
        </p:spPr>
        <p:txBody>
          <a:bodyPr>
            <a:normAutofit lnSpcReduction="10000"/>
          </a:bodyPr>
          <a:lstStyle/>
          <a:p>
            <a:r>
              <a:rPr lang="en-US" dirty="0"/>
              <a:t>Two parallel “systems”</a:t>
            </a:r>
          </a:p>
          <a:p>
            <a:pPr lvl="1"/>
            <a:r>
              <a:rPr lang="en-US" dirty="0"/>
              <a:t>Necessary because the formal system will not be able to formalize all aspects</a:t>
            </a:r>
          </a:p>
          <a:p>
            <a:pPr lvl="1"/>
            <a:r>
              <a:rPr lang="en-US" dirty="0"/>
              <a:t>Only formalize what is fruitful</a:t>
            </a:r>
          </a:p>
          <a:p>
            <a:r>
              <a:rPr lang="en-US" b="1" dirty="0">
                <a:solidFill>
                  <a:schemeClr val="accent2"/>
                </a:solidFill>
              </a:rPr>
              <a:t>Axioms</a:t>
            </a:r>
            <a:r>
              <a:rPr lang="en-US" dirty="0"/>
              <a:t> brings concepts from the informal to the formal system</a:t>
            </a:r>
          </a:p>
          <a:p>
            <a:pPr lvl="1"/>
            <a:r>
              <a:rPr lang="en-US" dirty="0"/>
              <a:t>Declare existence of certain objects with certain properties within the formal system</a:t>
            </a:r>
          </a:p>
          <a:p>
            <a:r>
              <a:rPr lang="en-US" dirty="0"/>
              <a:t> </a:t>
            </a:r>
            <a:r>
              <a:rPr lang="en-US" b="1" dirty="0">
                <a:solidFill>
                  <a:schemeClr val="accent6">
                    <a:lumMod val="75000"/>
                  </a:schemeClr>
                </a:solidFill>
              </a:rPr>
              <a:t>Definitions</a:t>
            </a:r>
            <a:r>
              <a:rPr lang="en-US" dirty="0"/>
              <a:t> bring relationships between informal concepts to the formal system</a:t>
            </a:r>
          </a:p>
          <a:p>
            <a:pPr lvl="1"/>
            <a:r>
              <a:rPr lang="en-US" dirty="0"/>
              <a:t>Further specialize formal concepts that already exist</a:t>
            </a:r>
          </a:p>
          <a:p>
            <a:r>
              <a:rPr lang="en-US" dirty="0"/>
              <a:t>Both axioms and definitions require </a:t>
            </a:r>
            <a:r>
              <a:rPr lang="en-US" b="1" dirty="0"/>
              <a:t>justifications</a:t>
            </a:r>
            <a:r>
              <a:rPr lang="en-US" dirty="0"/>
              <a:t> (i.e. informal proofs)</a:t>
            </a:r>
          </a:p>
          <a:p>
            <a:pPr lvl="1"/>
            <a:endParaRPr lang="en-US" dirty="0"/>
          </a:p>
        </p:txBody>
      </p:sp>
      <p:cxnSp>
        <p:nvCxnSpPr>
          <p:cNvPr id="68" name="Straight Arrow Connector 67">
            <a:extLst>
              <a:ext uri="{FF2B5EF4-FFF2-40B4-BE49-F238E27FC236}">
                <a16:creationId xmlns:a16="http://schemas.microsoft.com/office/drawing/2014/main" id="{5E9F463A-DE31-4C48-8FFF-56D91D6703E0}"/>
              </a:ext>
            </a:extLst>
          </p:cNvPr>
          <p:cNvCxnSpPr/>
          <p:nvPr/>
        </p:nvCxnSpPr>
        <p:spPr>
          <a:xfrm>
            <a:off x="7550361" y="3579778"/>
            <a:ext cx="2070294"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cxnSp>
        <p:nvCxnSpPr>
          <p:cNvPr id="69" name="Straight Arrow Connector 68">
            <a:extLst>
              <a:ext uri="{FF2B5EF4-FFF2-40B4-BE49-F238E27FC236}">
                <a16:creationId xmlns:a16="http://schemas.microsoft.com/office/drawing/2014/main" id="{36369273-5033-4BFD-8102-E08AEEC8BBC9}"/>
              </a:ext>
            </a:extLst>
          </p:cNvPr>
          <p:cNvCxnSpPr>
            <a:cxnSpLocks/>
          </p:cNvCxnSpPr>
          <p:nvPr/>
        </p:nvCxnSpPr>
        <p:spPr>
          <a:xfrm>
            <a:off x="8333029" y="4820052"/>
            <a:ext cx="2515051" cy="0"/>
          </a:xfrm>
          <a:prstGeom prst="straightConnector1">
            <a:avLst/>
          </a:prstGeom>
          <a:ln>
            <a:prstDash val="dash"/>
            <a:tailEnd type="triangle"/>
          </a:ln>
        </p:spPr>
        <p:style>
          <a:lnRef idx="1">
            <a:schemeClr val="accent6"/>
          </a:lnRef>
          <a:fillRef idx="0">
            <a:schemeClr val="accent6"/>
          </a:fillRef>
          <a:effectRef idx="0">
            <a:schemeClr val="accent6"/>
          </a:effectRef>
          <a:fontRef idx="minor">
            <a:schemeClr val="tx1"/>
          </a:fontRef>
        </p:style>
      </p:cxnSp>
      <p:sp>
        <p:nvSpPr>
          <p:cNvPr id="4" name="Footer Placeholder 3">
            <a:extLst>
              <a:ext uri="{FF2B5EF4-FFF2-40B4-BE49-F238E27FC236}">
                <a16:creationId xmlns:a16="http://schemas.microsoft.com/office/drawing/2014/main" id="{F3EA9758-649E-4015-B427-513FCD156101}"/>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C5F2E217-8BB3-401C-A7AC-3C01A31D1386}"/>
              </a:ext>
            </a:extLst>
          </p:cNvPr>
          <p:cNvSpPr>
            <a:spLocks noGrp="1"/>
          </p:cNvSpPr>
          <p:nvPr>
            <p:ph type="sldNum" sz="quarter" idx="13"/>
          </p:nvPr>
        </p:nvSpPr>
        <p:spPr/>
        <p:txBody>
          <a:bodyPr/>
          <a:lstStyle/>
          <a:p>
            <a:fld id="{F47845EA-7733-40EE-B074-20032348B727}" type="slidenum">
              <a:rPr lang="en-US" smtClean="0"/>
              <a:t>9</a:t>
            </a:fld>
            <a:endParaRPr lang="en-US"/>
          </a:p>
        </p:txBody>
      </p:sp>
    </p:spTree>
    <p:extLst>
      <p:ext uri="{BB962C8B-B14F-4D97-AF65-F5344CB8AC3E}">
        <p14:creationId xmlns:p14="http://schemas.microsoft.com/office/powerpoint/2010/main" val="87205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8" grpId="0" animBg="1"/>
      <p:bldP spid="6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A28E1-00EA-4A92-B9B0-3B4DBA1D49D0}"/>
              </a:ext>
            </a:extLst>
          </p:cNvPr>
          <p:cNvSpPr>
            <a:spLocks noGrp="1"/>
          </p:cNvSpPr>
          <p:nvPr>
            <p:ph type="title"/>
          </p:nvPr>
        </p:nvSpPr>
        <p:spPr/>
        <p:txBody>
          <a:bodyPr/>
          <a:lstStyle/>
          <a:p>
            <a:r>
              <a:rPr lang="en-US" dirty="0"/>
              <a:t>Hamiltonian mechanics for one degree of freedom</a:t>
            </a:r>
          </a:p>
        </p:txBody>
      </p:sp>
      <p:grpSp>
        <p:nvGrpSpPr>
          <p:cNvPr id="29" name="Group 28">
            <a:extLst>
              <a:ext uri="{FF2B5EF4-FFF2-40B4-BE49-F238E27FC236}">
                <a16:creationId xmlns:a16="http://schemas.microsoft.com/office/drawing/2014/main" id="{FED597B4-1AB4-46AC-A690-D26CA23880F5}"/>
              </a:ext>
            </a:extLst>
          </p:cNvPr>
          <p:cNvGrpSpPr/>
          <p:nvPr/>
        </p:nvGrpSpPr>
        <p:grpSpPr>
          <a:xfrm>
            <a:off x="7055986" y="1111798"/>
            <a:ext cx="5043602" cy="3387386"/>
            <a:chOff x="1420421" y="1885950"/>
            <a:chExt cx="3811442" cy="2559842"/>
          </a:xfrm>
        </p:grpSpPr>
        <p:sp>
          <p:nvSpPr>
            <p:cNvPr id="4" name="Freeform: Shape 3">
              <a:extLst>
                <a:ext uri="{FF2B5EF4-FFF2-40B4-BE49-F238E27FC236}">
                  <a16:creationId xmlns:a16="http://schemas.microsoft.com/office/drawing/2014/main" id="{2A7167C3-2AB8-4983-A427-D52B4644D50A}"/>
                </a:ext>
              </a:extLst>
            </p:cNvPr>
            <p:cNvSpPr/>
            <p:nvPr/>
          </p:nvSpPr>
          <p:spPr>
            <a:xfrm rot="10958491">
              <a:off x="3484661" y="2378201"/>
              <a:ext cx="246516" cy="1161535"/>
            </a:xfrm>
            <a:custGeom>
              <a:avLst/>
              <a:gdLst>
                <a:gd name="connsiteX0" fmla="*/ 184732 w 246516"/>
                <a:gd name="connsiteY0" fmla="*/ 0 h 1161535"/>
                <a:gd name="connsiteX1" fmla="*/ 24094 w 246516"/>
                <a:gd name="connsiteY1" fmla="*/ 253313 h 1161535"/>
                <a:gd name="connsiteX2" fmla="*/ 24094 w 246516"/>
                <a:gd name="connsiteY2" fmla="*/ 982362 h 1161535"/>
                <a:gd name="connsiteX3" fmla="*/ 246516 w 246516"/>
                <a:gd name="connsiteY3" fmla="*/ 1161535 h 1161535"/>
              </a:gdLst>
              <a:ahLst/>
              <a:cxnLst>
                <a:cxn ang="0">
                  <a:pos x="connsiteX0" y="connsiteY0"/>
                </a:cxn>
                <a:cxn ang="0">
                  <a:pos x="connsiteX1" y="connsiteY1"/>
                </a:cxn>
                <a:cxn ang="0">
                  <a:pos x="connsiteX2" y="connsiteY2"/>
                </a:cxn>
                <a:cxn ang="0">
                  <a:pos x="connsiteX3" y="connsiteY3"/>
                </a:cxn>
              </a:cxnLst>
              <a:rect l="l" t="t" r="r" b="b"/>
              <a:pathLst>
                <a:path w="246516" h="1161535">
                  <a:moveTo>
                    <a:pt x="184732" y="0"/>
                  </a:moveTo>
                  <a:cubicBezTo>
                    <a:pt x="117799" y="44793"/>
                    <a:pt x="50867" y="89586"/>
                    <a:pt x="24094" y="253313"/>
                  </a:cubicBezTo>
                  <a:cubicBezTo>
                    <a:pt x="-2679" y="417040"/>
                    <a:pt x="-12976" y="830992"/>
                    <a:pt x="24094" y="982362"/>
                  </a:cubicBezTo>
                  <a:cubicBezTo>
                    <a:pt x="61164" y="1133732"/>
                    <a:pt x="153840" y="1147633"/>
                    <a:pt x="246516" y="116153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2D6C20D7-B7FA-456A-81FB-3B72402C97EC}"/>
                </a:ext>
              </a:extLst>
            </p:cNvPr>
            <p:cNvSpPr/>
            <p:nvPr/>
          </p:nvSpPr>
          <p:spPr>
            <a:xfrm>
              <a:off x="2918153" y="2364083"/>
              <a:ext cx="1127878" cy="1170755"/>
            </a:xfrm>
            <a:custGeom>
              <a:avLst/>
              <a:gdLst>
                <a:gd name="connsiteX0" fmla="*/ 738841 w 1127878"/>
                <a:gd name="connsiteY0" fmla="*/ 2236 h 1170755"/>
                <a:gd name="connsiteX1" fmla="*/ 195144 w 1127878"/>
                <a:gd name="connsiteY1" fmla="*/ 144339 h 1170755"/>
                <a:gd name="connsiteX2" fmla="*/ 15971 w 1127878"/>
                <a:gd name="connsiteY2" fmla="*/ 786890 h 1170755"/>
                <a:gd name="connsiteX3" fmla="*/ 553490 w 1127878"/>
                <a:gd name="connsiteY3" fmla="*/ 1169949 h 1170755"/>
                <a:gd name="connsiteX4" fmla="*/ 1078652 w 1127878"/>
                <a:gd name="connsiteY4" fmla="*/ 867209 h 1170755"/>
                <a:gd name="connsiteX5" fmla="*/ 1066295 w 1127878"/>
                <a:gd name="connsiteY5" fmla="*/ 206122 h 1170755"/>
                <a:gd name="connsiteX6" fmla="*/ 738841 w 1127878"/>
                <a:gd name="connsiteY6" fmla="*/ 2236 h 1170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878" h="1170755">
                  <a:moveTo>
                    <a:pt x="738841" y="2236"/>
                  </a:moveTo>
                  <a:cubicBezTo>
                    <a:pt x="593649" y="-8061"/>
                    <a:pt x="315622" y="13563"/>
                    <a:pt x="195144" y="144339"/>
                  </a:cubicBezTo>
                  <a:cubicBezTo>
                    <a:pt x="74666" y="275115"/>
                    <a:pt x="-43753" y="615955"/>
                    <a:pt x="15971" y="786890"/>
                  </a:cubicBezTo>
                  <a:cubicBezTo>
                    <a:pt x="75695" y="957825"/>
                    <a:pt x="376377" y="1156563"/>
                    <a:pt x="553490" y="1169949"/>
                  </a:cubicBezTo>
                  <a:cubicBezTo>
                    <a:pt x="730603" y="1183335"/>
                    <a:pt x="993185" y="1027847"/>
                    <a:pt x="1078652" y="867209"/>
                  </a:cubicBezTo>
                  <a:cubicBezTo>
                    <a:pt x="1164119" y="706571"/>
                    <a:pt x="1123960" y="350284"/>
                    <a:pt x="1066295" y="206122"/>
                  </a:cubicBezTo>
                  <a:cubicBezTo>
                    <a:pt x="1008630" y="61960"/>
                    <a:pt x="884033" y="12533"/>
                    <a:pt x="738841" y="2236"/>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5BE6063-1303-4E5B-ABB0-623E2E5A9BA6}"/>
                </a:ext>
              </a:extLst>
            </p:cNvPr>
            <p:cNvCxnSpPr>
              <a:cxnSpLocks/>
            </p:cNvCxnSpPr>
            <p:nvPr/>
          </p:nvCxnSpPr>
          <p:spPr>
            <a:xfrm>
              <a:off x="2468474" y="2029946"/>
              <a:ext cx="0" cy="19351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823D453-DF5A-432B-8CC7-F6CEB6BF59F2}"/>
                </a:ext>
              </a:extLst>
            </p:cNvPr>
            <p:cNvCxnSpPr>
              <a:cxnSpLocks/>
            </p:cNvCxnSpPr>
            <p:nvPr/>
          </p:nvCxnSpPr>
          <p:spPr>
            <a:xfrm>
              <a:off x="2260063" y="3706406"/>
              <a:ext cx="287945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FF532CC-7837-4DFE-A922-C36FF314B8B7}"/>
                    </a:ext>
                  </a:extLst>
                </p:cNvPr>
                <p:cNvSpPr txBox="1"/>
                <p:nvPr/>
              </p:nvSpPr>
              <p:spPr>
                <a:xfrm>
                  <a:off x="4815765" y="3743794"/>
                  <a:ext cx="416098" cy="4426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oMath>
                    </m:oMathPara>
                  </a14:m>
                  <a:endParaRPr lang="en-US" dirty="0"/>
                </a:p>
              </p:txBody>
            </p:sp>
          </mc:Choice>
          <mc:Fallback xmlns="">
            <p:sp>
              <p:nvSpPr>
                <p:cNvPr id="8" name="TextBox 7">
                  <a:extLst>
                    <a:ext uri="{FF2B5EF4-FFF2-40B4-BE49-F238E27FC236}">
                      <a16:creationId xmlns:a16="http://schemas.microsoft.com/office/drawing/2014/main" id="{0FF532CC-7837-4DFE-A922-C36FF314B8B7}"/>
                    </a:ext>
                  </a:extLst>
                </p:cNvPr>
                <p:cNvSpPr txBox="1">
                  <a:spLocks noRot="1" noChangeAspect="1" noMove="1" noResize="1" noEditPoints="1" noAdjustHandles="1" noChangeArrowheads="1" noChangeShapeType="1" noTextEdit="1"/>
                </p:cNvSpPr>
                <p:nvPr/>
              </p:nvSpPr>
              <p:spPr>
                <a:xfrm>
                  <a:off x="4815765" y="3743794"/>
                  <a:ext cx="416098" cy="442641"/>
                </a:xfrm>
                <a:prstGeom prst="rect">
                  <a:avLst/>
                </a:prstGeom>
                <a:blipFill>
                  <a:blip r:embed="rId2"/>
                  <a:stretch>
                    <a:fillRect/>
                  </a:stretch>
                </a:blipFill>
              </p:spPr>
              <p:txBody>
                <a:bodyPr/>
                <a:lstStyle/>
                <a:p>
                  <a:r>
                    <a:rPr lang="en-US">
                      <a:noFill/>
                    </a:rPr>
                    <a:t> </a:t>
                  </a:r>
                </a:p>
              </p:txBody>
            </p:sp>
          </mc:Fallback>
        </mc:AlternateContent>
        <p:sp>
          <p:nvSpPr>
            <p:cNvPr id="9" name="Freeform: Shape 8">
              <a:extLst>
                <a:ext uri="{FF2B5EF4-FFF2-40B4-BE49-F238E27FC236}">
                  <a16:creationId xmlns:a16="http://schemas.microsoft.com/office/drawing/2014/main" id="{FAE35499-838D-498F-8333-C30CF8D9D963}"/>
                </a:ext>
              </a:extLst>
            </p:cNvPr>
            <p:cNvSpPr/>
            <p:nvPr/>
          </p:nvSpPr>
          <p:spPr>
            <a:xfrm>
              <a:off x="2610094" y="2411706"/>
              <a:ext cx="2108628" cy="1604947"/>
            </a:xfrm>
            <a:custGeom>
              <a:avLst/>
              <a:gdLst>
                <a:gd name="connsiteX0" fmla="*/ 0 w 1807534"/>
                <a:gd name="connsiteY0" fmla="*/ 964018 h 964018"/>
                <a:gd name="connsiteX1" fmla="*/ 623776 w 1807534"/>
                <a:gd name="connsiteY1" fmla="*/ 538716 h 964018"/>
                <a:gd name="connsiteX2" fmla="*/ 1389321 w 1807534"/>
                <a:gd name="connsiteY2" fmla="*/ 375683 h 964018"/>
                <a:gd name="connsiteX3" fmla="*/ 1807534 w 1807534"/>
                <a:gd name="connsiteY3" fmla="*/ 0 h 964018"/>
                <a:gd name="connsiteX0" fmla="*/ 0 w 1864815"/>
                <a:gd name="connsiteY0" fmla="*/ 1339140 h 1339140"/>
                <a:gd name="connsiteX1" fmla="*/ 681057 w 1864815"/>
                <a:gd name="connsiteY1" fmla="*/ 538716 h 1339140"/>
                <a:gd name="connsiteX2" fmla="*/ 1446602 w 1864815"/>
                <a:gd name="connsiteY2" fmla="*/ 375683 h 1339140"/>
                <a:gd name="connsiteX3" fmla="*/ 1864815 w 1864815"/>
                <a:gd name="connsiteY3" fmla="*/ 0 h 1339140"/>
              </a:gdLst>
              <a:ahLst/>
              <a:cxnLst>
                <a:cxn ang="0">
                  <a:pos x="connsiteX0" y="connsiteY0"/>
                </a:cxn>
                <a:cxn ang="0">
                  <a:pos x="connsiteX1" y="connsiteY1"/>
                </a:cxn>
                <a:cxn ang="0">
                  <a:pos x="connsiteX2" y="connsiteY2"/>
                </a:cxn>
                <a:cxn ang="0">
                  <a:pos x="connsiteX3" y="connsiteY3"/>
                </a:cxn>
              </a:cxnLst>
              <a:rect l="l" t="t" r="r" b="b"/>
              <a:pathLst>
                <a:path w="1864815" h="1339140">
                  <a:moveTo>
                    <a:pt x="0" y="1339140"/>
                  </a:moveTo>
                  <a:cubicBezTo>
                    <a:pt x="196111" y="1175517"/>
                    <a:pt x="439957" y="699292"/>
                    <a:pt x="681057" y="538716"/>
                  </a:cubicBezTo>
                  <a:cubicBezTo>
                    <a:pt x="922157" y="378140"/>
                    <a:pt x="1249309" y="465469"/>
                    <a:pt x="1446602" y="375683"/>
                  </a:cubicBezTo>
                  <a:cubicBezTo>
                    <a:pt x="1643895" y="285897"/>
                    <a:pt x="1754355" y="142948"/>
                    <a:pt x="1864815"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3113753-3C72-4486-BF65-9B76E0E48CEF}"/>
                </a:ext>
              </a:extLst>
            </p:cNvPr>
            <p:cNvCxnSpPr>
              <a:cxnSpLocks/>
            </p:cNvCxnSpPr>
            <p:nvPr/>
          </p:nvCxnSpPr>
          <p:spPr>
            <a:xfrm flipH="1">
              <a:off x="1726664" y="3592558"/>
              <a:ext cx="833974" cy="8532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5C27578-96D2-48ED-A5AC-66B176858CD5}"/>
                    </a:ext>
                  </a:extLst>
                </p:cNvPr>
                <p:cNvSpPr txBox="1"/>
                <p:nvPr/>
              </p:nvSpPr>
              <p:spPr>
                <a:xfrm>
                  <a:off x="1420421" y="3921108"/>
                  <a:ext cx="4160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05C27578-96D2-48ED-A5AC-66B176858CD5}"/>
                    </a:ext>
                  </a:extLst>
                </p:cNvPr>
                <p:cNvSpPr txBox="1">
                  <a:spLocks noRot="1" noChangeAspect="1" noMove="1" noResize="1" noEditPoints="1" noAdjustHandles="1" noChangeArrowheads="1" noChangeShapeType="1" noTextEdit="1"/>
                </p:cNvSpPr>
                <p:nvPr/>
              </p:nvSpPr>
              <p:spPr>
                <a:xfrm>
                  <a:off x="1420421" y="3921108"/>
                  <a:ext cx="416098" cy="369332"/>
                </a:xfrm>
                <a:prstGeom prst="rect">
                  <a:avLst/>
                </a:prstGeom>
                <a:blipFill>
                  <a:blip r:embed="rId3"/>
                  <a:stretch>
                    <a:fillRect/>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6DD9B6B9-E26E-4277-BA29-86D01DAC3266}"/>
                </a:ext>
              </a:extLst>
            </p:cNvPr>
            <p:cNvGrpSpPr/>
            <p:nvPr/>
          </p:nvGrpSpPr>
          <p:grpSpPr>
            <a:xfrm>
              <a:off x="2752533" y="2419199"/>
              <a:ext cx="1959428" cy="1442139"/>
              <a:chOff x="6207470" y="2983557"/>
              <a:chExt cx="1959428" cy="1442139"/>
            </a:xfrm>
          </p:grpSpPr>
          <p:cxnSp>
            <p:nvCxnSpPr>
              <p:cNvPr id="13" name="Straight Arrow Connector 12">
                <a:extLst>
                  <a:ext uri="{FF2B5EF4-FFF2-40B4-BE49-F238E27FC236}">
                    <a16:creationId xmlns:a16="http://schemas.microsoft.com/office/drawing/2014/main" id="{FCF8B6AA-D8C8-4744-A962-30C04EA4ADEB}"/>
                  </a:ext>
                </a:extLst>
              </p:cNvPr>
              <p:cNvCxnSpPr>
                <a:cxnSpLocks/>
              </p:cNvCxnSpPr>
              <p:nvPr/>
            </p:nvCxnSpPr>
            <p:spPr>
              <a:xfrm flipV="1">
                <a:off x="7252498" y="3490395"/>
                <a:ext cx="282158" cy="15676"/>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B57EC8-2A12-4665-A52F-B55F374D80C8}"/>
                  </a:ext>
                </a:extLst>
              </p:cNvPr>
              <p:cNvCxnSpPr>
                <a:cxnSpLocks/>
              </p:cNvCxnSpPr>
              <p:nvPr/>
            </p:nvCxnSpPr>
            <p:spPr>
              <a:xfrm flipV="1">
                <a:off x="7772400" y="3284893"/>
                <a:ext cx="211618" cy="117764"/>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9B8355-9837-4883-99CF-205630EFF588}"/>
                  </a:ext>
                </a:extLst>
              </p:cNvPr>
              <p:cNvCxnSpPr>
                <a:cxnSpLocks/>
              </p:cNvCxnSpPr>
              <p:nvPr/>
            </p:nvCxnSpPr>
            <p:spPr>
              <a:xfrm flipV="1">
                <a:off x="6818811" y="3511296"/>
                <a:ext cx="229907" cy="127254"/>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31770D-63F5-4EFF-BCE3-1310CAE0279C}"/>
                  </a:ext>
                </a:extLst>
              </p:cNvPr>
              <p:cNvCxnSpPr>
                <a:cxnSpLocks/>
              </p:cNvCxnSpPr>
              <p:nvPr/>
            </p:nvCxnSpPr>
            <p:spPr>
              <a:xfrm flipV="1">
                <a:off x="6466581" y="3838401"/>
                <a:ext cx="142571" cy="218595"/>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F75816-5D0C-469C-BCB6-278D1D5C1E4D}"/>
                  </a:ext>
                </a:extLst>
              </p:cNvPr>
              <p:cNvCxnSpPr>
                <a:cxnSpLocks/>
              </p:cNvCxnSpPr>
              <p:nvPr/>
            </p:nvCxnSpPr>
            <p:spPr>
              <a:xfrm flipV="1">
                <a:off x="8041495" y="2983557"/>
                <a:ext cx="125403" cy="172430"/>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DB9F45-EA43-444F-9FB4-0FE3FC947691}"/>
                  </a:ext>
                </a:extLst>
              </p:cNvPr>
              <p:cNvCxnSpPr>
                <a:cxnSpLocks/>
              </p:cNvCxnSpPr>
              <p:nvPr/>
            </p:nvCxnSpPr>
            <p:spPr>
              <a:xfrm flipV="1">
                <a:off x="6207470" y="4206240"/>
                <a:ext cx="125403" cy="219456"/>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86A9A49-6A77-4729-9650-55F5BE442D11}"/>
                    </a:ext>
                  </a:extLst>
                </p:cNvPr>
                <p:cNvSpPr txBox="1"/>
                <p:nvPr/>
              </p:nvSpPr>
              <p:spPr>
                <a:xfrm>
                  <a:off x="2450421" y="1885950"/>
                  <a:ext cx="416822" cy="4426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19" name="TextBox 18">
                  <a:extLst>
                    <a:ext uri="{FF2B5EF4-FFF2-40B4-BE49-F238E27FC236}">
                      <a16:creationId xmlns:a16="http://schemas.microsoft.com/office/drawing/2014/main" id="{786A9A49-6A77-4729-9650-55F5BE442D11}"/>
                    </a:ext>
                  </a:extLst>
                </p:cNvPr>
                <p:cNvSpPr txBox="1">
                  <a:spLocks noRot="1" noChangeAspect="1" noMove="1" noResize="1" noEditPoints="1" noAdjustHandles="1" noChangeArrowheads="1" noChangeShapeType="1" noTextEdit="1"/>
                </p:cNvSpPr>
                <p:nvPr/>
              </p:nvSpPr>
              <p:spPr>
                <a:xfrm>
                  <a:off x="2450421" y="1885950"/>
                  <a:ext cx="416822" cy="442641"/>
                </a:xfrm>
                <a:prstGeom prst="rect">
                  <a:avLst/>
                </a:prstGeom>
                <a:blipFill>
                  <a:blip r:embed="rId4"/>
                  <a:stretch>
                    <a:fillRect/>
                  </a:stretch>
                </a:blipFill>
              </p:spPr>
              <p:txBody>
                <a:bodyPr/>
                <a:lstStyle/>
                <a:p>
                  <a:r>
                    <a:rPr lang="en-US">
                      <a:noFill/>
                    </a:rPr>
                    <a:t> </a:t>
                  </a:r>
                </a:p>
              </p:txBody>
            </p:sp>
          </mc:Fallback>
        </mc:AlternateContent>
        <p:sp>
          <p:nvSpPr>
            <p:cNvPr id="20" name="Freeform: Shape 19">
              <a:extLst>
                <a:ext uri="{FF2B5EF4-FFF2-40B4-BE49-F238E27FC236}">
                  <a16:creationId xmlns:a16="http://schemas.microsoft.com/office/drawing/2014/main" id="{7F7CE1BF-0CCD-4D85-A3C1-77CC80EFCC27}"/>
                </a:ext>
              </a:extLst>
            </p:cNvPr>
            <p:cNvSpPr/>
            <p:nvPr/>
          </p:nvSpPr>
          <p:spPr>
            <a:xfrm>
              <a:off x="3293089" y="2366319"/>
              <a:ext cx="246516" cy="1161535"/>
            </a:xfrm>
            <a:custGeom>
              <a:avLst/>
              <a:gdLst>
                <a:gd name="connsiteX0" fmla="*/ 184732 w 246516"/>
                <a:gd name="connsiteY0" fmla="*/ 0 h 1161535"/>
                <a:gd name="connsiteX1" fmla="*/ 24094 w 246516"/>
                <a:gd name="connsiteY1" fmla="*/ 253313 h 1161535"/>
                <a:gd name="connsiteX2" fmla="*/ 24094 w 246516"/>
                <a:gd name="connsiteY2" fmla="*/ 982362 h 1161535"/>
                <a:gd name="connsiteX3" fmla="*/ 246516 w 246516"/>
                <a:gd name="connsiteY3" fmla="*/ 1161535 h 1161535"/>
              </a:gdLst>
              <a:ahLst/>
              <a:cxnLst>
                <a:cxn ang="0">
                  <a:pos x="connsiteX0" y="connsiteY0"/>
                </a:cxn>
                <a:cxn ang="0">
                  <a:pos x="connsiteX1" y="connsiteY1"/>
                </a:cxn>
                <a:cxn ang="0">
                  <a:pos x="connsiteX2" y="connsiteY2"/>
                </a:cxn>
                <a:cxn ang="0">
                  <a:pos x="connsiteX3" y="connsiteY3"/>
                </a:cxn>
              </a:cxnLst>
              <a:rect l="l" t="t" r="r" b="b"/>
              <a:pathLst>
                <a:path w="246516" h="1161535">
                  <a:moveTo>
                    <a:pt x="184732" y="0"/>
                  </a:moveTo>
                  <a:cubicBezTo>
                    <a:pt x="117799" y="44793"/>
                    <a:pt x="50867" y="89586"/>
                    <a:pt x="24094" y="253313"/>
                  </a:cubicBezTo>
                  <a:cubicBezTo>
                    <a:pt x="-2679" y="417040"/>
                    <a:pt x="-12976" y="830992"/>
                    <a:pt x="24094" y="982362"/>
                  </a:cubicBezTo>
                  <a:cubicBezTo>
                    <a:pt x="61164" y="1133732"/>
                    <a:pt x="153840" y="1147633"/>
                    <a:pt x="246516" y="116153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076344D-56AE-480E-8A33-8B660DC5A22D}"/>
                </a:ext>
              </a:extLst>
            </p:cNvPr>
            <p:cNvSpPr/>
            <p:nvPr/>
          </p:nvSpPr>
          <p:spPr>
            <a:xfrm>
              <a:off x="2035275" y="2070567"/>
              <a:ext cx="2547293" cy="1308385"/>
            </a:xfrm>
            <a:custGeom>
              <a:avLst/>
              <a:gdLst>
                <a:gd name="connsiteX0" fmla="*/ 0 w 1807534"/>
                <a:gd name="connsiteY0" fmla="*/ 964018 h 964018"/>
                <a:gd name="connsiteX1" fmla="*/ 623776 w 1807534"/>
                <a:gd name="connsiteY1" fmla="*/ 538716 h 964018"/>
                <a:gd name="connsiteX2" fmla="*/ 1389321 w 1807534"/>
                <a:gd name="connsiteY2" fmla="*/ 375683 h 964018"/>
                <a:gd name="connsiteX3" fmla="*/ 1807534 w 1807534"/>
                <a:gd name="connsiteY3" fmla="*/ 0 h 964018"/>
                <a:gd name="connsiteX0" fmla="*/ 0 w 1864815"/>
                <a:gd name="connsiteY0" fmla="*/ 1339140 h 1339140"/>
                <a:gd name="connsiteX1" fmla="*/ 681057 w 1864815"/>
                <a:gd name="connsiteY1" fmla="*/ 538716 h 1339140"/>
                <a:gd name="connsiteX2" fmla="*/ 1446602 w 1864815"/>
                <a:gd name="connsiteY2" fmla="*/ 375683 h 1339140"/>
                <a:gd name="connsiteX3" fmla="*/ 1864815 w 1864815"/>
                <a:gd name="connsiteY3" fmla="*/ 0 h 1339140"/>
                <a:gd name="connsiteX0" fmla="*/ 0 w 2209047"/>
                <a:gd name="connsiteY0" fmla="*/ 1065918 h 1065918"/>
                <a:gd name="connsiteX1" fmla="*/ 1025289 w 2209047"/>
                <a:gd name="connsiteY1" fmla="*/ 538716 h 1065918"/>
                <a:gd name="connsiteX2" fmla="*/ 1790834 w 2209047"/>
                <a:gd name="connsiteY2" fmla="*/ 375683 h 1065918"/>
                <a:gd name="connsiteX3" fmla="*/ 2209047 w 2209047"/>
                <a:gd name="connsiteY3" fmla="*/ 0 h 1065918"/>
                <a:gd name="connsiteX0" fmla="*/ 0 w 2209047"/>
                <a:gd name="connsiteY0" fmla="*/ 1065918 h 1065918"/>
                <a:gd name="connsiteX1" fmla="*/ 1025289 w 2209047"/>
                <a:gd name="connsiteY1" fmla="*/ 538716 h 1065918"/>
                <a:gd name="connsiteX2" fmla="*/ 1790834 w 2209047"/>
                <a:gd name="connsiteY2" fmla="*/ 375683 h 1065918"/>
                <a:gd name="connsiteX3" fmla="*/ 2209047 w 2209047"/>
                <a:gd name="connsiteY3" fmla="*/ 0 h 1065918"/>
                <a:gd name="connsiteX0" fmla="*/ 0 w 2209047"/>
                <a:gd name="connsiteY0" fmla="*/ 1065918 h 1065918"/>
                <a:gd name="connsiteX1" fmla="*/ 1156425 w 2209047"/>
                <a:gd name="connsiteY1" fmla="*/ 554182 h 1065918"/>
                <a:gd name="connsiteX2" fmla="*/ 1790834 w 2209047"/>
                <a:gd name="connsiteY2" fmla="*/ 375683 h 1065918"/>
                <a:gd name="connsiteX3" fmla="*/ 2209047 w 2209047"/>
                <a:gd name="connsiteY3" fmla="*/ 0 h 1065918"/>
                <a:gd name="connsiteX0" fmla="*/ 0 w 2209047"/>
                <a:gd name="connsiteY0" fmla="*/ 1065918 h 1065918"/>
                <a:gd name="connsiteX1" fmla="*/ 1156425 w 2209047"/>
                <a:gd name="connsiteY1" fmla="*/ 554182 h 1065918"/>
                <a:gd name="connsiteX2" fmla="*/ 1790834 w 2209047"/>
                <a:gd name="connsiteY2" fmla="*/ 375683 h 1065918"/>
                <a:gd name="connsiteX3" fmla="*/ 2209047 w 2209047"/>
                <a:gd name="connsiteY3" fmla="*/ 0 h 1065918"/>
                <a:gd name="connsiteX0" fmla="*/ 0 w 2209047"/>
                <a:gd name="connsiteY0" fmla="*/ 1065918 h 1065918"/>
                <a:gd name="connsiteX1" fmla="*/ 1156425 w 2209047"/>
                <a:gd name="connsiteY1" fmla="*/ 554182 h 1065918"/>
                <a:gd name="connsiteX2" fmla="*/ 1790834 w 2209047"/>
                <a:gd name="connsiteY2" fmla="*/ 391149 h 1065918"/>
                <a:gd name="connsiteX3" fmla="*/ 2209047 w 2209047"/>
                <a:gd name="connsiteY3" fmla="*/ 0 h 1065918"/>
                <a:gd name="connsiteX0" fmla="*/ 0 w 2209047"/>
                <a:gd name="connsiteY0" fmla="*/ 1065918 h 1065918"/>
                <a:gd name="connsiteX1" fmla="*/ 1156425 w 2209047"/>
                <a:gd name="connsiteY1" fmla="*/ 554182 h 1065918"/>
                <a:gd name="connsiteX2" fmla="*/ 1889186 w 2209047"/>
                <a:gd name="connsiteY2" fmla="*/ 385994 h 1065918"/>
                <a:gd name="connsiteX3" fmla="*/ 2209047 w 2209047"/>
                <a:gd name="connsiteY3" fmla="*/ 0 h 1065918"/>
                <a:gd name="connsiteX0" fmla="*/ 0 w 2252759"/>
                <a:gd name="connsiteY0" fmla="*/ 1091694 h 1091694"/>
                <a:gd name="connsiteX1" fmla="*/ 1156425 w 2252759"/>
                <a:gd name="connsiteY1" fmla="*/ 579958 h 1091694"/>
                <a:gd name="connsiteX2" fmla="*/ 1889186 w 2252759"/>
                <a:gd name="connsiteY2" fmla="*/ 411770 h 1091694"/>
                <a:gd name="connsiteX3" fmla="*/ 2252759 w 2252759"/>
                <a:gd name="connsiteY3" fmla="*/ 0 h 1091694"/>
              </a:gdLst>
              <a:ahLst/>
              <a:cxnLst>
                <a:cxn ang="0">
                  <a:pos x="connsiteX0" y="connsiteY0"/>
                </a:cxn>
                <a:cxn ang="0">
                  <a:pos x="connsiteX1" y="connsiteY1"/>
                </a:cxn>
                <a:cxn ang="0">
                  <a:pos x="connsiteX2" y="connsiteY2"/>
                </a:cxn>
                <a:cxn ang="0">
                  <a:pos x="connsiteX3" y="connsiteY3"/>
                </a:cxn>
              </a:cxnLst>
              <a:rect l="l" t="t" r="r" b="b"/>
              <a:pathLst>
                <a:path w="2252759" h="1091694">
                  <a:moveTo>
                    <a:pt x="0" y="1091694"/>
                  </a:moveTo>
                  <a:cubicBezTo>
                    <a:pt x="256215" y="1082725"/>
                    <a:pt x="841561" y="693279"/>
                    <a:pt x="1156425" y="579958"/>
                  </a:cubicBezTo>
                  <a:cubicBezTo>
                    <a:pt x="1471289" y="466637"/>
                    <a:pt x="1691893" y="501556"/>
                    <a:pt x="1889186" y="411770"/>
                  </a:cubicBezTo>
                  <a:cubicBezTo>
                    <a:pt x="2086479" y="321984"/>
                    <a:pt x="2142299" y="142948"/>
                    <a:pt x="225275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FC26A41-7790-4BD6-8CA4-0EB1BE2D6B8C}"/>
                </a:ext>
              </a:extLst>
            </p:cNvPr>
            <p:cNvGrpSpPr/>
            <p:nvPr/>
          </p:nvGrpSpPr>
          <p:grpSpPr>
            <a:xfrm>
              <a:off x="2131621" y="2024380"/>
              <a:ext cx="2476500" cy="1338580"/>
              <a:chOff x="5283200" y="2024380"/>
              <a:chExt cx="2476500" cy="1338580"/>
            </a:xfrm>
          </p:grpSpPr>
          <p:cxnSp>
            <p:nvCxnSpPr>
              <p:cNvPr id="23" name="Straight Arrow Connector 22">
                <a:extLst>
                  <a:ext uri="{FF2B5EF4-FFF2-40B4-BE49-F238E27FC236}">
                    <a16:creationId xmlns:a16="http://schemas.microsoft.com/office/drawing/2014/main" id="{DAB04022-0D75-4A64-8EC5-E9B8F538C46A}"/>
                  </a:ext>
                </a:extLst>
              </p:cNvPr>
              <p:cNvCxnSpPr>
                <a:cxnSpLocks/>
              </p:cNvCxnSpPr>
              <p:nvPr/>
            </p:nvCxnSpPr>
            <p:spPr>
              <a:xfrm flipV="1">
                <a:off x="6765108" y="2649220"/>
                <a:ext cx="242752" cy="38644"/>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D748059-12EC-44C8-8778-D1CC4723B6DE}"/>
                  </a:ext>
                </a:extLst>
              </p:cNvPr>
              <p:cNvCxnSpPr>
                <a:cxnSpLocks/>
              </p:cNvCxnSpPr>
              <p:nvPr/>
            </p:nvCxnSpPr>
            <p:spPr>
              <a:xfrm flipV="1">
                <a:off x="7297710" y="2459066"/>
                <a:ext cx="211618" cy="117764"/>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23269EB-87B8-422D-AED8-992CB483874F}"/>
                  </a:ext>
                </a:extLst>
              </p:cNvPr>
              <p:cNvCxnSpPr>
                <a:cxnSpLocks/>
              </p:cNvCxnSpPr>
              <p:nvPr/>
            </p:nvCxnSpPr>
            <p:spPr>
              <a:xfrm flipV="1">
                <a:off x="6209501" y="2760980"/>
                <a:ext cx="272579" cy="140643"/>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0BA28B7-9986-4DF0-8670-9A86A094223E}"/>
                  </a:ext>
                </a:extLst>
              </p:cNvPr>
              <p:cNvCxnSpPr>
                <a:cxnSpLocks/>
              </p:cNvCxnSpPr>
              <p:nvPr/>
            </p:nvCxnSpPr>
            <p:spPr>
              <a:xfrm flipV="1">
                <a:off x="5765409" y="3002280"/>
                <a:ext cx="274711" cy="143148"/>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10B394-35F6-4EAE-87D1-BBEED99C2B36}"/>
                  </a:ext>
                </a:extLst>
              </p:cNvPr>
              <p:cNvCxnSpPr>
                <a:cxnSpLocks/>
              </p:cNvCxnSpPr>
              <p:nvPr/>
            </p:nvCxnSpPr>
            <p:spPr>
              <a:xfrm flipV="1">
                <a:off x="7650625" y="2024380"/>
                <a:ext cx="109075" cy="173700"/>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3E0E7C-924C-4369-8846-20010E546DC3}"/>
                  </a:ext>
                </a:extLst>
              </p:cNvPr>
              <p:cNvCxnSpPr>
                <a:cxnSpLocks/>
              </p:cNvCxnSpPr>
              <p:nvPr/>
            </p:nvCxnSpPr>
            <p:spPr>
              <a:xfrm flipV="1">
                <a:off x="5283200" y="3279140"/>
                <a:ext cx="254000" cy="83820"/>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AA39A4-0F68-4CD6-8EEE-9E2D92276220}"/>
                  </a:ext>
                </a:extLst>
              </p:cNvPr>
              <p:cNvSpPr txBox="1"/>
              <p:nvPr/>
            </p:nvSpPr>
            <p:spPr>
              <a:xfrm>
                <a:off x="3965455" y="1196696"/>
                <a:ext cx="2976969" cy="829330"/>
              </a:xfrm>
              <a:prstGeom prst="rect">
                <a:avLst/>
              </a:prstGeom>
              <a:noFill/>
            </p:spPr>
            <p:txBody>
              <a:bodyPr wrap="none" rtlCol="0">
                <a:spAutoFit/>
              </a:bodyPr>
              <a:lstStyle/>
              <a:p>
                <a:r>
                  <a:rPr lang="en-US" sz="3200" b="0" dirty="0"/>
                  <a:t> </a:t>
                </a:r>
                <a14:m>
                  <m:oMath xmlns:m="http://schemas.openxmlformats.org/officeDocument/2006/math">
                    <m:acc>
                      <m:accPr>
                        <m:chr m:val="⃗"/>
                        <m:ctrlPr>
                          <a:rPr lang="en-US" sz="3200" b="0" i="1" smtClean="0">
                            <a:solidFill>
                              <a:srgbClr val="007434"/>
                            </a:solidFill>
                            <a:latin typeface="Cambria Math" panose="02040503050406030204" pitchFamily="18" charset="0"/>
                          </a:rPr>
                        </m:ctrlPr>
                      </m:accPr>
                      <m:e>
                        <m:r>
                          <a:rPr lang="en-US" sz="3200" b="0" i="1" smtClean="0">
                            <a:solidFill>
                              <a:srgbClr val="007434"/>
                            </a:solidFill>
                            <a:latin typeface="Cambria Math" panose="02040503050406030204" pitchFamily="18" charset="0"/>
                          </a:rPr>
                          <m:t>𝑆</m:t>
                        </m:r>
                      </m:e>
                    </m:acc>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f>
                          <m:fPr>
                            <m:ctrlPr>
                              <a:rPr lang="en-US" sz="3200" i="1">
                                <a:latin typeface="Cambria Math" panose="02040503050406030204" pitchFamily="18" charset="0"/>
                              </a:rPr>
                            </m:ctrlPr>
                          </m:fPr>
                          <m:num>
                            <m:r>
                              <a:rPr lang="en-US" sz="3200" i="1">
                                <a:latin typeface="Cambria Math" panose="02040503050406030204" pitchFamily="18" charset="0"/>
                              </a:rPr>
                              <m:t>𝑑𝑞</m:t>
                            </m:r>
                          </m:num>
                          <m:den>
                            <m:r>
                              <a:rPr lang="en-US" sz="3200" i="1">
                                <a:latin typeface="Cambria Math" panose="02040503050406030204" pitchFamily="18" charset="0"/>
                              </a:rPr>
                              <m:t>𝑑𝑡</m:t>
                            </m:r>
                          </m:den>
                        </m:f>
                        <m:r>
                          <a:rPr lang="en-US" sz="3200" b="0" i="1" smtClean="0">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𝑑𝑝</m:t>
                            </m:r>
                          </m:num>
                          <m:den>
                            <m:r>
                              <a:rPr lang="en-US" sz="3200" i="1">
                                <a:latin typeface="Cambria Math" panose="02040503050406030204" pitchFamily="18" charset="0"/>
                              </a:rPr>
                              <m:t>𝑑𝑡</m:t>
                            </m:r>
                          </m:den>
                        </m:f>
                        <m:r>
                          <a:rPr lang="en-US" sz="3200" b="0" i="1" smtClean="0">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𝑑𝑡</m:t>
                            </m:r>
                          </m:num>
                          <m:den>
                            <m:r>
                              <a:rPr lang="en-US" sz="3200" i="1">
                                <a:latin typeface="Cambria Math" panose="02040503050406030204" pitchFamily="18" charset="0"/>
                              </a:rPr>
                              <m:t>𝑑𝑡</m:t>
                            </m:r>
                          </m:den>
                        </m:f>
                      </m:e>
                    </m:d>
                  </m:oMath>
                </a14:m>
                <a:endParaRPr lang="en-US" sz="3200" dirty="0"/>
              </a:p>
            </p:txBody>
          </p:sp>
        </mc:Choice>
        <mc:Fallback xmlns="">
          <p:sp>
            <p:nvSpPr>
              <p:cNvPr id="30" name="TextBox 29">
                <a:extLst>
                  <a:ext uri="{FF2B5EF4-FFF2-40B4-BE49-F238E27FC236}">
                    <a16:creationId xmlns:a16="http://schemas.microsoft.com/office/drawing/2014/main" id="{C6AA39A4-0F68-4CD6-8EEE-9E2D92276220}"/>
                  </a:ext>
                </a:extLst>
              </p:cNvPr>
              <p:cNvSpPr txBox="1">
                <a:spLocks noRot="1" noChangeAspect="1" noMove="1" noResize="1" noEditPoints="1" noAdjustHandles="1" noChangeArrowheads="1" noChangeShapeType="1" noTextEdit="1"/>
              </p:cNvSpPr>
              <p:nvPr/>
            </p:nvSpPr>
            <p:spPr>
              <a:xfrm>
                <a:off x="3965455" y="1196696"/>
                <a:ext cx="2976969" cy="829330"/>
              </a:xfrm>
              <a:prstGeom prst="rect">
                <a:avLst/>
              </a:prstGeom>
              <a:blipFill>
                <a:blip r:embed="rId5"/>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58055F15-2808-42BC-A4E4-5AAC4F2570C8}"/>
              </a:ext>
            </a:extLst>
          </p:cNvPr>
          <p:cNvSpPr txBox="1"/>
          <p:nvPr/>
        </p:nvSpPr>
        <p:spPr>
          <a:xfrm>
            <a:off x="142219" y="1226193"/>
            <a:ext cx="3366691" cy="369332"/>
          </a:xfrm>
          <a:prstGeom prst="rect">
            <a:avLst/>
          </a:prstGeom>
          <a:noFill/>
        </p:spPr>
        <p:txBody>
          <a:bodyPr wrap="none" rtlCol="0">
            <a:spAutoFit/>
          </a:bodyPr>
          <a:lstStyle/>
          <a:p>
            <a:r>
              <a:rPr lang="en-US" dirty="0"/>
              <a:t>Displacement along the trajectory</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F672563-EE32-4314-8799-2D708C90C7A6}"/>
                  </a:ext>
                </a:extLst>
              </p:cNvPr>
              <p:cNvSpPr/>
              <p:nvPr/>
            </p:nvSpPr>
            <p:spPr>
              <a:xfrm>
                <a:off x="4022988" y="2865388"/>
                <a:ext cx="2689967" cy="6520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3200" i="1">
                              <a:solidFill>
                                <a:srgbClr val="007434"/>
                              </a:solidFill>
                              <a:latin typeface="Cambria Math" panose="02040503050406030204" pitchFamily="18" charset="0"/>
                            </a:rPr>
                          </m:ctrlPr>
                        </m:accPr>
                        <m:e>
                          <m:r>
                            <a:rPr lang="en-US" sz="3200" i="1">
                              <a:solidFill>
                                <a:srgbClr val="007434"/>
                              </a:solidFill>
                              <a:latin typeface="Cambria Math" panose="02040503050406030204" pitchFamily="18" charset="0"/>
                            </a:rPr>
                            <m:t>𝑆</m:t>
                          </m:r>
                        </m:e>
                      </m:acc>
                      <m:r>
                        <a:rPr lang="en-US" sz="3200" i="1" dirty="0">
                          <a:latin typeface="Cambria Math" panose="02040503050406030204" pitchFamily="18" charset="0"/>
                        </a:rPr>
                        <m:t>=−</m:t>
                      </m:r>
                      <m:r>
                        <a:rPr lang="en-US" sz="3200" i="1" dirty="0">
                          <a:latin typeface="Cambria Math" panose="02040503050406030204" pitchFamily="18" charset="0"/>
                        </a:rPr>
                        <m:t>𝑐𝑢𝑟𝑙</m:t>
                      </m:r>
                      <m:r>
                        <a:rPr lang="en-US" sz="3200" i="1" dirty="0">
                          <a:latin typeface="Cambria Math" panose="02040503050406030204" pitchFamily="18" charset="0"/>
                        </a:rPr>
                        <m:t>(</m:t>
                      </m:r>
                      <m:acc>
                        <m:accPr>
                          <m:chr m:val="⃗"/>
                          <m:ctrlPr>
                            <a:rPr lang="en-US" sz="3200" i="1" dirty="0">
                              <a:solidFill>
                                <a:srgbClr val="C00000"/>
                              </a:solidFill>
                              <a:latin typeface="Cambria Math" panose="02040503050406030204" pitchFamily="18" charset="0"/>
                            </a:rPr>
                          </m:ctrlPr>
                        </m:accPr>
                        <m:e>
                          <m:r>
                            <a:rPr lang="en-US" sz="3200" i="1" dirty="0">
                              <a:solidFill>
                                <a:srgbClr val="C00000"/>
                              </a:solidFill>
                              <a:latin typeface="Cambria Math" panose="02040503050406030204" pitchFamily="18" charset="0"/>
                            </a:rPr>
                            <m:t>𝜃</m:t>
                          </m:r>
                        </m:e>
                      </m:acc>
                      <m:r>
                        <a:rPr lang="en-US" sz="3200" i="1" dirty="0">
                          <a:latin typeface="Cambria Math" panose="02040503050406030204" pitchFamily="18" charset="0"/>
                        </a:rPr>
                        <m:t>)</m:t>
                      </m:r>
                    </m:oMath>
                  </m:oMathPara>
                </a14:m>
                <a:endParaRPr lang="en-US" sz="3200" dirty="0"/>
              </a:p>
            </p:txBody>
          </p:sp>
        </mc:Choice>
        <mc:Fallback xmlns="">
          <p:sp>
            <p:nvSpPr>
              <p:cNvPr id="32" name="Rectangle 31">
                <a:extLst>
                  <a:ext uri="{FF2B5EF4-FFF2-40B4-BE49-F238E27FC236}">
                    <a16:creationId xmlns:a16="http://schemas.microsoft.com/office/drawing/2014/main" id="{EF672563-EE32-4314-8799-2D708C90C7A6}"/>
                  </a:ext>
                </a:extLst>
              </p:cNvPr>
              <p:cNvSpPr>
                <a:spLocks noRot="1" noChangeAspect="1" noMove="1" noResize="1" noEditPoints="1" noAdjustHandles="1" noChangeArrowheads="1" noChangeShapeType="1" noTextEdit="1"/>
              </p:cNvSpPr>
              <p:nvPr/>
            </p:nvSpPr>
            <p:spPr>
              <a:xfrm>
                <a:off x="4022988" y="2865388"/>
                <a:ext cx="2689967" cy="652038"/>
              </a:xfrm>
              <a:prstGeom prst="rect">
                <a:avLst/>
              </a:prstGeom>
              <a:blipFill>
                <a:blip r:embed="rId6"/>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355A6247-7743-4DA4-B9F3-58FD41771CDA}"/>
              </a:ext>
            </a:extLst>
          </p:cNvPr>
          <p:cNvSpPr txBox="1"/>
          <p:nvPr/>
        </p:nvSpPr>
        <p:spPr>
          <a:xfrm>
            <a:off x="142219" y="2172955"/>
            <a:ext cx="3199274" cy="646331"/>
          </a:xfrm>
          <a:prstGeom prst="rect">
            <a:avLst/>
          </a:prstGeom>
          <a:noFill/>
        </p:spPr>
        <p:txBody>
          <a:bodyPr wrap="none" rtlCol="0">
            <a:spAutoFit/>
          </a:bodyPr>
          <a:lstStyle/>
          <a:p>
            <a:r>
              <a:rPr lang="en-US" dirty="0"/>
              <a:t>Deterministic and reversible:</a:t>
            </a:r>
            <a:br>
              <a:rPr lang="en-US" dirty="0"/>
            </a:br>
            <a:r>
              <a:rPr lang="en-US" dirty="0"/>
              <a:t>flux over a closed surface is zero</a:t>
            </a:r>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1C66B9A-67C2-44AB-A5F4-F97439BE436F}"/>
                  </a:ext>
                </a:extLst>
              </p:cNvPr>
              <p:cNvSpPr/>
              <p:nvPr/>
            </p:nvSpPr>
            <p:spPr>
              <a:xfrm>
                <a:off x="4048819" y="2131918"/>
                <a:ext cx="2236125" cy="687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𝑑𝑖𝑣</m:t>
                      </m:r>
                      <m:d>
                        <m:dPr>
                          <m:ctrlPr>
                            <a:rPr lang="en-US" sz="3200" b="0" i="1" dirty="0" smtClean="0">
                              <a:latin typeface="Cambria Math" panose="02040503050406030204" pitchFamily="18" charset="0"/>
                            </a:rPr>
                          </m:ctrlPr>
                        </m:dPr>
                        <m:e>
                          <m:acc>
                            <m:accPr>
                              <m:chr m:val="⃗"/>
                              <m:ctrlPr>
                                <a:rPr lang="en-US" sz="3200" i="1">
                                  <a:solidFill>
                                    <a:srgbClr val="007434"/>
                                  </a:solidFill>
                                  <a:latin typeface="Cambria Math" panose="02040503050406030204" pitchFamily="18" charset="0"/>
                                </a:rPr>
                              </m:ctrlPr>
                            </m:accPr>
                            <m:e>
                              <m:r>
                                <a:rPr lang="en-US" sz="3200" i="1">
                                  <a:solidFill>
                                    <a:srgbClr val="007434"/>
                                  </a:solidFill>
                                  <a:latin typeface="Cambria Math" panose="02040503050406030204" pitchFamily="18" charset="0"/>
                                </a:rPr>
                                <m:t>𝑆</m:t>
                              </m:r>
                            </m:e>
                          </m:acc>
                        </m:e>
                      </m:d>
                      <m:r>
                        <a:rPr lang="en-US" sz="3200" b="0" i="1" dirty="0" smtClean="0">
                          <a:latin typeface="Cambria Math" panose="02040503050406030204" pitchFamily="18" charset="0"/>
                        </a:rPr>
                        <m:t>=0</m:t>
                      </m:r>
                    </m:oMath>
                  </m:oMathPara>
                </a14:m>
                <a:endParaRPr lang="en-US" sz="3200" dirty="0"/>
              </a:p>
            </p:txBody>
          </p:sp>
        </mc:Choice>
        <mc:Fallback xmlns="">
          <p:sp>
            <p:nvSpPr>
              <p:cNvPr id="34" name="Rectangle 33">
                <a:extLst>
                  <a:ext uri="{FF2B5EF4-FFF2-40B4-BE49-F238E27FC236}">
                    <a16:creationId xmlns:a16="http://schemas.microsoft.com/office/drawing/2014/main" id="{B1C66B9A-67C2-44AB-A5F4-F97439BE436F}"/>
                  </a:ext>
                </a:extLst>
              </p:cNvPr>
              <p:cNvSpPr>
                <a:spLocks noRot="1" noChangeAspect="1" noMove="1" noResize="1" noEditPoints="1" noAdjustHandles="1" noChangeArrowheads="1" noChangeShapeType="1" noTextEdit="1"/>
              </p:cNvSpPr>
              <p:nvPr/>
            </p:nvSpPr>
            <p:spPr>
              <a:xfrm>
                <a:off x="4048819" y="2131918"/>
                <a:ext cx="2236125" cy="68736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8D70FF1-811E-403E-9F84-69644B7A3EAE}"/>
                  </a:ext>
                </a:extLst>
              </p:cNvPr>
              <p:cNvSpPr txBox="1"/>
              <p:nvPr/>
            </p:nvSpPr>
            <p:spPr>
              <a:xfrm>
                <a:off x="3424981" y="4179937"/>
                <a:ext cx="3770263" cy="691536"/>
              </a:xfrm>
              <a:prstGeom prst="rect">
                <a:avLst/>
              </a:prstGeom>
              <a:noFill/>
            </p:spPr>
            <p:txBody>
              <a:bodyPr wrap="none" rtlCol="0">
                <a:spAutoFit/>
              </a:bodyPr>
              <a:lstStyle/>
              <a:p>
                <a:r>
                  <a:rPr lang="en-US" sz="3200" b="0" dirty="0"/>
                  <a:t> </a:t>
                </a:r>
                <a14:m>
                  <m:oMath xmlns:m="http://schemas.openxmlformats.org/officeDocument/2006/math">
                    <m:acc>
                      <m:accPr>
                        <m:chr m:val="⃗"/>
                        <m:ctrlPr>
                          <a:rPr lang="en-US" sz="3200" b="0" i="1" smtClean="0">
                            <a:solidFill>
                              <a:srgbClr val="C00000"/>
                            </a:solidFill>
                            <a:latin typeface="Cambria Math" panose="02040503050406030204" pitchFamily="18" charset="0"/>
                          </a:rPr>
                        </m:ctrlPr>
                      </m:accPr>
                      <m:e>
                        <m:r>
                          <a:rPr lang="en-US" sz="3200" b="0" i="1" smtClean="0">
                            <a:solidFill>
                              <a:srgbClr val="C00000"/>
                            </a:solidFill>
                            <a:latin typeface="Cambria Math" panose="02040503050406030204" pitchFamily="18" charset="0"/>
                          </a:rPr>
                          <m:t>𝜃</m:t>
                        </m:r>
                      </m:e>
                    </m:acc>
                    <m:r>
                      <a:rPr lang="en-US" sz="3200" b="0" i="1" smtClean="0">
                        <a:latin typeface="Cambria Math" panose="02040503050406030204" pitchFamily="18" charset="0"/>
                      </a:rPr>
                      <m:t>=</m:t>
                    </m:r>
                    <m:d>
                      <m:dPr>
                        <m:ctrlPr>
                          <a:rPr lang="en-US" sz="3200" b="0" i="1" smtClean="0">
                            <a:latin typeface="Cambria Math" panose="02040503050406030204" pitchFamily="18" charset="0"/>
                          </a:rPr>
                        </m:ctrlPr>
                      </m:dPr>
                      <m:e>
                        <m:r>
                          <a:rPr lang="en-US" sz="3200" i="1">
                            <a:latin typeface="Cambria Math" panose="02040503050406030204" pitchFamily="18" charset="0"/>
                          </a:rPr>
                          <m:t>𝑝</m:t>
                        </m:r>
                        <m:r>
                          <a:rPr lang="en-US" sz="3200" i="1">
                            <a:latin typeface="Cambria Math" panose="02040503050406030204" pitchFamily="18" charset="0"/>
                          </a:rPr>
                          <m:t>, 0, −</m:t>
                        </m:r>
                        <m:r>
                          <a:rPr lang="en-US" sz="3200" i="1">
                            <a:latin typeface="Cambria Math" panose="02040503050406030204" pitchFamily="18" charset="0"/>
                          </a:rPr>
                          <m:t>𝐻</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𝑞</m:t>
                            </m:r>
                            <m:r>
                              <a:rPr lang="en-US" sz="3200" b="0" i="1" smtClean="0">
                                <a:latin typeface="Cambria Math" panose="02040503050406030204" pitchFamily="18" charset="0"/>
                              </a:rPr>
                              <m:t>,</m:t>
                            </m:r>
                            <m:r>
                              <a:rPr lang="en-US" sz="3200" b="0" i="1" smtClean="0">
                                <a:latin typeface="Cambria Math" panose="02040503050406030204" pitchFamily="18" charset="0"/>
                              </a:rPr>
                              <m:t>𝑝</m:t>
                            </m:r>
                          </m:e>
                        </m:d>
                      </m:e>
                    </m:d>
                  </m:oMath>
                </a14:m>
                <a:endParaRPr lang="en-US" sz="3200" dirty="0"/>
              </a:p>
            </p:txBody>
          </p:sp>
        </mc:Choice>
        <mc:Fallback xmlns="">
          <p:sp>
            <p:nvSpPr>
              <p:cNvPr id="35" name="TextBox 34">
                <a:extLst>
                  <a:ext uri="{FF2B5EF4-FFF2-40B4-BE49-F238E27FC236}">
                    <a16:creationId xmlns:a16="http://schemas.microsoft.com/office/drawing/2014/main" id="{C8D70FF1-811E-403E-9F84-69644B7A3EAE}"/>
                  </a:ext>
                </a:extLst>
              </p:cNvPr>
              <p:cNvSpPr txBox="1">
                <a:spLocks noRot="1" noChangeAspect="1" noMove="1" noResize="1" noEditPoints="1" noAdjustHandles="1" noChangeArrowheads="1" noChangeShapeType="1" noTextEdit="1"/>
              </p:cNvSpPr>
              <p:nvPr/>
            </p:nvSpPr>
            <p:spPr>
              <a:xfrm>
                <a:off x="3424981" y="4179937"/>
                <a:ext cx="3770263" cy="6915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EAC262E-6E7E-4B3E-9741-363138C7366B}"/>
                  </a:ext>
                </a:extLst>
              </p:cNvPr>
              <p:cNvSpPr txBox="1"/>
              <p:nvPr/>
            </p:nvSpPr>
            <p:spPr>
              <a:xfrm>
                <a:off x="142219" y="3706517"/>
                <a:ext cx="4910190" cy="491288"/>
              </a:xfrm>
              <a:prstGeom prst="rect">
                <a:avLst/>
              </a:prstGeom>
              <a:noFill/>
            </p:spPr>
            <p:txBody>
              <a:bodyPr wrap="none" rtlCol="0">
                <a:spAutoFit/>
              </a:bodyPr>
              <a:lstStyle/>
              <a:p>
                <a:r>
                  <a:rPr lang="en-US" dirty="0"/>
                  <a:t>Because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𝑑𝑡</m:t>
                        </m:r>
                      </m:num>
                      <m:den>
                        <m:r>
                          <a:rPr lang="en-US" b="0" i="1" smtClean="0">
                            <a:latin typeface="Cambria Math" panose="02040503050406030204" pitchFamily="18" charset="0"/>
                          </a:rPr>
                          <m:t>𝑑𝑡</m:t>
                        </m:r>
                      </m:den>
                    </m:f>
                    <m:r>
                      <a:rPr lang="en-US" b="0" i="1" smtClean="0">
                        <a:latin typeface="Cambria Math" panose="02040503050406030204" pitchFamily="18" charset="0"/>
                      </a:rPr>
                      <m:t>=1</m:t>
                    </m:r>
                  </m:oMath>
                </a14:m>
                <a:r>
                  <a:rPr lang="en-US" dirty="0"/>
                  <a:t> we can choose a gauge such that:</a:t>
                </a:r>
              </a:p>
            </p:txBody>
          </p:sp>
        </mc:Choice>
        <mc:Fallback xmlns="">
          <p:sp>
            <p:nvSpPr>
              <p:cNvPr id="36" name="TextBox 35">
                <a:extLst>
                  <a:ext uri="{FF2B5EF4-FFF2-40B4-BE49-F238E27FC236}">
                    <a16:creationId xmlns:a16="http://schemas.microsoft.com/office/drawing/2014/main" id="{3EAC262E-6E7E-4B3E-9741-363138C7366B}"/>
                  </a:ext>
                </a:extLst>
              </p:cNvPr>
              <p:cNvSpPr txBox="1">
                <a:spLocks noRot="1" noChangeAspect="1" noMove="1" noResize="1" noEditPoints="1" noAdjustHandles="1" noChangeArrowheads="1" noChangeShapeType="1" noTextEdit="1"/>
              </p:cNvSpPr>
              <p:nvPr/>
            </p:nvSpPr>
            <p:spPr>
              <a:xfrm>
                <a:off x="142219" y="3706517"/>
                <a:ext cx="4910190" cy="491288"/>
              </a:xfrm>
              <a:prstGeom prst="rect">
                <a:avLst/>
              </a:prstGeom>
              <a:blipFill>
                <a:blip r:embed="rId9"/>
                <a:stretch>
                  <a:fillRect l="-993"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9BE2898-F1CF-4DA7-A3D3-E065C7BD72B4}"/>
                  </a:ext>
                </a:extLst>
              </p:cNvPr>
              <p:cNvSpPr txBox="1"/>
              <p:nvPr/>
            </p:nvSpPr>
            <p:spPr>
              <a:xfrm>
                <a:off x="1647154" y="5319298"/>
                <a:ext cx="8899296" cy="968663"/>
              </a:xfrm>
              <a:prstGeom prst="rect">
                <a:avLst/>
              </a:prstGeom>
              <a:noFill/>
            </p:spPr>
            <p:txBody>
              <a:bodyPr wrap="none" rtlCol="0">
                <a:spAutoFit/>
              </a:bodyPr>
              <a:lstStyle/>
              <a:p>
                <a:r>
                  <a:rPr lang="en-US" sz="3600" dirty="0">
                    <a:solidFill>
                      <a:srgbClr val="007434"/>
                    </a:solidFill>
                  </a:rPr>
                  <a:t> </a:t>
                </a:r>
                <a14:m>
                  <m:oMath xmlns:m="http://schemas.openxmlformats.org/officeDocument/2006/math">
                    <m:acc>
                      <m:accPr>
                        <m:chr m:val="⃗"/>
                        <m:ctrlPr>
                          <a:rPr lang="en-US" sz="3600" i="1">
                            <a:solidFill>
                              <a:srgbClr val="007434"/>
                            </a:solidFill>
                            <a:latin typeface="Cambria Math" panose="02040503050406030204" pitchFamily="18" charset="0"/>
                          </a:rPr>
                        </m:ctrlPr>
                      </m:accPr>
                      <m:e>
                        <m:r>
                          <a:rPr lang="en-US" sz="3600" i="1">
                            <a:solidFill>
                              <a:srgbClr val="007434"/>
                            </a:solidFill>
                            <a:latin typeface="Cambria Math" panose="02040503050406030204" pitchFamily="18" charset="0"/>
                          </a:rPr>
                          <m:t>𝑆</m:t>
                        </m:r>
                      </m:e>
                    </m:acc>
                    <m:r>
                      <a:rPr lang="en-US" sz="3600" b="0" i="1" smtClean="0">
                        <a:latin typeface="Cambria Math" panose="02040503050406030204" pitchFamily="18" charset="0"/>
                      </a:rPr>
                      <m:t>=</m:t>
                    </m:r>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𝑑𝑞</m:t>
                            </m:r>
                          </m:num>
                          <m:den>
                            <m:r>
                              <a:rPr lang="en-US" sz="3600" i="1">
                                <a:latin typeface="Cambria Math" panose="02040503050406030204" pitchFamily="18" charset="0"/>
                              </a:rPr>
                              <m:t>𝑑𝑡</m:t>
                            </m:r>
                          </m:den>
                        </m:f>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𝑑𝑝</m:t>
                            </m:r>
                          </m:num>
                          <m:den>
                            <m:r>
                              <a:rPr lang="en-US" sz="3600" i="1">
                                <a:latin typeface="Cambria Math" panose="02040503050406030204" pitchFamily="18" charset="0"/>
                              </a:rPr>
                              <m:t>𝑑𝑡</m:t>
                            </m:r>
                          </m:den>
                        </m:f>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𝑑𝑡</m:t>
                            </m:r>
                          </m:num>
                          <m:den>
                            <m:r>
                              <a:rPr lang="en-US" sz="3600" i="1">
                                <a:latin typeface="Cambria Math" panose="02040503050406030204" pitchFamily="18" charset="0"/>
                              </a:rPr>
                              <m:t>𝑑𝑡</m:t>
                            </m:r>
                          </m:den>
                        </m:f>
                      </m:e>
                    </m:d>
                    <m:r>
                      <a:rPr lang="en-US" sz="3600" b="0" i="0" smtClean="0">
                        <a:latin typeface="Cambria Math" panose="02040503050406030204" pitchFamily="18" charset="0"/>
                      </a:rPr>
                      <m:t>=</m:t>
                    </m:r>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𝐻</m:t>
                            </m:r>
                          </m:num>
                          <m:den>
                            <m:r>
                              <a:rPr lang="en-US" sz="3600" i="1">
                                <a:latin typeface="Cambria Math" panose="02040503050406030204" pitchFamily="18" charset="0"/>
                              </a:rPr>
                              <m:t>𝜕</m:t>
                            </m:r>
                            <m:r>
                              <a:rPr lang="en-US" sz="3600" i="1">
                                <a:latin typeface="Cambria Math" panose="02040503050406030204" pitchFamily="18" charset="0"/>
                              </a:rPr>
                              <m:t>𝑝</m:t>
                            </m:r>
                          </m:den>
                        </m:f>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m:t>
                            </m:r>
                            <m:r>
                              <a:rPr lang="en-US" sz="3600" i="1">
                                <a:latin typeface="Cambria Math" panose="02040503050406030204" pitchFamily="18" charset="0"/>
                              </a:rPr>
                              <m:t>𝐻</m:t>
                            </m:r>
                          </m:num>
                          <m:den>
                            <m:r>
                              <a:rPr lang="en-US" sz="3600" i="1">
                                <a:latin typeface="Cambria Math" panose="02040503050406030204" pitchFamily="18" charset="0"/>
                              </a:rPr>
                              <m:t>𝜕</m:t>
                            </m:r>
                            <m:r>
                              <a:rPr lang="en-US" sz="3600" i="1">
                                <a:latin typeface="Cambria Math" panose="02040503050406030204" pitchFamily="18" charset="0"/>
                              </a:rPr>
                              <m:t>𝑞</m:t>
                            </m:r>
                          </m:den>
                        </m:f>
                        <m:r>
                          <a:rPr lang="en-US" sz="3600" i="1">
                            <a:latin typeface="Cambria Math" panose="02040503050406030204" pitchFamily="18" charset="0"/>
                          </a:rPr>
                          <m:t>, 1</m:t>
                        </m:r>
                      </m:e>
                    </m:d>
                    <m:r>
                      <a:rPr lang="en-US" sz="3600" b="0" i="1" smtClean="0">
                        <a:latin typeface="Cambria Math" panose="02040503050406030204" pitchFamily="18" charset="0"/>
                      </a:rPr>
                      <m:t>=</m:t>
                    </m:r>
                    <m:r>
                      <m:rPr>
                        <m:sty m:val="p"/>
                      </m:rPr>
                      <a:rPr lang="en-US" sz="3600">
                        <a:latin typeface="Cambria Math" panose="02040503050406030204" pitchFamily="18" charset="0"/>
                      </a:rPr>
                      <m:t>curl</m:t>
                    </m:r>
                    <m:d>
                      <m:dPr>
                        <m:ctrlPr>
                          <a:rPr lang="en-US" sz="3600" i="1">
                            <a:latin typeface="Cambria Math" panose="02040503050406030204" pitchFamily="18" charset="0"/>
                          </a:rPr>
                        </m:ctrlPr>
                      </m:dPr>
                      <m:e>
                        <m:r>
                          <a:rPr lang="en-US" sz="3600" i="1">
                            <a:latin typeface="Cambria Math" panose="02040503050406030204" pitchFamily="18" charset="0"/>
                          </a:rPr>
                          <m:t>−</m:t>
                        </m:r>
                        <m:acc>
                          <m:accPr>
                            <m:chr m:val="⃗"/>
                            <m:ctrlPr>
                              <a:rPr lang="en-US" sz="3600" i="1">
                                <a:latin typeface="Cambria Math" panose="02040503050406030204" pitchFamily="18" charset="0"/>
                              </a:rPr>
                            </m:ctrlPr>
                          </m:accPr>
                          <m:e>
                            <m:r>
                              <a:rPr lang="en-US" sz="3600" i="1">
                                <a:latin typeface="Cambria Math" panose="02040503050406030204" pitchFamily="18" charset="0"/>
                              </a:rPr>
                              <m:t>𝜃</m:t>
                            </m:r>
                          </m:e>
                        </m:acc>
                      </m:e>
                    </m:d>
                  </m:oMath>
                </a14:m>
                <a:endParaRPr lang="en-US" sz="3600" dirty="0"/>
              </a:p>
            </p:txBody>
          </p:sp>
        </mc:Choice>
        <mc:Fallback xmlns="">
          <p:sp>
            <p:nvSpPr>
              <p:cNvPr id="37" name="TextBox 36">
                <a:extLst>
                  <a:ext uri="{FF2B5EF4-FFF2-40B4-BE49-F238E27FC236}">
                    <a16:creationId xmlns:a16="http://schemas.microsoft.com/office/drawing/2014/main" id="{49BE2898-F1CF-4DA7-A3D3-E065C7BD72B4}"/>
                  </a:ext>
                </a:extLst>
              </p:cNvPr>
              <p:cNvSpPr txBox="1">
                <a:spLocks noRot="1" noChangeAspect="1" noMove="1" noResize="1" noEditPoints="1" noAdjustHandles="1" noChangeArrowheads="1" noChangeShapeType="1" noTextEdit="1"/>
              </p:cNvSpPr>
              <p:nvPr/>
            </p:nvSpPr>
            <p:spPr>
              <a:xfrm>
                <a:off x="1647154" y="5319298"/>
                <a:ext cx="8899296" cy="968663"/>
              </a:xfrm>
              <a:prstGeom prst="rect">
                <a:avLst/>
              </a:prstGeom>
              <a:blipFill>
                <a:blip r:embed="rId10"/>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73656728-77F9-4830-B970-BE6C3BA122B6}"/>
              </a:ext>
            </a:extLst>
          </p:cNvPr>
          <p:cNvSpPr txBox="1"/>
          <p:nvPr/>
        </p:nvSpPr>
        <p:spPr>
          <a:xfrm>
            <a:off x="142219" y="4877671"/>
            <a:ext cx="3440173" cy="369332"/>
          </a:xfrm>
          <a:prstGeom prst="rect">
            <a:avLst/>
          </a:prstGeom>
          <a:noFill/>
        </p:spPr>
        <p:txBody>
          <a:bodyPr wrap="none" rtlCol="0">
            <a:spAutoFit/>
          </a:bodyPr>
          <a:lstStyle/>
          <a:p>
            <a:r>
              <a:rPr lang="en-US" dirty="0"/>
              <a:t>This recovers Hamilton’s equations</a:t>
            </a:r>
          </a:p>
        </p:txBody>
      </p:sp>
      <p:sp>
        <p:nvSpPr>
          <p:cNvPr id="39" name="Slide Number Placeholder 4">
            <a:extLst>
              <a:ext uri="{FF2B5EF4-FFF2-40B4-BE49-F238E27FC236}">
                <a16:creationId xmlns:a16="http://schemas.microsoft.com/office/drawing/2014/main" id="{CF9D8A63-3825-4758-9457-4F0C1A758B61}"/>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90</a:t>
            </a:fld>
            <a:endParaRPr lang="en-US" dirty="0"/>
          </a:p>
        </p:txBody>
      </p:sp>
    </p:spTree>
    <p:extLst>
      <p:ext uri="{BB962C8B-B14F-4D97-AF65-F5344CB8AC3E}">
        <p14:creationId xmlns:p14="http://schemas.microsoft.com/office/powerpoint/2010/main" val="7250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P spid="3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BF28F6F0-60F1-4FEF-8676-D05EFD3FAD33}"/>
              </a:ext>
            </a:extLst>
          </p:cNvPr>
          <p:cNvSpPr/>
          <p:nvPr/>
        </p:nvSpPr>
        <p:spPr>
          <a:xfrm>
            <a:off x="7893137" y="1357008"/>
            <a:ext cx="3347253" cy="1735456"/>
          </a:xfrm>
          <a:custGeom>
            <a:avLst/>
            <a:gdLst>
              <a:gd name="connsiteX0" fmla="*/ 3252367 w 3370780"/>
              <a:gd name="connsiteY0" fmla="*/ 199493 h 1735456"/>
              <a:gd name="connsiteX1" fmla="*/ 2663923 w 3370780"/>
              <a:gd name="connsiteY1" fmla="*/ 860619 h 1735456"/>
              <a:gd name="connsiteX2" fmla="*/ 1555768 w 3370780"/>
              <a:gd name="connsiteY2" fmla="*/ 1240476 h 1735456"/>
              <a:gd name="connsiteX3" fmla="*/ 23527 w 3370780"/>
              <a:gd name="connsiteY3" fmla="*/ 1735456 h 1735456"/>
              <a:gd name="connsiteX4" fmla="*/ 43284 w 3370780"/>
              <a:gd name="connsiteY4" fmla="*/ 1726058 h 1735456"/>
              <a:gd name="connsiteX5" fmla="*/ 77434 w 3370780"/>
              <a:gd name="connsiteY5" fmla="*/ 1721875 h 1735456"/>
              <a:gd name="connsiteX6" fmla="*/ 1076900 w 3370780"/>
              <a:gd name="connsiteY6" fmla="*/ 1251795 h 1735456"/>
              <a:gd name="connsiteX7" fmla="*/ 1306819 w 3370780"/>
              <a:gd name="connsiteY7" fmla="*/ 1124993 h 1735456"/>
              <a:gd name="connsiteX8" fmla="*/ 1757145 w 3370780"/>
              <a:gd name="connsiteY8" fmla="*/ 910772 h 1735456"/>
              <a:gd name="connsiteX9" fmla="*/ 1900616 w 3370780"/>
              <a:gd name="connsiteY9" fmla="*/ 862557 h 1735456"/>
              <a:gd name="connsiteX10" fmla="*/ 2826770 w 3370780"/>
              <a:gd name="connsiteY10" fmla="*/ 653042 h 1735456"/>
              <a:gd name="connsiteX11" fmla="*/ 3147498 w 3370780"/>
              <a:gd name="connsiteY11" fmla="*/ 358138 h 1735456"/>
              <a:gd name="connsiteX12" fmla="*/ 3240928 w 3370780"/>
              <a:gd name="connsiteY12" fmla="*/ 204934 h 1735456"/>
              <a:gd name="connsiteX13" fmla="*/ 3370780 w 3370780"/>
              <a:gd name="connsiteY13" fmla="*/ 0 h 1735456"/>
              <a:gd name="connsiteX14" fmla="*/ 3257564 w 3370780"/>
              <a:gd name="connsiteY14" fmla="*/ 177655 h 1735456"/>
              <a:gd name="connsiteX15" fmla="*/ 3240928 w 3370780"/>
              <a:gd name="connsiteY15" fmla="*/ 204934 h 1735456"/>
              <a:gd name="connsiteX16" fmla="*/ 1757145 w 3370780"/>
              <a:gd name="connsiteY16" fmla="*/ 910772 h 1735456"/>
              <a:gd name="connsiteX17" fmla="*/ 1730347 w 3370780"/>
              <a:gd name="connsiteY17" fmla="*/ 919778 h 1735456"/>
              <a:gd name="connsiteX18" fmla="*/ 1315135 w 3370780"/>
              <a:gd name="connsiteY18" fmla="*/ 1120406 h 1735456"/>
              <a:gd name="connsiteX19" fmla="*/ 1306819 w 3370780"/>
              <a:gd name="connsiteY19" fmla="*/ 1124993 h 1735456"/>
              <a:gd name="connsiteX20" fmla="*/ 43284 w 3370780"/>
              <a:gd name="connsiteY20" fmla="*/ 1726058 h 1735456"/>
              <a:gd name="connsiteX21" fmla="*/ 0 w 3370780"/>
              <a:gd name="connsiteY21" fmla="*/ 1731359 h 1735456"/>
              <a:gd name="connsiteX0" fmla="*/ 3285978 w 3404391"/>
              <a:gd name="connsiteY0" fmla="*/ 199493 h 1735456"/>
              <a:gd name="connsiteX1" fmla="*/ 2697534 w 3404391"/>
              <a:gd name="connsiteY1" fmla="*/ 860619 h 1735456"/>
              <a:gd name="connsiteX2" fmla="*/ 1589379 w 3404391"/>
              <a:gd name="connsiteY2" fmla="*/ 1240476 h 1735456"/>
              <a:gd name="connsiteX3" fmla="*/ 57138 w 3404391"/>
              <a:gd name="connsiteY3" fmla="*/ 1735456 h 1735456"/>
              <a:gd name="connsiteX4" fmla="*/ 76895 w 3404391"/>
              <a:gd name="connsiteY4" fmla="*/ 1726058 h 1735456"/>
              <a:gd name="connsiteX5" fmla="*/ 111045 w 3404391"/>
              <a:gd name="connsiteY5" fmla="*/ 1721875 h 1735456"/>
              <a:gd name="connsiteX6" fmla="*/ 1110511 w 3404391"/>
              <a:gd name="connsiteY6" fmla="*/ 1251795 h 1735456"/>
              <a:gd name="connsiteX7" fmla="*/ 1340430 w 3404391"/>
              <a:gd name="connsiteY7" fmla="*/ 1124993 h 1735456"/>
              <a:gd name="connsiteX8" fmla="*/ 1790756 w 3404391"/>
              <a:gd name="connsiteY8" fmla="*/ 910772 h 1735456"/>
              <a:gd name="connsiteX9" fmla="*/ 1934227 w 3404391"/>
              <a:gd name="connsiteY9" fmla="*/ 862557 h 1735456"/>
              <a:gd name="connsiteX10" fmla="*/ 2860381 w 3404391"/>
              <a:gd name="connsiteY10" fmla="*/ 653042 h 1735456"/>
              <a:gd name="connsiteX11" fmla="*/ 3181109 w 3404391"/>
              <a:gd name="connsiteY11" fmla="*/ 358138 h 1735456"/>
              <a:gd name="connsiteX12" fmla="*/ 3274539 w 3404391"/>
              <a:gd name="connsiteY12" fmla="*/ 204934 h 1735456"/>
              <a:gd name="connsiteX13" fmla="*/ 3285978 w 3404391"/>
              <a:gd name="connsiteY13" fmla="*/ 199493 h 1735456"/>
              <a:gd name="connsiteX14" fmla="*/ 3404391 w 3404391"/>
              <a:gd name="connsiteY14" fmla="*/ 0 h 1735456"/>
              <a:gd name="connsiteX15" fmla="*/ 3291175 w 3404391"/>
              <a:gd name="connsiteY15" fmla="*/ 177655 h 1735456"/>
              <a:gd name="connsiteX16" fmla="*/ 3274539 w 3404391"/>
              <a:gd name="connsiteY16" fmla="*/ 204934 h 1735456"/>
              <a:gd name="connsiteX17" fmla="*/ 1790756 w 3404391"/>
              <a:gd name="connsiteY17" fmla="*/ 910772 h 1735456"/>
              <a:gd name="connsiteX18" fmla="*/ 1763958 w 3404391"/>
              <a:gd name="connsiteY18" fmla="*/ 919778 h 1735456"/>
              <a:gd name="connsiteX19" fmla="*/ 1348746 w 3404391"/>
              <a:gd name="connsiteY19" fmla="*/ 1120406 h 1735456"/>
              <a:gd name="connsiteX20" fmla="*/ 1340430 w 3404391"/>
              <a:gd name="connsiteY20" fmla="*/ 1124993 h 1735456"/>
              <a:gd name="connsiteX21" fmla="*/ 2250 w 3404391"/>
              <a:gd name="connsiteY21" fmla="*/ 1100907 h 1735456"/>
              <a:gd name="connsiteX22" fmla="*/ 33611 w 3404391"/>
              <a:gd name="connsiteY22" fmla="*/ 1731359 h 1735456"/>
              <a:gd name="connsiteX23" fmla="*/ 3404391 w 3404391"/>
              <a:gd name="connsiteY23" fmla="*/ 0 h 1735456"/>
              <a:gd name="connsiteX0" fmla="*/ 3448310 w 3566723"/>
              <a:gd name="connsiteY0" fmla="*/ 199493 h 1735456"/>
              <a:gd name="connsiteX1" fmla="*/ 2859866 w 3566723"/>
              <a:gd name="connsiteY1" fmla="*/ 860619 h 1735456"/>
              <a:gd name="connsiteX2" fmla="*/ 1751711 w 3566723"/>
              <a:gd name="connsiteY2" fmla="*/ 1240476 h 1735456"/>
              <a:gd name="connsiteX3" fmla="*/ 219470 w 3566723"/>
              <a:gd name="connsiteY3" fmla="*/ 1735456 h 1735456"/>
              <a:gd name="connsiteX4" fmla="*/ 239227 w 3566723"/>
              <a:gd name="connsiteY4" fmla="*/ 1726058 h 1735456"/>
              <a:gd name="connsiteX5" fmla="*/ 273377 w 3566723"/>
              <a:gd name="connsiteY5" fmla="*/ 1721875 h 1735456"/>
              <a:gd name="connsiteX6" fmla="*/ 1272843 w 3566723"/>
              <a:gd name="connsiteY6" fmla="*/ 1251795 h 1735456"/>
              <a:gd name="connsiteX7" fmla="*/ 1502762 w 3566723"/>
              <a:gd name="connsiteY7" fmla="*/ 1124993 h 1735456"/>
              <a:gd name="connsiteX8" fmla="*/ 1953088 w 3566723"/>
              <a:gd name="connsiteY8" fmla="*/ 910772 h 1735456"/>
              <a:gd name="connsiteX9" fmla="*/ 2096559 w 3566723"/>
              <a:gd name="connsiteY9" fmla="*/ 862557 h 1735456"/>
              <a:gd name="connsiteX10" fmla="*/ 3022713 w 3566723"/>
              <a:gd name="connsiteY10" fmla="*/ 653042 h 1735456"/>
              <a:gd name="connsiteX11" fmla="*/ 3343441 w 3566723"/>
              <a:gd name="connsiteY11" fmla="*/ 358138 h 1735456"/>
              <a:gd name="connsiteX12" fmla="*/ 3436871 w 3566723"/>
              <a:gd name="connsiteY12" fmla="*/ 204934 h 1735456"/>
              <a:gd name="connsiteX13" fmla="*/ 3448310 w 3566723"/>
              <a:gd name="connsiteY13" fmla="*/ 199493 h 1735456"/>
              <a:gd name="connsiteX14" fmla="*/ 3566723 w 3566723"/>
              <a:gd name="connsiteY14" fmla="*/ 0 h 1735456"/>
              <a:gd name="connsiteX15" fmla="*/ 3453507 w 3566723"/>
              <a:gd name="connsiteY15" fmla="*/ 177655 h 1735456"/>
              <a:gd name="connsiteX16" fmla="*/ 3436871 w 3566723"/>
              <a:gd name="connsiteY16" fmla="*/ 204934 h 1735456"/>
              <a:gd name="connsiteX17" fmla="*/ 1953088 w 3566723"/>
              <a:gd name="connsiteY17" fmla="*/ 910772 h 1735456"/>
              <a:gd name="connsiteX18" fmla="*/ 1926290 w 3566723"/>
              <a:gd name="connsiteY18" fmla="*/ 919778 h 1735456"/>
              <a:gd name="connsiteX19" fmla="*/ 1511078 w 3566723"/>
              <a:gd name="connsiteY19" fmla="*/ 1120406 h 1735456"/>
              <a:gd name="connsiteX20" fmla="*/ 1502762 w 3566723"/>
              <a:gd name="connsiteY20" fmla="*/ 1124993 h 1735456"/>
              <a:gd name="connsiteX21" fmla="*/ 164582 w 3566723"/>
              <a:gd name="connsiteY21" fmla="*/ 1100907 h 1735456"/>
              <a:gd name="connsiteX22" fmla="*/ 0 w 3566723"/>
              <a:gd name="connsiteY22" fmla="*/ 1199514 h 1735456"/>
              <a:gd name="connsiteX23" fmla="*/ 3566723 w 3566723"/>
              <a:gd name="connsiteY23" fmla="*/ 0 h 1735456"/>
              <a:gd name="connsiteX0" fmla="*/ 3448310 w 3566723"/>
              <a:gd name="connsiteY0" fmla="*/ 199493 h 1735456"/>
              <a:gd name="connsiteX1" fmla="*/ 2859866 w 3566723"/>
              <a:gd name="connsiteY1" fmla="*/ 860619 h 1735456"/>
              <a:gd name="connsiteX2" fmla="*/ 1751711 w 3566723"/>
              <a:gd name="connsiteY2" fmla="*/ 1240476 h 1735456"/>
              <a:gd name="connsiteX3" fmla="*/ 219470 w 3566723"/>
              <a:gd name="connsiteY3" fmla="*/ 1735456 h 1735456"/>
              <a:gd name="connsiteX4" fmla="*/ 239227 w 3566723"/>
              <a:gd name="connsiteY4" fmla="*/ 1726058 h 1735456"/>
              <a:gd name="connsiteX5" fmla="*/ 273377 w 3566723"/>
              <a:gd name="connsiteY5" fmla="*/ 1721875 h 1735456"/>
              <a:gd name="connsiteX6" fmla="*/ 1272843 w 3566723"/>
              <a:gd name="connsiteY6" fmla="*/ 1251795 h 1735456"/>
              <a:gd name="connsiteX7" fmla="*/ 1502762 w 3566723"/>
              <a:gd name="connsiteY7" fmla="*/ 1124993 h 1735456"/>
              <a:gd name="connsiteX8" fmla="*/ 1953088 w 3566723"/>
              <a:gd name="connsiteY8" fmla="*/ 910772 h 1735456"/>
              <a:gd name="connsiteX9" fmla="*/ 2096559 w 3566723"/>
              <a:gd name="connsiteY9" fmla="*/ 862557 h 1735456"/>
              <a:gd name="connsiteX10" fmla="*/ 3022713 w 3566723"/>
              <a:gd name="connsiteY10" fmla="*/ 653042 h 1735456"/>
              <a:gd name="connsiteX11" fmla="*/ 3343441 w 3566723"/>
              <a:gd name="connsiteY11" fmla="*/ 358138 h 1735456"/>
              <a:gd name="connsiteX12" fmla="*/ 3436871 w 3566723"/>
              <a:gd name="connsiteY12" fmla="*/ 204934 h 1735456"/>
              <a:gd name="connsiteX13" fmla="*/ 3448310 w 3566723"/>
              <a:gd name="connsiteY13" fmla="*/ 199493 h 1735456"/>
              <a:gd name="connsiteX14" fmla="*/ 3566723 w 3566723"/>
              <a:gd name="connsiteY14" fmla="*/ 0 h 1735456"/>
              <a:gd name="connsiteX15" fmla="*/ 3453507 w 3566723"/>
              <a:gd name="connsiteY15" fmla="*/ 177655 h 1735456"/>
              <a:gd name="connsiteX16" fmla="*/ 3436871 w 3566723"/>
              <a:gd name="connsiteY16" fmla="*/ 204934 h 1735456"/>
              <a:gd name="connsiteX17" fmla="*/ 1953088 w 3566723"/>
              <a:gd name="connsiteY17" fmla="*/ 910772 h 1735456"/>
              <a:gd name="connsiteX18" fmla="*/ 1926290 w 3566723"/>
              <a:gd name="connsiteY18" fmla="*/ 919778 h 1735456"/>
              <a:gd name="connsiteX19" fmla="*/ 1511078 w 3566723"/>
              <a:gd name="connsiteY19" fmla="*/ 1120406 h 1735456"/>
              <a:gd name="connsiteX20" fmla="*/ 1437447 w 3566723"/>
              <a:gd name="connsiteY20" fmla="*/ 910389 h 1735456"/>
              <a:gd name="connsiteX21" fmla="*/ 164582 w 3566723"/>
              <a:gd name="connsiteY21" fmla="*/ 1100907 h 1735456"/>
              <a:gd name="connsiteX22" fmla="*/ 0 w 3566723"/>
              <a:gd name="connsiteY22" fmla="*/ 1199514 h 1735456"/>
              <a:gd name="connsiteX23" fmla="*/ 3566723 w 3566723"/>
              <a:gd name="connsiteY23" fmla="*/ 0 h 1735456"/>
              <a:gd name="connsiteX0" fmla="*/ 3448310 w 3566723"/>
              <a:gd name="connsiteY0" fmla="*/ 199493 h 1735456"/>
              <a:gd name="connsiteX1" fmla="*/ 2859866 w 3566723"/>
              <a:gd name="connsiteY1" fmla="*/ 860619 h 1735456"/>
              <a:gd name="connsiteX2" fmla="*/ 1751711 w 3566723"/>
              <a:gd name="connsiteY2" fmla="*/ 1240476 h 1735456"/>
              <a:gd name="connsiteX3" fmla="*/ 219470 w 3566723"/>
              <a:gd name="connsiteY3" fmla="*/ 1735456 h 1735456"/>
              <a:gd name="connsiteX4" fmla="*/ 239227 w 3566723"/>
              <a:gd name="connsiteY4" fmla="*/ 1726058 h 1735456"/>
              <a:gd name="connsiteX5" fmla="*/ 273377 w 3566723"/>
              <a:gd name="connsiteY5" fmla="*/ 1721875 h 1735456"/>
              <a:gd name="connsiteX6" fmla="*/ 1272843 w 3566723"/>
              <a:gd name="connsiteY6" fmla="*/ 1251795 h 1735456"/>
              <a:gd name="connsiteX7" fmla="*/ 1502762 w 3566723"/>
              <a:gd name="connsiteY7" fmla="*/ 1124993 h 1735456"/>
              <a:gd name="connsiteX8" fmla="*/ 1953088 w 3566723"/>
              <a:gd name="connsiteY8" fmla="*/ 910772 h 1735456"/>
              <a:gd name="connsiteX9" fmla="*/ 2096559 w 3566723"/>
              <a:gd name="connsiteY9" fmla="*/ 862557 h 1735456"/>
              <a:gd name="connsiteX10" fmla="*/ 3022713 w 3566723"/>
              <a:gd name="connsiteY10" fmla="*/ 653042 h 1735456"/>
              <a:gd name="connsiteX11" fmla="*/ 3343441 w 3566723"/>
              <a:gd name="connsiteY11" fmla="*/ 358138 h 1735456"/>
              <a:gd name="connsiteX12" fmla="*/ 3436871 w 3566723"/>
              <a:gd name="connsiteY12" fmla="*/ 204934 h 1735456"/>
              <a:gd name="connsiteX13" fmla="*/ 3448310 w 3566723"/>
              <a:gd name="connsiteY13" fmla="*/ 199493 h 1735456"/>
              <a:gd name="connsiteX14" fmla="*/ 3566723 w 3566723"/>
              <a:gd name="connsiteY14" fmla="*/ 0 h 1735456"/>
              <a:gd name="connsiteX15" fmla="*/ 3453507 w 3566723"/>
              <a:gd name="connsiteY15" fmla="*/ 177655 h 1735456"/>
              <a:gd name="connsiteX16" fmla="*/ 3436871 w 3566723"/>
              <a:gd name="connsiteY16" fmla="*/ 204934 h 1735456"/>
              <a:gd name="connsiteX17" fmla="*/ 1953088 w 3566723"/>
              <a:gd name="connsiteY17" fmla="*/ 910772 h 1735456"/>
              <a:gd name="connsiteX18" fmla="*/ 1926290 w 3566723"/>
              <a:gd name="connsiteY18" fmla="*/ 919778 h 1735456"/>
              <a:gd name="connsiteX19" fmla="*/ 1651038 w 3566723"/>
              <a:gd name="connsiteY19" fmla="*/ 849818 h 1735456"/>
              <a:gd name="connsiteX20" fmla="*/ 1437447 w 3566723"/>
              <a:gd name="connsiteY20" fmla="*/ 910389 h 1735456"/>
              <a:gd name="connsiteX21" fmla="*/ 164582 w 3566723"/>
              <a:gd name="connsiteY21" fmla="*/ 1100907 h 1735456"/>
              <a:gd name="connsiteX22" fmla="*/ 0 w 3566723"/>
              <a:gd name="connsiteY22" fmla="*/ 1199514 h 1735456"/>
              <a:gd name="connsiteX23" fmla="*/ 3566723 w 3566723"/>
              <a:gd name="connsiteY23" fmla="*/ 0 h 1735456"/>
              <a:gd name="connsiteX0" fmla="*/ 3448310 w 3566723"/>
              <a:gd name="connsiteY0" fmla="*/ 199493 h 1735456"/>
              <a:gd name="connsiteX1" fmla="*/ 2859866 w 3566723"/>
              <a:gd name="connsiteY1" fmla="*/ 860619 h 1735456"/>
              <a:gd name="connsiteX2" fmla="*/ 1751711 w 3566723"/>
              <a:gd name="connsiteY2" fmla="*/ 1240476 h 1735456"/>
              <a:gd name="connsiteX3" fmla="*/ 219470 w 3566723"/>
              <a:gd name="connsiteY3" fmla="*/ 1735456 h 1735456"/>
              <a:gd name="connsiteX4" fmla="*/ 239227 w 3566723"/>
              <a:gd name="connsiteY4" fmla="*/ 1726058 h 1735456"/>
              <a:gd name="connsiteX5" fmla="*/ 273377 w 3566723"/>
              <a:gd name="connsiteY5" fmla="*/ 1721875 h 1735456"/>
              <a:gd name="connsiteX6" fmla="*/ 1272843 w 3566723"/>
              <a:gd name="connsiteY6" fmla="*/ 1251795 h 1735456"/>
              <a:gd name="connsiteX7" fmla="*/ 1502762 w 3566723"/>
              <a:gd name="connsiteY7" fmla="*/ 1124993 h 1735456"/>
              <a:gd name="connsiteX8" fmla="*/ 1953088 w 3566723"/>
              <a:gd name="connsiteY8" fmla="*/ 910772 h 1735456"/>
              <a:gd name="connsiteX9" fmla="*/ 2096559 w 3566723"/>
              <a:gd name="connsiteY9" fmla="*/ 862557 h 1735456"/>
              <a:gd name="connsiteX10" fmla="*/ 3022713 w 3566723"/>
              <a:gd name="connsiteY10" fmla="*/ 653042 h 1735456"/>
              <a:gd name="connsiteX11" fmla="*/ 3343441 w 3566723"/>
              <a:gd name="connsiteY11" fmla="*/ 358138 h 1735456"/>
              <a:gd name="connsiteX12" fmla="*/ 3436871 w 3566723"/>
              <a:gd name="connsiteY12" fmla="*/ 204934 h 1735456"/>
              <a:gd name="connsiteX13" fmla="*/ 3448310 w 3566723"/>
              <a:gd name="connsiteY13" fmla="*/ 199493 h 1735456"/>
              <a:gd name="connsiteX14" fmla="*/ 3566723 w 3566723"/>
              <a:gd name="connsiteY14" fmla="*/ 0 h 1735456"/>
              <a:gd name="connsiteX15" fmla="*/ 3453507 w 3566723"/>
              <a:gd name="connsiteY15" fmla="*/ 177655 h 1735456"/>
              <a:gd name="connsiteX16" fmla="*/ 3436871 w 3566723"/>
              <a:gd name="connsiteY16" fmla="*/ 204934 h 1735456"/>
              <a:gd name="connsiteX17" fmla="*/ 1953088 w 3566723"/>
              <a:gd name="connsiteY17" fmla="*/ 910772 h 1735456"/>
              <a:gd name="connsiteX18" fmla="*/ 2028927 w 3566723"/>
              <a:gd name="connsiteY18" fmla="*/ 686512 h 1735456"/>
              <a:gd name="connsiteX19" fmla="*/ 1651038 w 3566723"/>
              <a:gd name="connsiteY19" fmla="*/ 849818 h 1735456"/>
              <a:gd name="connsiteX20" fmla="*/ 1437447 w 3566723"/>
              <a:gd name="connsiteY20" fmla="*/ 910389 h 1735456"/>
              <a:gd name="connsiteX21" fmla="*/ 164582 w 3566723"/>
              <a:gd name="connsiteY21" fmla="*/ 1100907 h 1735456"/>
              <a:gd name="connsiteX22" fmla="*/ 0 w 3566723"/>
              <a:gd name="connsiteY22" fmla="*/ 1199514 h 1735456"/>
              <a:gd name="connsiteX23" fmla="*/ 3566723 w 3566723"/>
              <a:gd name="connsiteY23" fmla="*/ 0 h 1735456"/>
              <a:gd name="connsiteX0" fmla="*/ 3448310 w 3566723"/>
              <a:gd name="connsiteY0" fmla="*/ 199493 h 1735456"/>
              <a:gd name="connsiteX1" fmla="*/ 2859866 w 3566723"/>
              <a:gd name="connsiteY1" fmla="*/ 860619 h 1735456"/>
              <a:gd name="connsiteX2" fmla="*/ 1751711 w 3566723"/>
              <a:gd name="connsiteY2" fmla="*/ 1240476 h 1735456"/>
              <a:gd name="connsiteX3" fmla="*/ 219470 w 3566723"/>
              <a:gd name="connsiteY3" fmla="*/ 1735456 h 1735456"/>
              <a:gd name="connsiteX4" fmla="*/ 239227 w 3566723"/>
              <a:gd name="connsiteY4" fmla="*/ 1726058 h 1735456"/>
              <a:gd name="connsiteX5" fmla="*/ 273377 w 3566723"/>
              <a:gd name="connsiteY5" fmla="*/ 1721875 h 1735456"/>
              <a:gd name="connsiteX6" fmla="*/ 1272843 w 3566723"/>
              <a:gd name="connsiteY6" fmla="*/ 1251795 h 1735456"/>
              <a:gd name="connsiteX7" fmla="*/ 1502762 w 3566723"/>
              <a:gd name="connsiteY7" fmla="*/ 1124993 h 1735456"/>
              <a:gd name="connsiteX8" fmla="*/ 1953088 w 3566723"/>
              <a:gd name="connsiteY8" fmla="*/ 910772 h 1735456"/>
              <a:gd name="connsiteX9" fmla="*/ 2096559 w 3566723"/>
              <a:gd name="connsiteY9" fmla="*/ 862557 h 1735456"/>
              <a:gd name="connsiteX10" fmla="*/ 3022713 w 3566723"/>
              <a:gd name="connsiteY10" fmla="*/ 653042 h 1735456"/>
              <a:gd name="connsiteX11" fmla="*/ 3343441 w 3566723"/>
              <a:gd name="connsiteY11" fmla="*/ 358138 h 1735456"/>
              <a:gd name="connsiteX12" fmla="*/ 3436871 w 3566723"/>
              <a:gd name="connsiteY12" fmla="*/ 204934 h 1735456"/>
              <a:gd name="connsiteX13" fmla="*/ 3448310 w 3566723"/>
              <a:gd name="connsiteY13" fmla="*/ 199493 h 1735456"/>
              <a:gd name="connsiteX14" fmla="*/ 3566723 w 3566723"/>
              <a:gd name="connsiteY14" fmla="*/ 0 h 1735456"/>
              <a:gd name="connsiteX15" fmla="*/ 3453507 w 3566723"/>
              <a:gd name="connsiteY15" fmla="*/ 177655 h 1735456"/>
              <a:gd name="connsiteX16" fmla="*/ 3436871 w 3566723"/>
              <a:gd name="connsiteY16" fmla="*/ 204934 h 1735456"/>
              <a:gd name="connsiteX17" fmla="*/ 2288990 w 3566723"/>
              <a:gd name="connsiteY17" fmla="*/ 565539 h 1735456"/>
              <a:gd name="connsiteX18" fmla="*/ 2028927 w 3566723"/>
              <a:gd name="connsiteY18" fmla="*/ 686512 h 1735456"/>
              <a:gd name="connsiteX19" fmla="*/ 1651038 w 3566723"/>
              <a:gd name="connsiteY19" fmla="*/ 849818 h 1735456"/>
              <a:gd name="connsiteX20" fmla="*/ 1437447 w 3566723"/>
              <a:gd name="connsiteY20" fmla="*/ 910389 h 1735456"/>
              <a:gd name="connsiteX21" fmla="*/ 164582 w 3566723"/>
              <a:gd name="connsiteY21" fmla="*/ 1100907 h 1735456"/>
              <a:gd name="connsiteX22" fmla="*/ 0 w 3566723"/>
              <a:gd name="connsiteY22" fmla="*/ 1199514 h 1735456"/>
              <a:gd name="connsiteX23" fmla="*/ 3566723 w 3566723"/>
              <a:gd name="connsiteY23" fmla="*/ 0 h 1735456"/>
              <a:gd name="connsiteX0" fmla="*/ 3448310 w 3566723"/>
              <a:gd name="connsiteY0" fmla="*/ 199493 h 1735456"/>
              <a:gd name="connsiteX1" fmla="*/ 2859866 w 3566723"/>
              <a:gd name="connsiteY1" fmla="*/ 860619 h 1735456"/>
              <a:gd name="connsiteX2" fmla="*/ 1751711 w 3566723"/>
              <a:gd name="connsiteY2" fmla="*/ 1240476 h 1735456"/>
              <a:gd name="connsiteX3" fmla="*/ 219470 w 3566723"/>
              <a:gd name="connsiteY3" fmla="*/ 1735456 h 1735456"/>
              <a:gd name="connsiteX4" fmla="*/ 239227 w 3566723"/>
              <a:gd name="connsiteY4" fmla="*/ 1726058 h 1735456"/>
              <a:gd name="connsiteX5" fmla="*/ 273377 w 3566723"/>
              <a:gd name="connsiteY5" fmla="*/ 1721875 h 1735456"/>
              <a:gd name="connsiteX6" fmla="*/ 1272843 w 3566723"/>
              <a:gd name="connsiteY6" fmla="*/ 1251795 h 1735456"/>
              <a:gd name="connsiteX7" fmla="*/ 1502762 w 3566723"/>
              <a:gd name="connsiteY7" fmla="*/ 1124993 h 1735456"/>
              <a:gd name="connsiteX8" fmla="*/ 1953088 w 3566723"/>
              <a:gd name="connsiteY8" fmla="*/ 910772 h 1735456"/>
              <a:gd name="connsiteX9" fmla="*/ 2096559 w 3566723"/>
              <a:gd name="connsiteY9" fmla="*/ 862557 h 1735456"/>
              <a:gd name="connsiteX10" fmla="*/ 3022713 w 3566723"/>
              <a:gd name="connsiteY10" fmla="*/ 653042 h 1735456"/>
              <a:gd name="connsiteX11" fmla="*/ 3343441 w 3566723"/>
              <a:gd name="connsiteY11" fmla="*/ 358138 h 1735456"/>
              <a:gd name="connsiteX12" fmla="*/ 3436871 w 3566723"/>
              <a:gd name="connsiteY12" fmla="*/ 204934 h 1735456"/>
              <a:gd name="connsiteX13" fmla="*/ 3448310 w 3566723"/>
              <a:gd name="connsiteY13" fmla="*/ 199493 h 1735456"/>
              <a:gd name="connsiteX14" fmla="*/ 3566723 w 3566723"/>
              <a:gd name="connsiteY14" fmla="*/ 0 h 1735456"/>
              <a:gd name="connsiteX15" fmla="*/ 3453507 w 3566723"/>
              <a:gd name="connsiteY15" fmla="*/ 177655 h 1735456"/>
              <a:gd name="connsiteX16" fmla="*/ 3436871 w 3566723"/>
              <a:gd name="connsiteY16" fmla="*/ 204934 h 1735456"/>
              <a:gd name="connsiteX17" fmla="*/ 2288990 w 3566723"/>
              <a:gd name="connsiteY17" fmla="*/ 565539 h 1735456"/>
              <a:gd name="connsiteX18" fmla="*/ 2028927 w 3566723"/>
              <a:gd name="connsiteY18" fmla="*/ 686512 h 1735456"/>
              <a:gd name="connsiteX19" fmla="*/ 1651038 w 3566723"/>
              <a:gd name="connsiteY19" fmla="*/ 849818 h 1735456"/>
              <a:gd name="connsiteX20" fmla="*/ 1437447 w 3566723"/>
              <a:gd name="connsiteY20" fmla="*/ 910389 h 1735456"/>
              <a:gd name="connsiteX21" fmla="*/ 0 w 3566723"/>
              <a:gd name="connsiteY21" fmla="*/ 1199514 h 1735456"/>
              <a:gd name="connsiteX22" fmla="*/ 3566723 w 3566723"/>
              <a:gd name="connsiteY22" fmla="*/ 0 h 1735456"/>
              <a:gd name="connsiteX0" fmla="*/ 3228840 w 3347253"/>
              <a:gd name="connsiteY0" fmla="*/ 199493 h 1735456"/>
              <a:gd name="connsiteX1" fmla="*/ 2640396 w 3347253"/>
              <a:gd name="connsiteY1" fmla="*/ 860619 h 1735456"/>
              <a:gd name="connsiteX2" fmla="*/ 1532241 w 3347253"/>
              <a:gd name="connsiteY2" fmla="*/ 1240476 h 1735456"/>
              <a:gd name="connsiteX3" fmla="*/ 0 w 3347253"/>
              <a:gd name="connsiteY3" fmla="*/ 1735456 h 1735456"/>
              <a:gd name="connsiteX4" fmla="*/ 19757 w 3347253"/>
              <a:gd name="connsiteY4" fmla="*/ 1726058 h 1735456"/>
              <a:gd name="connsiteX5" fmla="*/ 53907 w 3347253"/>
              <a:gd name="connsiteY5" fmla="*/ 1721875 h 1735456"/>
              <a:gd name="connsiteX6" fmla="*/ 1053373 w 3347253"/>
              <a:gd name="connsiteY6" fmla="*/ 1251795 h 1735456"/>
              <a:gd name="connsiteX7" fmla="*/ 1283292 w 3347253"/>
              <a:gd name="connsiteY7" fmla="*/ 1124993 h 1735456"/>
              <a:gd name="connsiteX8" fmla="*/ 1733618 w 3347253"/>
              <a:gd name="connsiteY8" fmla="*/ 910772 h 1735456"/>
              <a:gd name="connsiteX9" fmla="*/ 1877089 w 3347253"/>
              <a:gd name="connsiteY9" fmla="*/ 862557 h 1735456"/>
              <a:gd name="connsiteX10" fmla="*/ 2803243 w 3347253"/>
              <a:gd name="connsiteY10" fmla="*/ 653042 h 1735456"/>
              <a:gd name="connsiteX11" fmla="*/ 3123971 w 3347253"/>
              <a:gd name="connsiteY11" fmla="*/ 358138 h 1735456"/>
              <a:gd name="connsiteX12" fmla="*/ 3217401 w 3347253"/>
              <a:gd name="connsiteY12" fmla="*/ 204934 h 1735456"/>
              <a:gd name="connsiteX13" fmla="*/ 3228840 w 3347253"/>
              <a:gd name="connsiteY13" fmla="*/ 199493 h 1735456"/>
              <a:gd name="connsiteX14" fmla="*/ 3347253 w 3347253"/>
              <a:gd name="connsiteY14" fmla="*/ 0 h 1735456"/>
              <a:gd name="connsiteX15" fmla="*/ 3234037 w 3347253"/>
              <a:gd name="connsiteY15" fmla="*/ 177655 h 1735456"/>
              <a:gd name="connsiteX16" fmla="*/ 3217401 w 3347253"/>
              <a:gd name="connsiteY16" fmla="*/ 204934 h 1735456"/>
              <a:gd name="connsiteX17" fmla="*/ 2069520 w 3347253"/>
              <a:gd name="connsiteY17" fmla="*/ 565539 h 1735456"/>
              <a:gd name="connsiteX18" fmla="*/ 1809457 w 3347253"/>
              <a:gd name="connsiteY18" fmla="*/ 686512 h 1735456"/>
              <a:gd name="connsiteX19" fmla="*/ 1431568 w 3347253"/>
              <a:gd name="connsiteY19" fmla="*/ 849818 h 1735456"/>
              <a:gd name="connsiteX20" fmla="*/ 1217977 w 3347253"/>
              <a:gd name="connsiteY20" fmla="*/ 910389 h 1735456"/>
              <a:gd name="connsiteX21" fmla="*/ 3347253 w 3347253"/>
              <a:gd name="connsiteY21" fmla="*/ 0 h 1735456"/>
              <a:gd name="connsiteX0" fmla="*/ 3228840 w 3347253"/>
              <a:gd name="connsiteY0" fmla="*/ 199493 h 1735456"/>
              <a:gd name="connsiteX1" fmla="*/ 2640396 w 3347253"/>
              <a:gd name="connsiteY1" fmla="*/ 860619 h 1735456"/>
              <a:gd name="connsiteX2" fmla="*/ 1532241 w 3347253"/>
              <a:gd name="connsiteY2" fmla="*/ 1240476 h 1735456"/>
              <a:gd name="connsiteX3" fmla="*/ 0 w 3347253"/>
              <a:gd name="connsiteY3" fmla="*/ 1735456 h 1735456"/>
              <a:gd name="connsiteX4" fmla="*/ 19757 w 3347253"/>
              <a:gd name="connsiteY4" fmla="*/ 1726058 h 1735456"/>
              <a:gd name="connsiteX5" fmla="*/ 53907 w 3347253"/>
              <a:gd name="connsiteY5" fmla="*/ 1721875 h 1735456"/>
              <a:gd name="connsiteX6" fmla="*/ 1053373 w 3347253"/>
              <a:gd name="connsiteY6" fmla="*/ 1251795 h 1735456"/>
              <a:gd name="connsiteX7" fmla="*/ 1283292 w 3347253"/>
              <a:gd name="connsiteY7" fmla="*/ 1124993 h 1735456"/>
              <a:gd name="connsiteX8" fmla="*/ 1733618 w 3347253"/>
              <a:gd name="connsiteY8" fmla="*/ 910772 h 1735456"/>
              <a:gd name="connsiteX9" fmla="*/ 1877089 w 3347253"/>
              <a:gd name="connsiteY9" fmla="*/ 862557 h 1735456"/>
              <a:gd name="connsiteX10" fmla="*/ 2803243 w 3347253"/>
              <a:gd name="connsiteY10" fmla="*/ 653042 h 1735456"/>
              <a:gd name="connsiteX11" fmla="*/ 3123971 w 3347253"/>
              <a:gd name="connsiteY11" fmla="*/ 358138 h 1735456"/>
              <a:gd name="connsiteX12" fmla="*/ 3217401 w 3347253"/>
              <a:gd name="connsiteY12" fmla="*/ 204934 h 1735456"/>
              <a:gd name="connsiteX13" fmla="*/ 3228840 w 3347253"/>
              <a:gd name="connsiteY13" fmla="*/ 199493 h 1735456"/>
              <a:gd name="connsiteX14" fmla="*/ 3347253 w 3347253"/>
              <a:gd name="connsiteY14" fmla="*/ 0 h 1735456"/>
              <a:gd name="connsiteX15" fmla="*/ 3234037 w 3347253"/>
              <a:gd name="connsiteY15" fmla="*/ 177655 h 1735456"/>
              <a:gd name="connsiteX16" fmla="*/ 3217401 w 3347253"/>
              <a:gd name="connsiteY16" fmla="*/ 204934 h 1735456"/>
              <a:gd name="connsiteX17" fmla="*/ 2069520 w 3347253"/>
              <a:gd name="connsiteY17" fmla="*/ 565539 h 1735456"/>
              <a:gd name="connsiteX18" fmla="*/ 1809457 w 3347253"/>
              <a:gd name="connsiteY18" fmla="*/ 686512 h 1735456"/>
              <a:gd name="connsiteX19" fmla="*/ 1431568 w 3347253"/>
              <a:gd name="connsiteY19" fmla="*/ 849818 h 1735456"/>
              <a:gd name="connsiteX20" fmla="*/ 3347253 w 3347253"/>
              <a:gd name="connsiteY20" fmla="*/ 0 h 1735456"/>
              <a:gd name="connsiteX0" fmla="*/ 3228840 w 3347253"/>
              <a:gd name="connsiteY0" fmla="*/ 199493 h 1735456"/>
              <a:gd name="connsiteX1" fmla="*/ 2640396 w 3347253"/>
              <a:gd name="connsiteY1" fmla="*/ 860619 h 1735456"/>
              <a:gd name="connsiteX2" fmla="*/ 1532241 w 3347253"/>
              <a:gd name="connsiteY2" fmla="*/ 1240476 h 1735456"/>
              <a:gd name="connsiteX3" fmla="*/ 0 w 3347253"/>
              <a:gd name="connsiteY3" fmla="*/ 1735456 h 1735456"/>
              <a:gd name="connsiteX4" fmla="*/ 19757 w 3347253"/>
              <a:gd name="connsiteY4" fmla="*/ 1726058 h 1735456"/>
              <a:gd name="connsiteX5" fmla="*/ 53907 w 3347253"/>
              <a:gd name="connsiteY5" fmla="*/ 1721875 h 1735456"/>
              <a:gd name="connsiteX6" fmla="*/ 1053373 w 3347253"/>
              <a:gd name="connsiteY6" fmla="*/ 1251795 h 1735456"/>
              <a:gd name="connsiteX7" fmla="*/ 1283292 w 3347253"/>
              <a:gd name="connsiteY7" fmla="*/ 1124993 h 1735456"/>
              <a:gd name="connsiteX8" fmla="*/ 1733618 w 3347253"/>
              <a:gd name="connsiteY8" fmla="*/ 910772 h 1735456"/>
              <a:gd name="connsiteX9" fmla="*/ 1877089 w 3347253"/>
              <a:gd name="connsiteY9" fmla="*/ 862557 h 1735456"/>
              <a:gd name="connsiteX10" fmla="*/ 2803243 w 3347253"/>
              <a:gd name="connsiteY10" fmla="*/ 653042 h 1735456"/>
              <a:gd name="connsiteX11" fmla="*/ 3123971 w 3347253"/>
              <a:gd name="connsiteY11" fmla="*/ 358138 h 1735456"/>
              <a:gd name="connsiteX12" fmla="*/ 3217401 w 3347253"/>
              <a:gd name="connsiteY12" fmla="*/ 204934 h 1735456"/>
              <a:gd name="connsiteX13" fmla="*/ 3228840 w 3347253"/>
              <a:gd name="connsiteY13" fmla="*/ 199493 h 1735456"/>
              <a:gd name="connsiteX14" fmla="*/ 3347253 w 3347253"/>
              <a:gd name="connsiteY14" fmla="*/ 0 h 1735456"/>
              <a:gd name="connsiteX15" fmla="*/ 3234037 w 3347253"/>
              <a:gd name="connsiteY15" fmla="*/ 177655 h 1735456"/>
              <a:gd name="connsiteX16" fmla="*/ 3217401 w 3347253"/>
              <a:gd name="connsiteY16" fmla="*/ 204934 h 1735456"/>
              <a:gd name="connsiteX17" fmla="*/ 2069520 w 3347253"/>
              <a:gd name="connsiteY17" fmla="*/ 565539 h 1735456"/>
              <a:gd name="connsiteX18" fmla="*/ 1809457 w 3347253"/>
              <a:gd name="connsiteY18" fmla="*/ 686512 h 1735456"/>
              <a:gd name="connsiteX19" fmla="*/ 3347253 w 3347253"/>
              <a:gd name="connsiteY19" fmla="*/ 0 h 1735456"/>
              <a:gd name="connsiteX0" fmla="*/ 3228840 w 3347253"/>
              <a:gd name="connsiteY0" fmla="*/ 199493 h 1735456"/>
              <a:gd name="connsiteX1" fmla="*/ 2640396 w 3347253"/>
              <a:gd name="connsiteY1" fmla="*/ 860619 h 1735456"/>
              <a:gd name="connsiteX2" fmla="*/ 1532241 w 3347253"/>
              <a:gd name="connsiteY2" fmla="*/ 1240476 h 1735456"/>
              <a:gd name="connsiteX3" fmla="*/ 0 w 3347253"/>
              <a:gd name="connsiteY3" fmla="*/ 1735456 h 1735456"/>
              <a:gd name="connsiteX4" fmla="*/ 19757 w 3347253"/>
              <a:gd name="connsiteY4" fmla="*/ 1726058 h 1735456"/>
              <a:gd name="connsiteX5" fmla="*/ 53907 w 3347253"/>
              <a:gd name="connsiteY5" fmla="*/ 1721875 h 1735456"/>
              <a:gd name="connsiteX6" fmla="*/ 1053373 w 3347253"/>
              <a:gd name="connsiteY6" fmla="*/ 1251795 h 1735456"/>
              <a:gd name="connsiteX7" fmla="*/ 1283292 w 3347253"/>
              <a:gd name="connsiteY7" fmla="*/ 1124993 h 1735456"/>
              <a:gd name="connsiteX8" fmla="*/ 1733618 w 3347253"/>
              <a:gd name="connsiteY8" fmla="*/ 910772 h 1735456"/>
              <a:gd name="connsiteX9" fmla="*/ 1877089 w 3347253"/>
              <a:gd name="connsiteY9" fmla="*/ 862557 h 1735456"/>
              <a:gd name="connsiteX10" fmla="*/ 2803243 w 3347253"/>
              <a:gd name="connsiteY10" fmla="*/ 653042 h 1735456"/>
              <a:gd name="connsiteX11" fmla="*/ 3123971 w 3347253"/>
              <a:gd name="connsiteY11" fmla="*/ 358138 h 1735456"/>
              <a:gd name="connsiteX12" fmla="*/ 3217401 w 3347253"/>
              <a:gd name="connsiteY12" fmla="*/ 204934 h 1735456"/>
              <a:gd name="connsiteX13" fmla="*/ 3228840 w 3347253"/>
              <a:gd name="connsiteY13" fmla="*/ 199493 h 1735456"/>
              <a:gd name="connsiteX14" fmla="*/ 3347253 w 3347253"/>
              <a:gd name="connsiteY14" fmla="*/ 0 h 1735456"/>
              <a:gd name="connsiteX15" fmla="*/ 3234037 w 3347253"/>
              <a:gd name="connsiteY15" fmla="*/ 177655 h 1735456"/>
              <a:gd name="connsiteX16" fmla="*/ 3217401 w 3347253"/>
              <a:gd name="connsiteY16" fmla="*/ 204934 h 1735456"/>
              <a:gd name="connsiteX17" fmla="*/ 2069520 w 3347253"/>
              <a:gd name="connsiteY17" fmla="*/ 565539 h 1735456"/>
              <a:gd name="connsiteX18" fmla="*/ 3347253 w 3347253"/>
              <a:gd name="connsiteY18" fmla="*/ 0 h 1735456"/>
              <a:gd name="connsiteX0" fmla="*/ 3228840 w 3347253"/>
              <a:gd name="connsiteY0" fmla="*/ 199493 h 1735456"/>
              <a:gd name="connsiteX1" fmla="*/ 2640396 w 3347253"/>
              <a:gd name="connsiteY1" fmla="*/ 860619 h 1735456"/>
              <a:gd name="connsiteX2" fmla="*/ 1532241 w 3347253"/>
              <a:gd name="connsiteY2" fmla="*/ 1240476 h 1735456"/>
              <a:gd name="connsiteX3" fmla="*/ 0 w 3347253"/>
              <a:gd name="connsiteY3" fmla="*/ 1735456 h 1735456"/>
              <a:gd name="connsiteX4" fmla="*/ 19757 w 3347253"/>
              <a:gd name="connsiteY4" fmla="*/ 1726058 h 1735456"/>
              <a:gd name="connsiteX5" fmla="*/ 53907 w 3347253"/>
              <a:gd name="connsiteY5" fmla="*/ 1721875 h 1735456"/>
              <a:gd name="connsiteX6" fmla="*/ 1053373 w 3347253"/>
              <a:gd name="connsiteY6" fmla="*/ 1251795 h 1735456"/>
              <a:gd name="connsiteX7" fmla="*/ 1283292 w 3347253"/>
              <a:gd name="connsiteY7" fmla="*/ 1124993 h 1735456"/>
              <a:gd name="connsiteX8" fmla="*/ 1733618 w 3347253"/>
              <a:gd name="connsiteY8" fmla="*/ 910772 h 1735456"/>
              <a:gd name="connsiteX9" fmla="*/ 1877089 w 3347253"/>
              <a:gd name="connsiteY9" fmla="*/ 862557 h 1735456"/>
              <a:gd name="connsiteX10" fmla="*/ 2803243 w 3347253"/>
              <a:gd name="connsiteY10" fmla="*/ 653042 h 1735456"/>
              <a:gd name="connsiteX11" fmla="*/ 3123971 w 3347253"/>
              <a:gd name="connsiteY11" fmla="*/ 358138 h 1735456"/>
              <a:gd name="connsiteX12" fmla="*/ 3217401 w 3347253"/>
              <a:gd name="connsiteY12" fmla="*/ 204934 h 1735456"/>
              <a:gd name="connsiteX13" fmla="*/ 3228840 w 3347253"/>
              <a:gd name="connsiteY13" fmla="*/ 199493 h 1735456"/>
              <a:gd name="connsiteX14" fmla="*/ 3347253 w 3347253"/>
              <a:gd name="connsiteY14" fmla="*/ 0 h 1735456"/>
              <a:gd name="connsiteX15" fmla="*/ 3234037 w 3347253"/>
              <a:gd name="connsiteY15" fmla="*/ 177655 h 1735456"/>
              <a:gd name="connsiteX16" fmla="*/ 3217401 w 3347253"/>
              <a:gd name="connsiteY16" fmla="*/ 204934 h 1735456"/>
              <a:gd name="connsiteX17" fmla="*/ 3347253 w 3347253"/>
              <a:gd name="connsiteY17" fmla="*/ 0 h 173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7253" h="1735456">
                <a:moveTo>
                  <a:pt x="3228840" y="199493"/>
                </a:moveTo>
                <a:cubicBezTo>
                  <a:pt x="3063560" y="426199"/>
                  <a:pt x="3028909" y="727554"/>
                  <a:pt x="2640396" y="860619"/>
                </a:cubicBezTo>
                <a:cubicBezTo>
                  <a:pt x="2345188" y="1003014"/>
                  <a:pt x="1972307" y="1094670"/>
                  <a:pt x="1532241" y="1240476"/>
                </a:cubicBezTo>
                <a:cubicBezTo>
                  <a:pt x="1092175" y="1386282"/>
                  <a:pt x="592019" y="1690565"/>
                  <a:pt x="0" y="1735456"/>
                </a:cubicBezTo>
                <a:lnTo>
                  <a:pt x="19757" y="1726058"/>
                </a:lnTo>
                <a:lnTo>
                  <a:pt x="53907" y="1721875"/>
                </a:lnTo>
                <a:cubicBezTo>
                  <a:pt x="302210" y="1673735"/>
                  <a:pt x="688592" y="1455263"/>
                  <a:pt x="1053373" y="1251795"/>
                </a:cubicBezTo>
                <a:lnTo>
                  <a:pt x="1283292" y="1124993"/>
                </a:lnTo>
                <a:lnTo>
                  <a:pt x="1733618" y="910772"/>
                </a:lnTo>
                <a:lnTo>
                  <a:pt x="1877089" y="862557"/>
                </a:lnTo>
                <a:cubicBezTo>
                  <a:pt x="2259924" y="750812"/>
                  <a:pt x="2544936" y="777638"/>
                  <a:pt x="2803243" y="653042"/>
                </a:cubicBezTo>
                <a:cubicBezTo>
                  <a:pt x="2950846" y="581844"/>
                  <a:pt x="3045529" y="475261"/>
                  <a:pt x="3123971" y="358138"/>
                </a:cubicBezTo>
                <a:lnTo>
                  <a:pt x="3217401" y="204934"/>
                </a:lnTo>
                <a:lnTo>
                  <a:pt x="3228840" y="199493"/>
                </a:lnTo>
                <a:close/>
                <a:moveTo>
                  <a:pt x="3347253" y="0"/>
                </a:moveTo>
                <a:cubicBezTo>
                  <a:pt x="3305933" y="56677"/>
                  <a:pt x="3269723" y="116930"/>
                  <a:pt x="3234037" y="177655"/>
                </a:cubicBezTo>
                <a:lnTo>
                  <a:pt x="3217401" y="204934"/>
                </a:lnTo>
                <a:lnTo>
                  <a:pt x="3347253"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AA28E1-00EA-4A92-B9B0-3B4DBA1D49D0}"/>
              </a:ext>
            </a:extLst>
          </p:cNvPr>
          <p:cNvSpPr>
            <a:spLocks noGrp="1"/>
          </p:cNvSpPr>
          <p:nvPr>
            <p:ph type="title"/>
          </p:nvPr>
        </p:nvSpPr>
        <p:spPr/>
        <p:txBody>
          <a:bodyPr/>
          <a:lstStyle/>
          <a:p>
            <a:r>
              <a:rPr lang="en-US" dirty="0" err="1"/>
              <a:t>Lagrangian</a:t>
            </a:r>
            <a:r>
              <a:rPr lang="en-US" dirty="0"/>
              <a:t> mechanics for one degree of freedom</a:t>
            </a:r>
          </a:p>
        </p:txBody>
      </p:sp>
      <p:cxnSp>
        <p:nvCxnSpPr>
          <p:cNvPr id="6" name="Straight Connector 5">
            <a:extLst>
              <a:ext uri="{FF2B5EF4-FFF2-40B4-BE49-F238E27FC236}">
                <a16:creationId xmlns:a16="http://schemas.microsoft.com/office/drawing/2014/main" id="{45BE6063-1303-4E5B-ABB0-623E2E5A9BA6}"/>
              </a:ext>
            </a:extLst>
          </p:cNvPr>
          <p:cNvCxnSpPr>
            <a:cxnSpLocks/>
          </p:cNvCxnSpPr>
          <p:nvPr/>
        </p:nvCxnSpPr>
        <p:spPr>
          <a:xfrm>
            <a:off x="8442853" y="1302345"/>
            <a:ext cx="0" cy="25607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823D453-DF5A-432B-8CC7-F6CEB6BF59F2}"/>
              </a:ext>
            </a:extLst>
          </p:cNvPr>
          <p:cNvCxnSpPr>
            <a:cxnSpLocks/>
          </p:cNvCxnSpPr>
          <p:nvPr/>
        </p:nvCxnSpPr>
        <p:spPr>
          <a:xfrm>
            <a:off x="8167067" y="3520770"/>
            <a:ext cx="381032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FF532CC-7837-4DFE-A922-C36FF314B8B7}"/>
                  </a:ext>
                </a:extLst>
              </p:cNvPr>
              <p:cNvSpPr txBox="1"/>
              <p:nvPr/>
            </p:nvSpPr>
            <p:spPr>
              <a:xfrm>
                <a:off x="11548974" y="3570245"/>
                <a:ext cx="550614" cy="5857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𝑡</m:t>
                      </m:r>
                    </m:oMath>
                  </m:oMathPara>
                </a14:m>
                <a:endParaRPr lang="en-US" dirty="0"/>
              </a:p>
            </p:txBody>
          </p:sp>
        </mc:Choice>
        <mc:Fallback xmlns="">
          <p:sp>
            <p:nvSpPr>
              <p:cNvPr id="8" name="TextBox 7">
                <a:extLst>
                  <a:ext uri="{FF2B5EF4-FFF2-40B4-BE49-F238E27FC236}">
                    <a16:creationId xmlns:a16="http://schemas.microsoft.com/office/drawing/2014/main" id="{0FF532CC-7837-4DFE-A922-C36FF314B8B7}"/>
                  </a:ext>
                </a:extLst>
              </p:cNvPr>
              <p:cNvSpPr txBox="1">
                <a:spLocks noRot="1" noChangeAspect="1" noMove="1" noResize="1" noEditPoints="1" noAdjustHandles="1" noChangeArrowheads="1" noChangeShapeType="1" noTextEdit="1"/>
              </p:cNvSpPr>
              <p:nvPr/>
            </p:nvSpPr>
            <p:spPr>
              <a:xfrm>
                <a:off x="11548974" y="3570245"/>
                <a:ext cx="550614" cy="585738"/>
              </a:xfrm>
              <a:prstGeom prst="rect">
                <a:avLst/>
              </a:prstGeom>
              <a:blipFill>
                <a:blip r:embed="rId2"/>
                <a:stretch>
                  <a:fillRect/>
                </a:stretch>
              </a:blipFill>
            </p:spPr>
            <p:txBody>
              <a:bodyPr/>
              <a:lstStyle/>
              <a:p>
                <a:r>
                  <a:rPr lang="en-US">
                    <a:noFill/>
                  </a:rPr>
                  <a:t> </a:t>
                </a:r>
              </a:p>
            </p:txBody>
          </p:sp>
        </mc:Fallback>
      </mc:AlternateContent>
      <p:sp>
        <p:nvSpPr>
          <p:cNvPr id="9" name="Freeform: Shape 8">
            <a:extLst>
              <a:ext uri="{FF2B5EF4-FFF2-40B4-BE49-F238E27FC236}">
                <a16:creationId xmlns:a16="http://schemas.microsoft.com/office/drawing/2014/main" id="{FAE35499-838D-498F-8333-C30CF8D9D963}"/>
              </a:ext>
            </a:extLst>
          </p:cNvPr>
          <p:cNvSpPr/>
          <p:nvPr/>
        </p:nvSpPr>
        <p:spPr>
          <a:xfrm>
            <a:off x="7893137" y="1555591"/>
            <a:ext cx="3228840" cy="1535963"/>
          </a:xfrm>
          <a:custGeom>
            <a:avLst/>
            <a:gdLst>
              <a:gd name="connsiteX0" fmla="*/ 0 w 1807534"/>
              <a:gd name="connsiteY0" fmla="*/ 964018 h 964018"/>
              <a:gd name="connsiteX1" fmla="*/ 623776 w 1807534"/>
              <a:gd name="connsiteY1" fmla="*/ 538716 h 964018"/>
              <a:gd name="connsiteX2" fmla="*/ 1389321 w 1807534"/>
              <a:gd name="connsiteY2" fmla="*/ 375683 h 964018"/>
              <a:gd name="connsiteX3" fmla="*/ 1807534 w 1807534"/>
              <a:gd name="connsiteY3" fmla="*/ 0 h 964018"/>
              <a:gd name="connsiteX0" fmla="*/ 0 w 1864815"/>
              <a:gd name="connsiteY0" fmla="*/ 1339140 h 1339140"/>
              <a:gd name="connsiteX1" fmla="*/ 681057 w 1864815"/>
              <a:gd name="connsiteY1" fmla="*/ 538716 h 1339140"/>
              <a:gd name="connsiteX2" fmla="*/ 1446602 w 1864815"/>
              <a:gd name="connsiteY2" fmla="*/ 375683 h 1339140"/>
              <a:gd name="connsiteX3" fmla="*/ 1864815 w 1864815"/>
              <a:gd name="connsiteY3" fmla="*/ 0 h 1339140"/>
              <a:gd name="connsiteX0" fmla="*/ 0 w 2357445"/>
              <a:gd name="connsiteY0" fmla="*/ 809639 h 809639"/>
              <a:gd name="connsiteX1" fmla="*/ 1173687 w 2357445"/>
              <a:gd name="connsiteY1" fmla="*/ 538716 h 809639"/>
              <a:gd name="connsiteX2" fmla="*/ 1939232 w 2357445"/>
              <a:gd name="connsiteY2" fmla="*/ 375683 h 809639"/>
              <a:gd name="connsiteX3" fmla="*/ 2357445 w 2357445"/>
              <a:gd name="connsiteY3" fmla="*/ 0 h 809639"/>
              <a:gd name="connsiteX0" fmla="*/ 0 w 2357445"/>
              <a:gd name="connsiteY0" fmla="*/ 809639 h 809639"/>
              <a:gd name="connsiteX1" fmla="*/ 1173687 w 2357445"/>
              <a:gd name="connsiteY1" fmla="*/ 538716 h 809639"/>
              <a:gd name="connsiteX2" fmla="*/ 1939232 w 2357445"/>
              <a:gd name="connsiteY2" fmla="*/ 375683 h 809639"/>
              <a:gd name="connsiteX3" fmla="*/ 2357445 w 2357445"/>
              <a:gd name="connsiteY3" fmla="*/ 0 h 809639"/>
              <a:gd name="connsiteX0" fmla="*/ 0 w 2357445"/>
              <a:gd name="connsiteY0" fmla="*/ 809639 h 809639"/>
              <a:gd name="connsiteX1" fmla="*/ 1024027 w 2357445"/>
              <a:gd name="connsiteY1" fmla="*/ 497533 h 809639"/>
              <a:gd name="connsiteX2" fmla="*/ 1939232 w 2357445"/>
              <a:gd name="connsiteY2" fmla="*/ 375683 h 809639"/>
              <a:gd name="connsiteX3" fmla="*/ 2357445 w 2357445"/>
              <a:gd name="connsiteY3" fmla="*/ 0 h 809639"/>
              <a:gd name="connsiteX0" fmla="*/ 0 w 2357445"/>
              <a:gd name="connsiteY0" fmla="*/ 809639 h 809639"/>
              <a:gd name="connsiteX1" fmla="*/ 1024027 w 2357445"/>
              <a:gd name="connsiteY1" fmla="*/ 497533 h 809639"/>
              <a:gd name="connsiteX2" fmla="*/ 1908053 w 2357445"/>
              <a:gd name="connsiteY2" fmla="*/ 216833 h 809639"/>
              <a:gd name="connsiteX3" fmla="*/ 2357445 w 2357445"/>
              <a:gd name="connsiteY3" fmla="*/ 0 h 809639"/>
              <a:gd name="connsiteX0" fmla="*/ 0 w 2157898"/>
              <a:gd name="connsiteY0" fmla="*/ 992023 h 992023"/>
              <a:gd name="connsiteX1" fmla="*/ 1024027 w 2157898"/>
              <a:gd name="connsiteY1" fmla="*/ 679917 h 992023"/>
              <a:gd name="connsiteX2" fmla="*/ 1908053 w 2157898"/>
              <a:gd name="connsiteY2" fmla="*/ 399217 h 992023"/>
              <a:gd name="connsiteX3" fmla="*/ 2157898 w 2157898"/>
              <a:gd name="connsiteY3" fmla="*/ 0 h 992023"/>
              <a:gd name="connsiteX0" fmla="*/ 0 w 2157898"/>
              <a:gd name="connsiteY0" fmla="*/ 992023 h 992023"/>
              <a:gd name="connsiteX1" fmla="*/ 1024027 w 2157898"/>
              <a:gd name="connsiteY1" fmla="*/ 679917 h 992023"/>
              <a:gd name="connsiteX2" fmla="*/ 1764629 w 2157898"/>
              <a:gd name="connsiteY2" fmla="*/ 440401 h 992023"/>
              <a:gd name="connsiteX3" fmla="*/ 2157898 w 2157898"/>
              <a:gd name="connsiteY3" fmla="*/ 0 h 992023"/>
              <a:gd name="connsiteX0" fmla="*/ 0 w 2157898"/>
              <a:gd name="connsiteY0" fmla="*/ 992023 h 992023"/>
              <a:gd name="connsiteX1" fmla="*/ 1024027 w 2157898"/>
              <a:gd name="connsiteY1" fmla="*/ 679917 h 992023"/>
              <a:gd name="connsiteX2" fmla="*/ 1764629 w 2157898"/>
              <a:gd name="connsiteY2" fmla="*/ 440401 h 992023"/>
              <a:gd name="connsiteX3" fmla="*/ 2157898 w 2157898"/>
              <a:gd name="connsiteY3" fmla="*/ 0 h 992023"/>
              <a:gd name="connsiteX0" fmla="*/ 0 w 2157898"/>
              <a:gd name="connsiteY0" fmla="*/ 968490 h 968490"/>
              <a:gd name="connsiteX1" fmla="*/ 1024027 w 2157898"/>
              <a:gd name="connsiteY1" fmla="*/ 656384 h 968490"/>
              <a:gd name="connsiteX2" fmla="*/ 1764629 w 2157898"/>
              <a:gd name="connsiteY2" fmla="*/ 416868 h 968490"/>
              <a:gd name="connsiteX3" fmla="*/ 2157898 w 2157898"/>
              <a:gd name="connsiteY3" fmla="*/ 0 h 968490"/>
            </a:gdLst>
            <a:ahLst/>
            <a:cxnLst>
              <a:cxn ang="0">
                <a:pos x="connsiteX0" y="connsiteY0"/>
              </a:cxn>
              <a:cxn ang="0">
                <a:pos x="connsiteX1" y="connsiteY1"/>
              </a:cxn>
              <a:cxn ang="0">
                <a:pos x="connsiteX2" y="connsiteY2"/>
              </a:cxn>
              <a:cxn ang="0">
                <a:pos x="connsiteX3" y="connsiteY3"/>
              </a:cxn>
            </a:cxnLst>
            <a:rect l="l" t="t" r="r" b="b"/>
            <a:pathLst>
              <a:path w="2157898" h="968490">
                <a:moveTo>
                  <a:pt x="0" y="968490"/>
                </a:moveTo>
                <a:cubicBezTo>
                  <a:pt x="395658" y="940184"/>
                  <a:pt x="729922" y="748321"/>
                  <a:pt x="1024027" y="656384"/>
                </a:cubicBezTo>
                <a:cubicBezTo>
                  <a:pt x="1318132" y="564447"/>
                  <a:pt x="1567336" y="506654"/>
                  <a:pt x="1764629" y="416868"/>
                </a:cubicBezTo>
                <a:cubicBezTo>
                  <a:pt x="2024280" y="332965"/>
                  <a:pt x="2047438" y="142948"/>
                  <a:pt x="2157898"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E3113753-3C72-4486-BF65-9B76E0E48CEF}"/>
              </a:ext>
            </a:extLst>
          </p:cNvPr>
          <p:cNvCxnSpPr>
            <a:cxnSpLocks/>
          </p:cNvCxnSpPr>
          <p:nvPr/>
        </p:nvCxnSpPr>
        <p:spPr>
          <a:xfrm flipH="1">
            <a:off x="7461231" y="3370117"/>
            <a:ext cx="1103580" cy="11290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5C27578-96D2-48ED-A5AC-66B176858CD5}"/>
                  </a:ext>
                </a:extLst>
              </p:cNvPr>
              <p:cNvSpPr txBox="1"/>
              <p:nvPr/>
            </p:nvSpPr>
            <p:spPr>
              <a:xfrm>
                <a:off x="7055986" y="3804881"/>
                <a:ext cx="550614" cy="4887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𝑝</m:t>
                      </m:r>
                    </m:oMath>
                  </m:oMathPara>
                </a14:m>
                <a:endParaRPr lang="en-US" dirty="0"/>
              </a:p>
            </p:txBody>
          </p:sp>
        </mc:Choice>
        <mc:Fallback xmlns="">
          <p:sp>
            <p:nvSpPr>
              <p:cNvPr id="11" name="TextBox 10">
                <a:extLst>
                  <a:ext uri="{FF2B5EF4-FFF2-40B4-BE49-F238E27FC236}">
                    <a16:creationId xmlns:a16="http://schemas.microsoft.com/office/drawing/2014/main" id="{05C27578-96D2-48ED-A5AC-66B176858CD5}"/>
                  </a:ext>
                </a:extLst>
              </p:cNvPr>
              <p:cNvSpPr txBox="1">
                <a:spLocks noRot="1" noChangeAspect="1" noMove="1" noResize="1" noEditPoints="1" noAdjustHandles="1" noChangeArrowheads="1" noChangeShapeType="1" noTextEdit="1"/>
              </p:cNvSpPr>
              <p:nvPr/>
            </p:nvSpPr>
            <p:spPr>
              <a:xfrm>
                <a:off x="7055986" y="3804881"/>
                <a:ext cx="550614" cy="48872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86A9A49-6A77-4729-9650-55F5BE442D11}"/>
                  </a:ext>
                </a:extLst>
              </p:cNvPr>
              <p:cNvSpPr txBox="1"/>
              <p:nvPr/>
            </p:nvSpPr>
            <p:spPr>
              <a:xfrm>
                <a:off x="8418964" y="1111798"/>
                <a:ext cx="551572" cy="5857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oMath>
                  </m:oMathPara>
                </a14:m>
                <a:endParaRPr lang="en-US" dirty="0"/>
              </a:p>
            </p:txBody>
          </p:sp>
        </mc:Choice>
        <mc:Fallback xmlns="">
          <p:sp>
            <p:nvSpPr>
              <p:cNvPr id="19" name="TextBox 18">
                <a:extLst>
                  <a:ext uri="{FF2B5EF4-FFF2-40B4-BE49-F238E27FC236}">
                    <a16:creationId xmlns:a16="http://schemas.microsoft.com/office/drawing/2014/main" id="{786A9A49-6A77-4729-9650-55F5BE442D11}"/>
                  </a:ext>
                </a:extLst>
              </p:cNvPr>
              <p:cNvSpPr txBox="1">
                <a:spLocks noRot="1" noChangeAspect="1" noMove="1" noResize="1" noEditPoints="1" noAdjustHandles="1" noChangeArrowheads="1" noChangeShapeType="1" noTextEdit="1"/>
              </p:cNvSpPr>
              <p:nvPr/>
            </p:nvSpPr>
            <p:spPr>
              <a:xfrm>
                <a:off x="8418964" y="1111798"/>
                <a:ext cx="551572" cy="585738"/>
              </a:xfrm>
              <a:prstGeom prst="rect">
                <a:avLst/>
              </a:prstGeom>
              <a:blipFill>
                <a:blip r:embed="rId4"/>
                <a:stretch>
                  <a:fillRect/>
                </a:stretch>
              </a:blipFill>
            </p:spPr>
            <p:txBody>
              <a:bodyPr/>
              <a:lstStyle/>
              <a:p>
                <a:r>
                  <a:rPr lang="en-US">
                    <a:noFill/>
                  </a:rPr>
                  <a:t> </a:t>
                </a:r>
              </a:p>
            </p:txBody>
          </p:sp>
        </mc:Fallback>
      </mc:AlternateContent>
      <p:sp>
        <p:nvSpPr>
          <p:cNvPr id="21" name="Freeform: Shape 20">
            <a:extLst>
              <a:ext uri="{FF2B5EF4-FFF2-40B4-BE49-F238E27FC236}">
                <a16:creationId xmlns:a16="http://schemas.microsoft.com/office/drawing/2014/main" id="{D076344D-56AE-480E-8A33-8B660DC5A22D}"/>
              </a:ext>
            </a:extLst>
          </p:cNvPr>
          <p:cNvSpPr/>
          <p:nvPr/>
        </p:nvSpPr>
        <p:spPr>
          <a:xfrm>
            <a:off x="7869610" y="1356098"/>
            <a:ext cx="3370780" cy="1731359"/>
          </a:xfrm>
          <a:custGeom>
            <a:avLst/>
            <a:gdLst>
              <a:gd name="connsiteX0" fmla="*/ 0 w 1807534"/>
              <a:gd name="connsiteY0" fmla="*/ 964018 h 964018"/>
              <a:gd name="connsiteX1" fmla="*/ 623776 w 1807534"/>
              <a:gd name="connsiteY1" fmla="*/ 538716 h 964018"/>
              <a:gd name="connsiteX2" fmla="*/ 1389321 w 1807534"/>
              <a:gd name="connsiteY2" fmla="*/ 375683 h 964018"/>
              <a:gd name="connsiteX3" fmla="*/ 1807534 w 1807534"/>
              <a:gd name="connsiteY3" fmla="*/ 0 h 964018"/>
              <a:gd name="connsiteX0" fmla="*/ 0 w 1864815"/>
              <a:gd name="connsiteY0" fmla="*/ 1339140 h 1339140"/>
              <a:gd name="connsiteX1" fmla="*/ 681057 w 1864815"/>
              <a:gd name="connsiteY1" fmla="*/ 538716 h 1339140"/>
              <a:gd name="connsiteX2" fmla="*/ 1446602 w 1864815"/>
              <a:gd name="connsiteY2" fmla="*/ 375683 h 1339140"/>
              <a:gd name="connsiteX3" fmla="*/ 1864815 w 1864815"/>
              <a:gd name="connsiteY3" fmla="*/ 0 h 1339140"/>
              <a:gd name="connsiteX0" fmla="*/ 0 w 2209047"/>
              <a:gd name="connsiteY0" fmla="*/ 1065918 h 1065918"/>
              <a:gd name="connsiteX1" fmla="*/ 1025289 w 2209047"/>
              <a:gd name="connsiteY1" fmla="*/ 538716 h 1065918"/>
              <a:gd name="connsiteX2" fmla="*/ 1790834 w 2209047"/>
              <a:gd name="connsiteY2" fmla="*/ 375683 h 1065918"/>
              <a:gd name="connsiteX3" fmla="*/ 2209047 w 2209047"/>
              <a:gd name="connsiteY3" fmla="*/ 0 h 1065918"/>
              <a:gd name="connsiteX0" fmla="*/ 0 w 2209047"/>
              <a:gd name="connsiteY0" fmla="*/ 1065918 h 1065918"/>
              <a:gd name="connsiteX1" fmla="*/ 1025289 w 2209047"/>
              <a:gd name="connsiteY1" fmla="*/ 538716 h 1065918"/>
              <a:gd name="connsiteX2" fmla="*/ 1790834 w 2209047"/>
              <a:gd name="connsiteY2" fmla="*/ 375683 h 1065918"/>
              <a:gd name="connsiteX3" fmla="*/ 2209047 w 2209047"/>
              <a:gd name="connsiteY3" fmla="*/ 0 h 1065918"/>
              <a:gd name="connsiteX0" fmla="*/ 0 w 2209047"/>
              <a:gd name="connsiteY0" fmla="*/ 1065918 h 1065918"/>
              <a:gd name="connsiteX1" fmla="*/ 1156425 w 2209047"/>
              <a:gd name="connsiteY1" fmla="*/ 554182 h 1065918"/>
              <a:gd name="connsiteX2" fmla="*/ 1790834 w 2209047"/>
              <a:gd name="connsiteY2" fmla="*/ 375683 h 1065918"/>
              <a:gd name="connsiteX3" fmla="*/ 2209047 w 2209047"/>
              <a:gd name="connsiteY3" fmla="*/ 0 h 1065918"/>
              <a:gd name="connsiteX0" fmla="*/ 0 w 2209047"/>
              <a:gd name="connsiteY0" fmla="*/ 1065918 h 1065918"/>
              <a:gd name="connsiteX1" fmla="*/ 1156425 w 2209047"/>
              <a:gd name="connsiteY1" fmla="*/ 554182 h 1065918"/>
              <a:gd name="connsiteX2" fmla="*/ 1790834 w 2209047"/>
              <a:gd name="connsiteY2" fmla="*/ 375683 h 1065918"/>
              <a:gd name="connsiteX3" fmla="*/ 2209047 w 2209047"/>
              <a:gd name="connsiteY3" fmla="*/ 0 h 1065918"/>
              <a:gd name="connsiteX0" fmla="*/ 0 w 2209047"/>
              <a:gd name="connsiteY0" fmla="*/ 1065918 h 1065918"/>
              <a:gd name="connsiteX1" fmla="*/ 1156425 w 2209047"/>
              <a:gd name="connsiteY1" fmla="*/ 554182 h 1065918"/>
              <a:gd name="connsiteX2" fmla="*/ 1790834 w 2209047"/>
              <a:gd name="connsiteY2" fmla="*/ 391149 h 1065918"/>
              <a:gd name="connsiteX3" fmla="*/ 2209047 w 2209047"/>
              <a:gd name="connsiteY3" fmla="*/ 0 h 1065918"/>
              <a:gd name="connsiteX0" fmla="*/ 0 w 2209047"/>
              <a:gd name="connsiteY0" fmla="*/ 1065918 h 1065918"/>
              <a:gd name="connsiteX1" fmla="*/ 1156425 w 2209047"/>
              <a:gd name="connsiteY1" fmla="*/ 554182 h 1065918"/>
              <a:gd name="connsiteX2" fmla="*/ 1889186 w 2209047"/>
              <a:gd name="connsiteY2" fmla="*/ 385994 h 1065918"/>
              <a:gd name="connsiteX3" fmla="*/ 2209047 w 2209047"/>
              <a:gd name="connsiteY3" fmla="*/ 0 h 1065918"/>
              <a:gd name="connsiteX0" fmla="*/ 0 w 2252759"/>
              <a:gd name="connsiteY0" fmla="*/ 1091694 h 1091694"/>
              <a:gd name="connsiteX1" fmla="*/ 1156425 w 2252759"/>
              <a:gd name="connsiteY1" fmla="*/ 579958 h 1091694"/>
              <a:gd name="connsiteX2" fmla="*/ 1889186 w 2252759"/>
              <a:gd name="connsiteY2" fmla="*/ 411770 h 1091694"/>
              <a:gd name="connsiteX3" fmla="*/ 2252759 w 2252759"/>
              <a:gd name="connsiteY3" fmla="*/ 0 h 1091694"/>
            </a:gdLst>
            <a:ahLst/>
            <a:cxnLst>
              <a:cxn ang="0">
                <a:pos x="connsiteX0" y="connsiteY0"/>
              </a:cxn>
              <a:cxn ang="0">
                <a:pos x="connsiteX1" y="connsiteY1"/>
              </a:cxn>
              <a:cxn ang="0">
                <a:pos x="connsiteX2" y="connsiteY2"/>
              </a:cxn>
              <a:cxn ang="0">
                <a:pos x="connsiteX3" y="connsiteY3"/>
              </a:cxn>
            </a:cxnLst>
            <a:rect l="l" t="t" r="r" b="b"/>
            <a:pathLst>
              <a:path w="2252759" h="1091694">
                <a:moveTo>
                  <a:pt x="0" y="1091694"/>
                </a:moveTo>
                <a:cubicBezTo>
                  <a:pt x="256215" y="1082725"/>
                  <a:pt x="841561" y="693279"/>
                  <a:pt x="1156425" y="579958"/>
                </a:cubicBezTo>
                <a:cubicBezTo>
                  <a:pt x="1471289" y="466637"/>
                  <a:pt x="1691893" y="501556"/>
                  <a:pt x="1889186" y="411770"/>
                </a:cubicBezTo>
                <a:cubicBezTo>
                  <a:pt x="2086479" y="321984"/>
                  <a:pt x="2142299" y="142948"/>
                  <a:pt x="225275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BFC26A41-7790-4BD6-8CA4-0EB1BE2D6B8C}"/>
              </a:ext>
            </a:extLst>
          </p:cNvPr>
          <p:cNvGrpSpPr/>
          <p:nvPr/>
        </p:nvGrpSpPr>
        <p:grpSpPr>
          <a:xfrm>
            <a:off x="7997102" y="1294980"/>
            <a:ext cx="3277101" cy="1771315"/>
            <a:chOff x="5283200" y="2024380"/>
            <a:chExt cx="2476500" cy="1338580"/>
          </a:xfrm>
        </p:grpSpPr>
        <p:cxnSp>
          <p:nvCxnSpPr>
            <p:cNvPr id="23" name="Straight Arrow Connector 22">
              <a:extLst>
                <a:ext uri="{FF2B5EF4-FFF2-40B4-BE49-F238E27FC236}">
                  <a16:creationId xmlns:a16="http://schemas.microsoft.com/office/drawing/2014/main" id="{DAB04022-0D75-4A64-8EC5-E9B8F538C46A}"/>
                </a:ext>
              </a:extLst>
            </p:cNvPr>
            <p:cNvCxnSpPr>
              <a:cxnSpLocks/>
            </p:cNvCxnSpPr>
            <p:nvPr/>
          </p:nvCxnSpPr>
          <p:spPr>
            <a:xfrm flipV="1">
              <a:off x="6765108" y="2649220"/>
              <a:ext cx="242752" cy="38644"/>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D748059-12EC-44C8-8778-D1CC4723B6DE}"/>
                </a:ext>
              </a:extLst>
            </p:cNvPr>
            <p:cNvCxnSpPr>
              <a:cxnSpLocks/>
            </p:cNvCxnSpPr>
            <p:nvPr/>
          </p:nvCxnSpPr>
          <p:spPr>
            <a:xfrm flipV="1">
              <a:off x="7297710" y="2459066"/>
              <a:ext cx="211618" cy="117764"/>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23269EB-87B8-422D-AED8-992CB483874F}"/>
                </a:ext>
              </a:extLst>
            </p:cNvPr>
            <p:cNvCxnSpPr>
              <a:cxnSpLocks/>
            </p:cNvCxnSpPr>
            <p:nvPr/>
          </p:nvCxnSpPr>
          <p:spPr>
            <a:xfrm flipV="1">
              <a:off x="6209501" y="2760980"/>
              <a:ext cx="272579" cy="140643"/>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0BA28B7-9986-4DF0-8670-9A86A094223E}"/>
                </a:ext>
              </a:extLst>
            </p:cNvPr>
            <p:cNvCxnSpPr>
              <a:cxnSpLocks/>
            </p:cNvCxnSpPr>
            <p:nvPr/>
          </p:nvCxnSpPr>
          <p:spPr>
            <a:xfrm flipV="1">
              <a:off x="5765409" y="3002280"/>
              <a:ext cx="274711" cy="143148"/>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10B394-35F6-4EAE-87D1-BBEED99C2B36}"/>
                </a:ext>
              </a:extLst>
            </p:cNvPr>
            <p:cNvCxnSpPr>
              <a:cxnSpLocks/>
            </p:cNvCxnSpPr>
            <p:nvPr/>
          </p:nvCxnSpPr>
          <p:spPr>
            <a:xfrm flipV="1">
              <a:off x="7650625" y="2024380"/>
              <a:ext cx="109075" cy="173700"/>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3E0E7C-924C-4369-8846-20010E546DC3}"/>
                </a:ext>
              </a:extLst>
            </p:cNvPr>
            <p:cNvCxnSpPr>
              <a:cxnSpLocks/>
            </p:cNvCxnSpPr>
            <p:nvPr/>
          </p:nvCxnSpPr>
          <p:spPr>
            <a:xfrm flipV="1">
              <a:off x="5283200" y="3279140"/>
              <a:ext cx="254000" cy="83820"/>
            </a:xfrm>
            <a:prstGeom prst="straightConnector1">
              <a:avLst/>
            </a:prstGeom>
            <a:ln w="19050">
              <a:solidFill>
                <a:srgbClr val="007434"/>
              </a:solidFill>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46DBB74-3797-45A6-A2BF-73CB991C19E6}"/>
                  </a:ext>
                </a:extLst>
              </p:cNvPr>
              <p:cNvSpPr txBox="1"/>
              <p:nvPr/>
            </p:nvSpPr>
            <p:spPr>
              <a:xfrm>
                <a:off x="8816958" y="2169670"/>
                <a:ext cx="551572"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oMath>
                  </m:oMathPara>
                </a14:m>
                <a:endParaRPr lang="en-US" dirty="0"/>
              </a:p>
            </p:txBody>
          </p:sp>
        </mc:Choice>
        <mc:Fallback xmlns="">
          <p:sp>
            <p:nvSpPr>
              <p:cNvPr id="38" name="TextBox 37">
                <a:extLst>
                  <a:ext uri="{FF2B5EF4-FFF2-40B4-BE49-F238E27FC236}">
                    <a16:creationId xmlns:a16="http://schemas.microsoft.com/office/drawing/2014/main" id="{A46DBB74-3797-45A6-A2BF-73CB991C19E6}"/>
                  </a:ext>
                </a:extLst>
              </p:cNvPr>
              <p:cNvSpPr txBox="1">
                <a:spLocks noRot="1" noChangeAspect="1" noMove="1" noResize="1" noEditPoints="1" noAdjustHandles="1" noChangeArrowheads="1" noChangeShapeType="1" noTextEdit="1"/>
              </p:cNvSpPr>
              <p:nvPr/>
            </p:nvSpPr>
            <p:spPr>
              <a:xfrm>
                <a:off x="8816958" y="2169670"/>
                <a:ext cx="551572" cy="369333"/>
              </a:xfrm>
              <a:prstGeom prst="rect">
                <a:avLst/>
              </a:prstGeom>
              <a:blipFill>
                <a:blip r:embed="rId5"/>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959B551-9EAE-4949-B8A6-919B1806A5D5}"/>
                  </a:ext>
                </a:extLst>
              </p:cNvPr>
              <p:cNvSpPr txBox="1"/>
              <p:nvPr/>
            </p:nvSpPr>
            <p:spPr>
              <a:xfrm>
                <a:off x="9121204" y="2600344"/>
                <a:ext cx="551572"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0959B551-9EAE-4949-B8A6-919B1806A5D5}"/>
                  </a:ext>
                </a:extLst>
              </p:cNvPr>
              <p:cNvSpPr txBox="1">
                <a:spLocks noRot="1" noChangeAspect="1" noMove="1" noResize="1" noEditPoints="1" noAdjustHandles="1" noChangeArrowheads="1" noChangeShapeType="1" noTextEdit="1"/>
              </p:cNvSpPr>
              <p:nvPr/>
            </p:nvSpPr>
            <p:spPr>
              <a:xfrm>
                <a:off x="9121204" y="2600344"/>
                <a:ext cx="551572" cy="369333"/>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6AA39A4-0F68-4CD6-8EEE-9E2D92276220}"/>
                  </a:ext>
                </a:extLst>
              </p:cNvPr>
              <p:cNvSpPr txBox="1"/>
              <p:nvPr/>
            </p:nvSpPr>
            <p:spPr>
              <a:xfrm>
                <a:off x="3590805" y="1196696"/>
                <a:ext cx="3137334" cy="725711"/>
              </a:xfrm>
              <a:prstGeom prst="rect">
                <a:avLst/>
              </a:prstGeom>
              <a:noFill/>
            </p:spPr>
            <p:txBody>
              <a:bodyPr wrap="none" rtlCol="0">
                <a:spAutoFit/>
              </a:bodyPr>
              <a:lstStyle/>
              <a:p>
                <a:r>
                  <a:rPr lang="en-US" sz="3200" b="0" dirty="0"/>
                  <a:t> </a:t>
                </a:r>
                <a14:m>
                  <m:oMath xmlns:m="http://schemas.openxmlformats.org/officeDocument/2006/math">
                    <m:r>
                      <a:rPr lang="en-US" sz="3200" b="0" i="0"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r>
                          <m:rPr>
                            <m:sty m:val="p"/>
                          </m:rPr>
                          <a:rPr lang="en-US" sz="3200" b="0" i="0" smtClean="0">
                            <a:latin typeface="Cambria Math" panose="02040503050406030204" pitchFamily="18" charset="0"/>
                          </a:rPr>
                          <m:t>Σ</m:t>
                        </m:r>
                      </m:sub>
                      <m:sup/>
                      <m:e>
                        <m:acc>
                          <m:accPr>
                            <m:chr m:val="⃗"/>
                            <m:ctrlPr>
                              <a:rPr lang="en-US" sz="3200" i="1">
                                <a:solidFill>
                                  <a:srgbClr val="007434"/>
                                </a:solidFill>
                                <a:latin typeface="Cambria Math" panose="02040503050406030204" pitchFamily="18" charset="0"/>
                              </a:rPr>
                            </m:ctrlPr>
                          </m:accPr>
                          <m:e>
                            <m:r>
                              <a:rPr lang="en-US" sz="3200" i="1">
                                <a:solidFill>
                                  <a:srgbClr val="007434"/>
                                </a:solidFill>
                                <a:latin typeface="Cambria Math" panose="02040503050406030204" pitchFamily="18" charset="0"/>
                              </a:rPr>
                              <m:t>𝑆</m:t>
                            </m:r>
                          </m:e>
                        </m:acc>
                        <m:r>
                          <a:rPr lang="en-US" sz="3200" b="0" i="1" dirty="0" smtClean="0">
                            <a:latin typeface="Cambria Math" panose="02040503050406030204" pitchFamily="18" charset="0"/>
                          </a:rPr>
                          <m:t>×</m:t>
                        </m:r>
                        <m:r>
                          <a:rPr lang="en-US" sz="3200" b="0" i="1" dirty="0" smtClean="0">
                            <a:latin typeface="Cambria Math" panose="02040503050406030204" pitchFamily="18" charset="0"/>
                          </a:rPr>
                          <m:t>𝑑</m:t>
                        </m:r>
                        <m:acc>
                          <m:accPr>
                            <m:chr m:val="⃗"/>
                            <m:ctrlPr>
                              <a:rPr lang="en-US" sz="3200" b="0" i="1" dirty="0" smtClean="0">
                                <a:latin typeface="Cambria Math" panose="02040503050406030204" pitchFamily="18" charset="0"/>
                              </a:rPr>
                            </m:ctrlPr>
                          </m:accPr>
                          <m:e>
                            <m:r>
                              <m:rPr>
                                <m:sty m:val="p"/>
                              </m:rPr>
                              <a:rPr lang="en-US" sz="3200" b="0" i="0" dirty="0" smtClean="0">
                                <a:latin typeface="Cambria Math" panose="02040503050406030204" pitchFamily="18" charset="0"/>
                              </a:rPr>
                              <m:t>Σ</m:t>
                            </m:r>
                          </m:e>
                        </m:acc>
                      </m:e>
                    </m:nary>
                    <m:r>
                      <a:rPr lang="en-US" sz="3200" b="0" i="1" smtClean="0">
                        <a:latin typeface="Cambria Math" panose="02040503050406030204" pitchFamily="18" charset="0"/>
                      </a:rPr>
                      <m:t>=0</m:t>
                    </m:r>
                  </m:oMath>
                </a14:m>
                <a:endParaRPr lang="en-US" sz="3200" dirty="0"/>
              </a:p>
            </p:txBody>
          </p:sp>
        </mc:Choice>
        <mc:Fallback xmlns="">
          <p:sp>
            <p:nvSpPr>
              <p:cNvPr id="30" name="TextBox 29">
                <a:extLst>
                  <a:ext uri="{FF2B5EF4-FFF2-40B4-BE49-F238E27FC236}">
                    <a16:creationId xmlns:a16="http://schemas.microsoft.com/office/drawing/2014/main" id="{C6AA39A4-0F68-4CD6-8EEE-9E2D92276220}"/>
                  </a:ext>
                </a:extLst>
              </p:cNvPr>
              <p:cNvSpPr txBox="1">
                <a:spLocks noRot="1" noChangeAspect="1" noMove="1" noResize="1" noEditPoints="1" noAdjustHandles="1" noChangeArrowheads="1" noChangeShapeType="1" noTextEdit="1"/>
              </p:cNvSpPr>
              <p:nvPr/>
            </p:nvSpPr>
            <p:spPr>
              <a:xfrm>
                <a:off x="3590805" y="1196696"/>
                <a:ext cx="3137334" cy="72571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8055F15-2808-42BC-A4E4-5AAC4F2570C8}"/>
                  </a:ext>
                </a:extLst>
              </p:cNvPr>
              <p:cNvSpPr txBox="1"/>
              <p:nvPr/>
            </p:nvSpPr>
            <p:spPr>
              <a:xfrm>
                <a:off x="83440" y="1226193"/>
                <a:ext cx="2286716" cy="717248"/>
              </a:xfrm>
              <a:prstGeom prst="rect">
                <a:avLst/>
              </a:prstGeom>
              <a:noFill/>
            </p:spPr>
            <p:txBody>
              <a:bodyPr wrap="none" rtlCol="0">
                <a:spAutoFit/>
              </a:bodyPr>
              <a:lstStyle/>
              <a:p>
                <a:r>
                  <a:rPr lang="en-US" dirty="0"/>
                  <a:t>Since </a:t>
                </a:r>
                <a14:m>
                  <m:oMath xmlns:m="http://schemas.openxmlformats.org/officeDocument/2006/math">
                    <m:r>
                      <a:rPr lang="en-US" b="0" i="1" smtClean="0">
                        <a:latin typeface="Cambria Math" panose="02040503050406030204" pitchFamily="18" charset="0"/>
                      </a:rPr>
                      <m:t>𝛾</m:t>
                    </m:r>
                  </m:oMath>
                </a14:m>
                <a:r>
                  <a:rPr lang="en-US" dirty="0"/>
                  <a:t> is parallel to </a:t>
                </a:r>
                <a14:m>
                  <m:oMath xmlns:m="http://schemas.openxmlformats.org/officeDocument/2006/math">
                    <m:acc>
                      <m:accPr>
                        <m:chr m:val="⃗"/>
                        <m:ctrlPr>
                          <a:rPr lang="en-US" i="1">
                            <a:solidFill>
                              <a:srgbClr val="007434"/>
                            </a:solidFill>
                            <a:latin typeface="Cambria Math" panose="02040503050406030204" pitchFamily="18" charset="0"/>
                          </a:rPr>
                        </m:ctrlPr>
                      </m:accPr>
                      <m:e>
                        <m:r>
                          <a:rPr lang="en-US" i="1">
                            <a:solidFill>
                              <a:srgbClr val="007434"/>
                            </a:solidFill>
                            <a:latin typeface="Cambria Math" panose="02040503050406030204" pitchFamily="18" charset="0"/>
                          </a:rPr>
                          <m:t>𝑆</m:t>
                        </m:r>
                      </m:e>
                    </m:acc>
                  </m:oMath>
                </a14:m>
                <a:r>
                  <a:rPr lang="en-US" dirty="0"/>
                  <a:t>,</a:t>
                </a:r>
                <a:br>
                  <a:rPr lang="en-US" dirty="0"/>
                </a:br>
                <a14:m>
                  <m:oMath xmlns:m="http://schemas.openxmlformats.org/officeDocument/2006/math">
                    <m:acc>
                      <m:accPr>
                        <m:chr m:val="⃗"/>
                        <m:ctrlPr>
                          <a:rPr lang="en-US" i="1">
                            <a:solidFill>
                              <a:srgbClr val="007434"/>
                            </a:solidFill>
                            <a:latin typeface="Cambria Math" panose="02040503050406030204" pitchFamily="18" charset="0"/>
                          </a:rPr>
                        </m:ctrlPr>
                      </m:accPr>
                      <m:e>
                        <m:r>
                          <a:rPr lang="en-US" i="1">
                            <a:solidFill>
                              <a:srgbClr val="007434"/>
                            </a:solidFill>
                            <a:latin typeface="Cambria Math" panose="02040503050406030204" pitchFamily="18" charset="0"/>
                          </a:rPr>
                          <m:t>𝑆</m:t>
                        </m:r>
                      </m:e>
                    </m:acc>
                  </m:oMath>
                </a14:m>
                <a:r>
                  <a:rPr lang="en-US" dirty="0"/>
                  <a:t> is tangent </a:t>
                </a:r>
                <a14:m>
                  <m:oMath xmlns:m="http://schemas.openxmlformats.org/officeDocument/2006/math">
                    <m:r>
                      <m:rPr>
                        <m:sty m:val="p"/>
                      </m:rPr>
                      <a:rPr lang="en-US" b="0" i="0" smtClean="0">
                        <a:latin typeface="Cambria Math" panose="02040503050406030204" pitchFamily="18" charset="0"/>
                      </a:rPr>
                      <m:t>Σ</m:t>
                    </m:r>
                  </m:oMath>
                </a14:m>
                <a:endParaRPr lang="en-US" dirty="0"/>
              </a:p>
            </p:txBody>
          </p:sp>
        </mc:Choice>
        <mc:Fallback xmlns="">
          <p:sp>
            <p:nvSpPr>
              <p:cNvPr id="31" name="TextBox 30">
                <a:extLst>
                  <a:ext uri="{FF2B5EF4-FFF2-40B4-BE49-F238E27FC236}">
                    <a16:creationId xmlns:a16="http://schemas.microsoft.com/office/drawing/2014/main" id="{58055F15-2808-42BC-A4E4-5AAC4F2570C8}"/>
                  </a:ext>
                </a:extLst>
              </p:cNvPr>
              <p:cNvSpPr txBox="1">
                <a:spLocks noRot="1" noChangeAspect="1" noMove="1" noResize="1" noEditPoints="1" noAdjustHandles="1" noChangeArrowheads="1" noChangeShapeType="1" noTextEdit="1"/>
              </p:cNvSpPr>
              <p:nvPr/>
            </p:nvSpPr>
            <p:spPr>
              <a:xfrm>
                <a:off x="83440" y="1226193"/>
                <a:ext cx="2286716" cy="717248"/>
              </a:xfrm>
              <a:prstGeom prst="rect">
                <a:avLst/>
              </a:prstGeom>
              <a:blipFill>
                <a:blip r:embed="rId8"/>
                <a:stretch>
                  <a:fillRect l="-2400" t="-12712" r="-9600" b="-127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EF672563-EE32-4314-8799-2D708C90C7A6}"/>
                  </a:ext>
                </a:extLst>
              </p:cNvPr>
              <p:cNvSpPr/>
              <p:nvPr/>
            </p:nvSpPr>
            <p:spPr>
              <a:xfrm>
                <a:off x="3299088" y="2865388"/>
                <a:ext cx="4478342" cy="787973"/>
              </a:xfrm>
              <a:prstGeom prst="rect">
                <a:avLst/>
              </a:prstGeom>
            </p:spPr>
            <p:txBody>
              <a:bodyPr wrap="none">
                <a:spAutoFit/>
              </a:bodyPr>
              <a:lstStyle/>
              <a:p>
                <a:r>
                  <a:rPr lang="en-US" sz="3200" dirty="0"/>
                  <a:t> </a:t>
                </a:r>
                <a14:m>
                  <m:oMath xmlns:m="http://schemas.openxmlformats.org/officeDocument/2006/math">
                    <m:r>
                      <a:rPr lang="en-US" sz="3200" i="1" dirty="0">
                        <a:latin typeface="Cambria Math" panose="02040503050406030204" pitchFamily="18" charset="0"/>
                      </a:rPr>
                      <m:t>=</m:t>
                    </m:r>
                    <m:nary>
                      <m:naryPr>
                        <m:supHide m:val="on"/>
                        <m:ctrlPr>
                          <a:rPr lang="en-US" sz="3200" i="1" dirty="0">
                            <a:latin typeface="Cambria Math" panose="02040503050406030204" pitchFamily="18" charset="0"/>
                          </a:rPr>
                        </m:ctrlPr>
                      </m:naryPr>
                      <m:sub>
                        <m:r>
                          <a:rPr lang="en-US" sz="3200" b="0" i="1" dirty="0" smtClean="0">
                            <a:latin typeface="Cambria Math" panose="02040503050406030204" pitchFamily="18" charset="0"/>
                          </a:rPr>
                          <m:t>𝛾</m:t>
                        </m:r>
                      </m:sub>
                      <m:sup/>
                      <m:e>
                        <m:acc>
                          <m:accPr>
                            <m:chr m:val="⃗"/>
                            <m:ctrlPr>
                              <a:rPr lang="en-US" sz="3200" i="1" dirty="0">
                                <a:solidFill>
                                  <a:srgbClr val="C00000"/>
                                </a:solidFill>
                                <a:latin typeface="Cambria Math" panose="02040503050406030204" pitchFamily="18" charset="0"/>
                              </a:rPr>
                            </m:ctrlPr>
                          </m:accPr>
                          <m:e>
                            <m:r>
                              <a:rPr lang="en-US" sz="3200" i="1" dirty="0">
                                <a:solidFill>
                                  <a:srgbClr val="C00000"/>
                                </a:solidFill>
                                <a:latin typeface="Cambria Math" panose="02040503050406030204" pitchFamily="18" charset="0"/>
                              </a:rPr>
                              <m:t>𝜃</m:t>
                            </m:r>
                          </m:e>
                        </m:acc>
                      </m:e>
                    </m:nary>
                    <m:r>
                      <a:rPr lang="en-US" sz="3200" b="0" i="1" dirty="0" smtClean="0">
                        <a:latin typeface="Cambria Math" panose="02040503050406030204" pitchFamily="18" charset="0"/>
                      </a:rPr>
                      <m:t>⋅</m:t>
                    </m:r>
                    <m:acc>
                      <m:accPr>
                        <m:chr m:val="⃗"/>
                        <m:ctrlPr>
                          <a:rPr lang="en-US" sz="3200" b="0" i="1" dirty="0" smtClean="0">
                            <a:latin typeface="Cambria Math" panose="02040503050406030204" pitchFamily="18" charset="0"/>
                          </a:rPr>
                        </m:ctrlPr>
                      </m:accPr>
                      <m:e>
                        <m:r>
                          <a:rPr lang="en-US" sz="3200" b="0" i="1" dirty="0" smtClean="0">
                            <a:latin typeface="Cambria Math" panose="02040503050406030204" pitchFamily="18" charset="0"/>
                          </a:rPr>
                          <m:t>𝑆</m:t>
                        </m:r>
                      </m:e>
                    </m:acc>
                    <m:r>
                      <a:rPr lang="en-US" sz="3200" b="0" i="1" dirty="0" smtClean="0">
                        <a:latin typeface="Cambria Math" panose="02040503050406030204" pitchFamily="18" charset="0"/>
                      </a:rPr>
                      <m:t>𝑑𝑡</m:t>
                    </m:r>
                    <m:r>
                      <a:rPr lang="en-US" sz="3200" b="0" i="1" dirty="0" smtClean="0">
                        <a:latin typeface="Cambria Math" panose="02040503050406030204" pitchFamily="18" charset="0"/>
                      </a:rPr>
                      <m:t>−</m:t>
                    </m:r>
                    <m:nary>
                      <m:naryPr>
                        <m:supHide m:val="on"/>
                        <m:ctrlPr>
                          <a:rPr lang="en-US" sz="3200" i="1" dirty="0">
                            <a:latin typeface="Cambria Math" panose="02040503050406030204" pitchFamily="18" charset="0"/>
                          </a:rPr>
                        </m:ctrlPr>
                      </m:naryPr>
                      <m:sub>
                        <m:sSup>
                          <m:sSupPr>
                            <m:ctrlPr>
                              <a:rPr lang="en-US" sz="3200" b="0" i="1" dirty="0" smtClean="0">
                                <a:latin typeface="Cambria Math" panose="02040503050406030204" pitchFamily="18" charset="0"/>
                              </a:rPr>
                            </m:ctrlPr>
                          </m:sSupPr>
                          <m:e>
                            <m:r>
                              <a:rPr lang="en-US" sz="3200" i="1" dirty="0">
                                <a:latin typeface="Cambria Math" panose="02040503050406030204" pitchFamily="18" charset="0"/>
                              </a:rPr>
                              <m:t>𝛾</m:t>
                            </m:r>
                          </m:e>
                          <m:sup>
                            <m:r>
                              <a:rPr lang="en-US" sz="3200" b="0" i="1" dirty="0" smtClean="0">
                                <a:latin typeface="Cambria Math" panose="02040503050406030204" pitchFamily="18" charset="0"/>
                              </a:rPr>
                              <m:t>′</m:t>
                            </m:r>
                          </m:sup>
                        </m:sSup>
                      </m:sub>
                      <m:sup/>
                      <m:e>
                        <m:acc>
                          <m:accPr>
                            <m:chr m:val="⃗"/>
                            <m:ctrlPr>
                              <a:rPr lang="en-US" sz="3200" i="1" dirty="0">
                                <a:solidFill>
                                  <a:srgbClr val="C00000"/>
                                </a:solidFill>
                                <a:latin typeface="Cambria Math" panose="02040503050406030204" pitchFamily="18" charset="0"/>
                              </a:rPr>
                            </m:ctrlPr>
                          </m:accPr>
                          <m:e>
                            <m:r>
                              <a:rPr lang="en-US" sz="3200" i="1" dirty="0">
                                <a:solidFill>
                                  <a:srgbClr val="C00000"/>
                                </a:solidFill>
                                <a:latin typeface="Cambria Math" panose="02040503050406030204" pitchFamily="18" charset="0"/>
                              </a:rPr>
                              <m:t>𝜃</m:t>
                            </m:r>
                          </m:e>
                        </m:acc>
                      </m:e>
                    </m:nary>
                    <m:r>
                      <a:rPr lang="en-US" sz="3200" i="1" dirty="0">
                        <a:latin typeface="Cambria Math" panose="02040503050406030204" pitchFamily="18" charset="0"/>
                      </a:rPr>
                      <m:t>⋅</m:t>
                    </m:r>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𝑆</m:t>
                        </m:r>
                      </m:e>
                    </m:acc>
                    <m:r>
                      <a:rPr lang="en-US" sz="3200" i="1" dirty="0">
                        <a:latin typeface="Cambria Math" panose="02040503050406030204" pitchFamily="18" charset="0"/>
                      </a:rPr>
                      <m:t>𝑑𝑡</m:t>
                    </m:r>
                  </m:oMath>
                </a14:m>
                <a:endParaRPr lang="en-US" sz="3200" dirty="0"/>
              </a:p>
            </p:txBody>
          </p:sp>
        </mc:Choice>
        <mc:Fallback xmlns="">
          <p:sp>
            <p:nvSpPr>
              <p:cNvPr id="32" name="Rectangle 31">
                <a:extLst>
                  <a:ext uri="{FF2B5EF4-FFF2-40B4-BE49-F238E27FC236}">
                    <a16:creationId xmlns:a16="http://schemas.microsoft.com/office/drawing/2014/main" id="{EF672563-EE32-4314-8799-2D708C90C7A6}"/>
                  </a:ext>
                </a:extLst>
              </p:cNvPr>
              <p:cNvSpPr>
                <a:spLocks noRot="1" noChangeAspect="1" noMove="1" noResize="1" noEditPoints="1" noAdjustHandles="1" noChangeArrowheads="1" noChangeShapeType="1" noTextEdit="1"/>
              </p:cNvSpPr>
              <p:nvPr/>
            </p:nvSpPr>
            <p:spPr>
              <a:xfrm>
                <a:off x="3299088" y="2865388"/>
                <a:ext cx="4478342" cy="78797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55A6247-7743-4DA4-B9F3-58FD41771CDA}"/>
                  </a:ext>
                </a:extLst>
              </p:cNvPr>
              <p:cNvSpPr txBox="1"/>
              <p:nvPr/>
            </p:nvSpPr>
            <p:spPr>
              <a:xfrm>
                <a:off x="83440" y="2172955"/>
                <a:ext cx="2673168" cy="958789"/>
              </a:xfrm>
              <a:prstGeom prst="rect">
                <a:avLst/>
              </a:prstGeom>
              <a:noFill/>
            </p:spPr>
            <p:txBody>
              <a:bodyPr wrap="none" rtlCol="0">
                <a:spAutoFit/>
              </a:bodyPr>
              <a:lstStyle/>
              <a:p>
                <a:r>
                  <a:rPr lang="en-US" dirty="0"/>
                  <a:t>Use Stokes theorem,</a:t>
                </a:r>
                <a:br>
                  <a:rPr lang="en-US" dirty="0"/>
                </a:br>
                <a:r>
                  <a:rPr lang="en-US" dirty="0"/>
                  <a:t>note that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𝛾</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r>
                      <a:rPr lang="en-US" b="0" i="1" dirty="0" smtClean="0">
                        <a:latin typeface="Cambria Math" panose="02040503050406030204" pitchFamily="18" charset="0"/>
                      </a:rPr>
                      <m:t>𝑑𝑡</m:t>
                    </m:r>
                  </m:oMath>
                </a14:m>
                <a:r>
                  <a:rPr lang="en-US" dirty="0"/>
                  <a:t>,</a:t>
                </a:r>
              </a:p>
              <a:p>
                <a:r>
                  <a:rPr lang="en-US" dirty="0"/>
                  <a:t>ignore second order terms</a:t>
                </a:r>
              </a:p>
            </p:txBody>
          </p:sp>
        </mc:Choice>
        <mc:Fallback xmlns="">
          <p:sp>
            <p:nvSpPr>
              <p:cNvPr id="33" name="TextBox 32">
                <a:extLst>
                  <a:ext uri="{FF2B5EF4-FFF2-40B4-BE49-F238E27FC236}">
                    <a16:creationId xmlns:a16="http://schemas.microsoft.com/office/drawing/2014/main" id="{355A6247-7743-4DA4-B9F3-58FD41771CDA}"/>
                  </a:ext>
                </a:extLst>
              </p:cNvPr>
              <p:cNvSpPr txBox="1">
                <a:spLocks noRot="1" noChangeAspect="1" noMove="1" noResize="1" noEditPoints="1" noAdjustHandles="1" noChangeArrowheads="1" noChangeShapeType="1" noTextEdit="1"/>
              </p:cNvSpPr>
              <p:nvPr/>
            </p:nvSpPr>
            <p:spPr>
              <a:xfrm>
                <a:off x="83440" y="2172955"/>
                <a:ext cx="2673168" cy="958789"/>
              </a:xfrm>
              <a:prstGeom prst="rect">
                <a:avLst/>
              </a:prstGeom>
              <a:blipFill>
                <a:blip r:embed="rId10"/>
                <a:stretch>
                  <a:fillRect l="-2055" t="-3165" r="-1142" b="-88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1C66B9A-67C2-44AB-A5F4-F97439BE436F}"/>
                  </a:ext>
                </a:extLst>
              </p:cNvPr>
              <p:cNvSpPr/>
              <p:nvPr/>
            </p:nvSpPr>
            <p:spPr>
              <a:xfrm>
                <a:off x="3744019" y="2131918"/>
                <a:ext cx="3541034" cy="729880"/>
              </a:xfrm>
              <a:prstGeom prst="rect">
                <a:avLst/>
              </a:prstGeom>
            </p:spPr>
            <p:txBody>
              <a:bodyPr wrap="none">
                <a:spAutoFit/>
              </a:bodyPr>
              <a:lstStyle/>
              <a:p>
                <a:r>
                  <a:rPr lang="en-US" sz="3200" b="0" dirty="0"/>
                  <a:t> </a:t>
                </a:r>
                <a14:m>
                  <m:oMath xmlns:m="http://schemas.openxmlformats.org/officeDocument/2006/math">
                    <m:r>
                      <a:rPr lang="en-US" sz="3200" b="0" i="1" dirty="0" smtClean="0">
                        <a:latin typeface="Cambria Math" panose="02040503050406030204" pitchFamily="18" charset="0"/>
                      </a:rPr>
                      <m:t>=</m:t>
                    </m:r>
                    <m:nary>
                      <m:naryPr>
                        <m:chr m:val="∬"/>
                        <m:supHide m:val="on"/>
                        <m:ctrlPr>
                          <a:rPr lang="en-US" sz="3200" i="1">
                            <a:latin typeface="Cambria Math" panose="02040503050406030204" pitchFamily="18" charset="0"/>
                          </a:rPr>
                        </m:ctrlPr>
                      </m:naryPr>
                      <m:sub>
                        <m:r>
                          <m:rPr>
                            <m:sty m:val="p"/>
                          </m:rPr>
                          <a:rPr lang="en-US" sz="3200">
                            <a:latin typeface="Cambria Math" panose="02040503050406030204" pitchFamily="18" charset="0"/>
                          </a:rPr>
                          <m:t>Σ</m:t>
                        </m:r>
                      </m:sub>
                      <m:sup/>
                      <m:e>
                        <m:r>
                          <a:rPr lang="en-US" sz="3200" i="1" dirty="0">
                            <a:latin typeface="Cambria Math" panose="02040503050406030204" pitchFamily="18" charset="0"/>
                          </a:rPr>
                          <m:t>𝑐𝑢𝑟𝑙</m:t>
                        </m:r>
                        <m:r>
                          <a:rPr lang="en-US" sz="3200" i="1" dirty="0">
                            <a:latin typeface="Cambria Math" panose="02040503050406030204" pitchFamily="18" charset="0"/>
                          </a:rPr>
                          <m:t>(</m:t>
                        </m:r>
                        <m:acc>
                          <m:accPr>
                            <m:chr m:val="⃗"/>
                            <m:ctrlPr>
                              <a:rPr lang="en-US" sz="3200" i="1" dirty="0">
                                <a:solidFill>
                                  <a:srgbClr val="C00000"/>
                                </a:solidFill>
                                <a:latin typeface="Cambria Math" panose="02040503050406030204" pitchFamily="18" charset="0"/>
                              </a:rPr>
                            </m:ctrlPr>
                          </m:accPr>
                          <m:e>
                            <m:r>
                              <a:rPr lang="en-US" sz="3200" i="1" dirty="0">
                                <a:solidFill>
                                  <a:srgbClr val="C00000"/>
                                </a:solidFill>
                                <a:latin typeface="Cambria Math" panose="02040503050406030204" pitchFamily="18" charset="0"/>
                              </a:rPr>
                              <m:t>𝜃</m:t>
                            </m:r>
                          </m:e>
                        </m:acc>
                        <m:r>
                          <a:rPr lang="en-US" sz="3200" i="1" dirty="0">
                            <a:latin typeface="Cambria Math" panose="02040503050406030204" pitchFamily="18" charset="0"/>
                          </a:rPr>
                          <m:t>)×</m:t>
                        </m:r>
                        <m:r>
                          <a:rPr lang="en-US" sz="3200" i="1" dirty="0">
                            <a:latin typeface="Cambria Math" panose="02040503050406030204" pitchFamily="18" charset="0"/>
                          </a:rPr>
                          <m:t>𝑑</m:t>
                        </m:r>
                        <m:acc>
                          <m:accPr>
                            <m:chr m:val="⃗"/>
                            <m:ctrlPr>
                              <a:rPr lang="en-US" sz="3200" i="1" dirty="0">
                                <a:latin typeface="Cambria Math" panose="02040503050406030204" pitchFamily="18" charset="0"/>
                              </a:rPr>
                            </m:ctrlPr>
                          </m:accPr>
                          <m:e>
                            <m:r>
                              <m:rPr>
                                <m:sty m:val="p"/>
                              </m:rPr>
                              <a:rPr lang="en-US" sz="3200" dirty="0">
                                <a:latin typeface="Cambria Math" panose="02040503050406030204" pitchFamily="18" charset="0"/>
                              </a:rPr>
                              <m:t>Σ</m:t>
                            </m:r>
                          </m:e>
                        </m:acc>
                      </m:e>
                    </m:nary>
                  </m:oMath>
                </a14:m>
                <a:endParaRPr lang="en-US" sz="3200" dirty="0"/>
              </a:p>
            </p:txBody>
          </p:sp>
        </mc:Choice>
        <mc:Fallback xmlns="">
          <p:sp>
            <p:nvSpPr>
              <p:cNvPr id="34" name="Rectangle 33">
                <a:extLst>
                  <a:ext uri="{FF2B5EF4-FFF2-40B4-BE49-F238E27FC236}">
                    <a16:creationId xmlns:a16="http://schemas.microsoft.com/office/drawing/2014/main" id="{B1C66B9A-67C2-44AB-A5F4-F97439BE436F}"/>
                  </a:ext>
                </a:extLst>
              </p:cNvPr>
              <p:cNvSpPr>
                <a:spLocks noRot="1" noChangeAspect="1" noMove="1" noResize="1" noEditPoints="1" noAdjustHandles="1" noChangeArrowheads="1" noChangeShapeType="1" noTextEdit="1"/>
              </p:cNvSpPr>
              <p:nvPr/>
            </p:nvSpPr>
            <p:spPr>
              <a:xfrm>
                <a:off x="3744019" y="2131918"/>
                <a:ext cx="3541034" cy="72988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8D70FF1-811E-403E-9F84-69644B7A3EAE}"/>
                  </a:ext>
                </a:extLst>
              </p:cNvPr>
              <p:cNvSpPr txBox="1"/>
              <p:nvPr/>
            </p:nvSpPr>
            <p:spPr>
              <a:xfrm>
                <a:off x="3595513" y="3761996"/>
                <a:ext cx="2932791" cy="787973"/>
              </a:xfrm>
              <a:prstGeom prst="rect">
                <a:avLst/>
              </a:prstGeom>
              <a:noFill/>
            </p:spPr>
            <p:txBody>
              <a:bodyPr wrap="none" rtlCol="0">
                <a:spAutoFit/>
              </a:bodyPr>
              <a:lstStyle/>
              <a:p>
                <a:r>
                  <a:rPr lang="en-US" sz="3200" dirty="0"/>
                  <a:t> </a:t>
                </a:r>
                <a14:m>
                  <m:oMath xmlns:m="http://schemas.openxmlformats.org/officeDocument/2006/math">
                    <m:r>
                      <a:rPr lang="en-US" sz="3200" b="0" i="1" dirty="0" smtClean="0">
                        <a:latin typeface="Cambria Math" panose="02040503050406030204" pitchFamily="18" charset="0"/>
                      </a:rPr>
                      <m:t>𝛿</m:t>
                    </m:r>
                    <m:nary>
                      <m:naryPr>
                        <m:supHide m:val="on"/>
                        <m:ctrlPr>
                          <a:rPr lang="en-US" sz="3200" i="1" dirty="0">
                            <a:latin typeface="Cambria Math" panose="02040503050406030204" pitchFamily="18" charset="0"/>
                          </a:rPr>
                        </m:ctrlPr>
                      </m:naryPr>
                      <m:sub>
                        <m:r>
                          <a:rPr lang="en-US" sz="3200" i="1" dirty="0">
                            <a:latin typeface="Cambria Math" panose="02040503050406030204" pitchFamily="18" charset="0"/>
                          </a:rPr>
                          <m:t>𝛾</m:t>
                        </m:r>
                      </m:sub>
                      <m:sup/>
                      <m:e>
                        <m:acc>
                          <m:accPr>
                            <m:chr m:val="⃗"/>
                            <m:ctrlPr>
                              <a:rPr lang="en-US" sz="3200" i="1" dirty="0">
                                <a:solidFill>
                                  <a:srgbClr val="C00000"/>
                                </a:solidFill>
                                <a:latin typeface="Cambria Math" panose="02040503050406030204" pitchFamily="18" charset="0"/>
                              </a:rPr>
                            </m:ctrlPr>
                          </m:accPr>
                          <m:e>
                            <m:r>
                              <a:rPr lang="en-US" sz="3200" i="1" dirty="0">
                                <a:solidFill>
                                  <a:srgbClr val="C00000"/>
                                </a:solidFill>
                                <a:latin typeface="Cambria Math" panose="02040503050406030204" pitchFamily="18" charset="0"/>
                              </a:rPr>
                              <m:t>𝜃</m:t>
                            </m:r>
                          </m:e>
                        </m:acc>
                        <m:r>
                          <a:rPr lang="en-US" sz="3200" i="1" dirty="0">
                            <a:latin typeface="Cambria Math" panose="02040503050406030204" pitchFamily="18" charset="0"/>
                          </a:rPr>
                          <m:t>⋅</m:t>
                        </m:r>
                        <m:acc>
                          <m:accPr>
                            <m:chr m:val="⃗"/>
                            <m:ctrlPr>
                              <a:rPr lang="en-US" sz="3200" i="1" dirty="0">
                                <a:latin typeface="Cambria Math" panose="02040503050406030204" pitchFamily="18" charset="0"/>
                              </a:rPr>
                            </m:ctrlPr>
                          </m:accPr>
                          <m:e>
                            <m:r>
                              <a:rPr lang="en-US" sz="3200" i="1" dirty="0">
                                <a:latin typeface="Cambria Math" panose="02040503050406030204" pitchFamily="18" charset="0"/>
                              </a:rPr>
                              <m:t>𝑆</m:t>
                            </m:r>
                          </m:e>
                        </m:acc>
                        <m:r>
                          <a:rPr lang="en-US" sz="3200" i="1" dirty="0">
                            <a:latin typeface="Cambria Math" panose="02040503050406030204" pitchFamily="18" charset="0"/>
                          </a:rPr>
                          <m:t>𝑑𝑡</m:t>
                        </m:r>
                      </m:e>
                    </m:nary>
                    <m:r>
                      <a:rPr lang="en-US" sz="3200" b="0" i="1" dirty="0" smtClean="0">
                        <a:latin typeface="Cambria Math" panose="02040503050406030204" pitchFamily="18" charset="0"/>
                      </a:rPr>
                      <m:t>=0</m:t>
                    </m:r>
                  </m:oMath>
                </a14:m>
                <a:endParaRPr lang="en-US" sz="3200" dirty="0"/>
              </a:p>
            </p:txBody>
          </p:sp>
        </mc:Choice>
        <mc:Fallback xmlns="">
          <p:sp>
            <p:nvSpPr>
              <p:cNvPr id="35" name="TextBox 34">
                <a:extLst>
                  <a:ext uri="{FF2B5EF4-FFF2-40B4-BE49-F238E27FC236}">
                    <a16:creationId xmlns:a16="http://schemas.microsoft.com/office/drawing/2014/main" id="{C8D70FF1-811E-403E-9F84-69644B7A3EAE}"/>
                  </a:ext>
                </a:extLst>
              </p:cNvPr>
              <p:cNvSpPr txBox="1">
                <a:spLocks noRot="1" noChangeAspect="1" noMove="1" noResize="1" noEditPoints="1" noAdjustHandles="1" noChangeArrowheads="1" noChangeShapeType="1" noTextEdit="1"/>
              </p:cNvSpPr>
              <p:nvPr/>
            </p:nvSpPr>
            <p:spPr>
              <a:xfrm>
                <a:off x="3595513" y="3761996"/>
                <a:ext cx="2932791" cy="78797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9BE2898-F1CF-4DA7-A3D3-E065C7BD72B4}"/>
                  </a:ext>
                </a:extLst>
              </p:cNvPr>
              <p:cNvSpPr txBox="1"/>
              <p:nvPr/>
            </p:nvSpPr>
            <p:spPr>
              <a:xfrm>
                <a:off x="1061923" y="5249712"/>
                <a:ext cx="10442667" cy="921471"/>
              </a:xfrm>
              <a:prstGeom prst="rect">
                <a:avLst/>
              </a:prstGeom>
              <a:noFill/>
            </p:spPr>
            <p:txBody>
              <a:bodyPr wrap="none" rtlCol="0">
                <a:spAutoFit/>
              </a:bodyPr>
              <a:lstStyle/>
              <a:p>
                <a:r>
                  <a:rPr lang="en-US" sz="3600" dirty="0">
                    <a:solidFill>
                      <a:srgbClr val="C00000"/>
                    </a:solidFill>
                  </a:rPr>
                  <a:t> </a:t>
                </a:r>
                <a14:m>
                  <m:oMath xmlns:m="http://schemas.openxmlformats.org/officeDocument/2006/math">
                    <m:acc>
                      <m:accPr>
                        <m:chr m:val="⃗"/>
                        <m:ctrlPr>
                          <a:rPr lang="en-US" sz="3600" i="1" dirty="0">
                            <a:solidFill>
                              <a:srgbClr val="C00000"/>
                            </a:solidFill>
                            <a:latin typeface="Cambria Math" panose="02040503050406030204" pitchFamily="18" charset="0"/>
                          </a:rPr>
                        </m:ctrlPr>
                      </m:accPr>
                      <m:e>
                        <m:r>
                          <a:rPr lang="en-US" sz="3600" i="1" dirty="0">
                            <a:solidFill>
                              <a:srgbClr val="C00000"/>
                            </a:solidFill>
                            <a:latin typeface="Cambria Math" panose="02040503050406030204" pitchFamily="18" charset="0"/>
                          </a:rPr>
                          <m:t>𝜃</m:t>
                        </m:r>
                      </m:e>
                    </m:acc>
                    <m:r>
                      <a:rPr lang="en-US" sz="3600" i="1" dirty="0">
                        <a:latin typeface="Cambria Math" panose="02040503050406030204" pitchFamily="18" charset="0"/>
                      </a:rPr>
                      <m:t>⋅</m:t>
                    </m:r>
                    <m:acc>
                      <m:accPr>
                        <m:chr m:val="⃗"/>
                        <m:ctrlPr>
                          <a:rPr lang="en-US" sz="3600" i="1">
                            <a:solidFill>
                              <a:srgbClr val="007434"/>
                            </a:solidFill>
                            <a:latin typeface="Cambria Math" panose="02040503050406030204" pitchFamily="18" charset="0"/>
                          </a:rPr>
                        </m:ctrlPr>
                      </m:accPr>
                      <m:e>
                        <m:r>
                          <a:rPr lang="en-US" sz="3600" i="1">
                            <a:solidFill>
                              <a:srgbClr val="007434"/>
                            </a:solidFill>
                            <a:latin typeface="Cambria Math" panose="02040503050406030204" pitchFamily="18" charset="0"/>
                          </a:rPr>
                          <m:t>𝑆</m:t>
                        </m:r>
                      </m:e>
                    </m:acc>
                    <m:r>
                      <a:rPr lang="en-US" sz="3600" b="0" i="1" smtClean="0">
                        <a:latin typeface="Cambria Math" panose="02040503050406030204" pitchFamily="18" charset="0"/>
                      </a:rPr>
                      <m:t>=</m:t>
                    </m:r>
                    <m:d>
                      <m:dPr>
                        <m:ctrlPr>
                          <a:rPr lang="en-US" sz="3600" i="1">
                            <a:latin typeface="Cambria Math" panose="02040503050406030204" pitchFamily="18" charset="0"/>
                          </a:rPr>
                        </m:ctrlPr>
                      </m:dPr>
                      <m:e>
                        <m:r>
                          <a:rPr lang="en-US" sz="3600" i="1">
                            <a:latin typeface="Cambria Math" panose="02040503050406030204" pitchFamily="18" charset="0"/>
                          </a:rPr>
                          <m:t>𝑝</m:t>
                        </m:r>
                        <m:r>
                          <a:rPr lang="en-US" sz="3600" i="1">
                            <a:latin typeface="Cambria Math" panose="02040503050406030204" pitchFamily="18" charset="0"/>
                          </a:rPr>
                          <m:t>, 0, −</m:t>
                        </m:r>
                        <m:r>
                          <a:rPr lang="en-US" sz="3600" i="1">
                            <a:latin typeface="Cambria Math" panose="02040503050406030204" pitchFamily="18" charset="0"/>
                          </a:rPr>
                          <m:t>𝐻</m:t>
                        </m:r>
                        <m:d>
                          <m:dPr>
                            <m:ctrlPr>
                              <a:rPr lang="en-US" sz="3600" i="1">
                                <a:latin typeface="Cambria Math" panose="02040503050406030204" pitchFamily="18" charset="0"/>
                              </a:rPr>
                            </m:ctrlPr>
                          </m:dPr>
                          <m:e>
                            <m:r>
                              <a:rPr lang="en-US" sz="3600" i="1">
                                <a:latin typeface="Cambria Math" panose="02040503050406030204" pitchFamily="18" charset="0"/>
                              </a:rPr>
                              <m:t>𝑞</m:t>
                            </m:r>
                            <m:r>
                              <a:rPr lang="en-US" sz="3600" i="1">
                                <a:latin typeface="Cambria Math" panose="02040503050406030204" pitchFamily="18" charset="0"/>
                              </a:rPr>
                              <m:t>,</m:t>
                            </m:r>
                            <m:r>
                              <a:rPr lang="en-US" sz="3600" i="1">
                                <a:latin typeface="Cambria Math" panose="02040503050406030204" pitchFamily="18" charset="0"/>
                              </a:rPr>
                              <m:t>𝑝</m:t>
                            </m:r>
                          </m:e>
                        </m:d>
                      </m:e>
                    </m:d>
                    <m:r>
                      <a:rPr lang="en-US" sz="3600" b="0" i="1" smtClean="0">
                        <a:latin typeface="Cambria Math" panose="02040503050406030204" pitchFamily="18" charset="0"/>
                      </a:rPr>
                      <m:t>⋅</m:t>
                    </m:r>
                    <m:d>
                      <m:dPr>
                        <m:ctrlPr>
                          <a:rPr lang="en-US" sz="3600" i="1">
                            <a:latin typeface="Cambria Math" panose="02040503050406030204" pitchFamily="18" charset="0"/>
                          </a:rPr>
                        </m:ctrlPr>
                      </m:dPr>
                      <m:e>
                        <m:f>
                          <m:fPr>
                            <m:ctrlPr>
                              <a:rPr lang="en-US" sz="3600" i="1">
                                <a:latin typeface="Cambria Math" panose="02040503050406030204" pitchFamily="18" charset="0"/>
                              </a:rPr>
                            </m:ctrlPr>
                          </m:fPr>
                          <m:num>
                            <m:r>
                              <a:rPr lang="en-US" sz="3600" i="1">
                                <a:latin typeface="Cambria Math" panose="02040503050406030204" pitchFamily="18" charset="0"/>
                              </a:rPr>
                              <m:t>𝑑𝑞</m:t>
                            </m:r>
                          </m:num>
                          <m:den>
                            <m:r>
                              <a:rPr lang="en-US" sz="3600" i="1">
                                <a:latin typeface="Cambria Math" panose="02040503050406030204" pitchFamily="18" charset="0"/>
                              </a:rPr>
                              <m:t>𝑑𝑡</m:t>
                            </m:r>
                          </m:den>
                        </m:f>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𝑑𝑝</m:t>
                            </m:r>
                          </m:num>
                          <m:den>
                            <m:r>
                              <a:rPr lang="en-US" sz="3600" i="1">
                                <a:latin typeface="Cambria Math" panose="02040503050406030204" pitchFamily="18" charset="0"/>
                              </a:rPr>
                              <m:t>𝑑𝑡</m:t>
                            </m:r>
                          </m:den>
                        </m:f>
                        <m:r>
                          <a:rPr lang="en-US" sz="3600" i="1">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𝑑𝑡</m:t>
                            </m:r>
                          </m:num>
                          <m:den>
                            <m:r>
                              <a:rPr lang="en-US" sz="3600" i="1">
                                <a:latin typeface="Cambria Math" panose="02040503050406030204" pitchFamily="18" charset="0"/>
                              </a:rPr>
                              <m:t>𝑑𝑡</m:t>
                            </m:r>
                          </m:den>
                        </m:f>
                      </m:e>
                    </m:d>
                    <m:r>
                      <a:rPr lang="en-US" sz="3600" b="0" i="0" smtClean="0">
                        <a:latin typeface="Cambria Math" panose="02040503050406030204" pitchFamily="18" charset="0"/>
                      </a:rPr>
                      <m:t>=</m:t>
                    </m:r>
                    <m:r>
                      <a:rPr lang="en-US" sz="3600" b="0" i="1" smtClean="0">
                        <a:latin typeface="Cambria Math" panose="02040503050406030204" pitchFamily="18" charset="0"/>
                      </a:rPr>
                      <m:t>𝑝</m:t>
                    </m:r>
                    <m:f>
                      <m:fPr>
                        <m:ctrlPr>
                          <a:rPr lang="en-US" sz="3600" i="1">
                            <a:latin typeface="Cambria Math" panose="02040503050406030204" pitchFamily="18" charset="0"/>
                          </a:rPr>
                        </m:ctrlPr>
                      </m:fPr>
                      <m:num>
                        <m:r>
                          <a:rPr lang="en-US" sz="3600" i="1">
                            <a:latin typeface="Cambria Math" panose="02040503050406030204" pitchFamily="18" charset="0"/>
                          </a:rPr>
                          <m:t>𝑑𝑞</m:t>
                        </m:r>
                      </m:num>
                      <m:den>
                        <m:r>
                          <a:rPr lang="en-US" sz="3600" i="1">
                            <a:latin typeface="Cambria Math" panose="02040503050406030204" pitchFamily="18" charset="0"/>
                          </a:rPr>
                          <m:t>𝑑𝑡</m:t>
                        </m:r>
                      </m:den>
                    </m:f>
                    <m:r>
                      <a:rPr lang="en-US" sz="3600" b="0" i="1" smtClean="0">
                        <a:latin typeface="Cambria Math" panose="02040503050406030204" pitchFamily="18" charset="0"/>
                      </a:rPr>
                      <m:t>−</m:t>
                    </m:r>
                    <m:r>
                      <a:rPr lang="en-US" sz="3600" b="0" i="1" smtClean="0">
                        <a:latin typeface="Cambria Math" panose="02040503050406030204" pitchFamily="18" charset="0"/>
                      </a:rPr>
                      <m:t>𝐻</m:t>
                    </m:r>
                    <m:r>
                      <a:rPr lang="en-US" sz="3600" b="0" i="1" smtClean="0">
                        <a:latin typeface="Cambria Math" panose="02040503050406030204" pitchFamily="18" charset="0"/>
                      </a:rPr>
                      <m:t>=</m:t>
                    </m:r>
                    <m:r>
                      <a:rPr lang="en-US" sz="3600" b="0" i="1" smtClean="0">
                        <a:latin typeface="Cambria Math" panose="02040503050406030204" pitchFamily="18" charset="0"/>
                      </a:rPr>
                      <m:t>𝐿</m:t>
                    </m:r>
                  </m:oMath>
                </a14:m>
                <a:endParaRPr lang="en-US" sz="3600" dirty="0"/>
              </a:p>
            </p:txBody>
          </p:sp>
        </mc:Choice>
        <mc:Fallback xmlns="">
          <p:sp>
            <p:nvSpPr>
              <p:cNvPr id="37" name="TextBox 36">
                <a:extLst>
                  <a:ext uri="{FF2B5EF4-FFF2-40B4-BE49-F238E27FC236}">
                    <a16:creationId xmlns:a16="http://schemas.microsoft.com/office/drawing/2014/main" id="{49BE2898-F1CF-4DA7-A3D3-E065C7BD72B4}"/>
                  </a:ext>
                </a:extLst>
              </p:cNvPr>
              <p:cNvSpPr txBox="1">
                <a:spLocks noRot="1" noChangeAspect="1" noMove="1" noResize="1" noEditPoints="1" noAdjustHandles="1" noChangeArrowheads="1" noChangeShapeType="1" noTextEdit="1"/>
              </p:cNvSpPr>
              <p:nvPr/>
            </p:nvSpPr>
            <p:spPr>
              <a:xfrm>
                <a:off x="1061923" y="5249712"/>
                <a:ext cx="10442667" cy="92147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A4B7F2A-E439-4472-A5CF-611D5427A12F}"/>
                  </a:ext>
                </a:extLst>
              </p:cNvPr>
              <p:cNvSpPr txBox="1"/>
              <p:nvPr/>
            </p:nvSpPr>
            <p:spPr>
              <a:xfrm>
                <a:off x="9525408" y="2186871"/>
                <a:ext cx="551572" cy="3693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Σ</m:t>
                      </m:r>
                    </m:oMath>
                  </m:oMathPara>
                </a14:m>
                <a:endParaRPr lang="en-US" dirty="0"/>
              </a:p>
            </p:txBody>
          </p:sp>
        </mc:Choice>
        <mc:Fallback xmlns="">
          <p:sp>
            <p:nvSpPr>
              <p:cNvPr id="40" name="TextBox 39">
                <a:extLst>
                  <a:ext uri="{FF2B5EF4-FFF2-40B4-BE49-F238E27FC236}">
                    <a16:creationId xmlns:a16="http://schemas.microsoft.com/office/drawing/2014/main" id="{CA4B7F2A-E439-4472-A5CF-611D5427A12F}"/>
                  </a:ext>
                </a:extLst>
              </p:cNvPr>
              <p:cNvSpPr txBox="1">
                <a:spLocks noRot="1" noChangeAspect="1" noMove="1" noResize="1" noEditPoints="1" noAdjustHandles="1" noChangeArrowheads="1" noChangeShapeType="1" noTextEdit="1"/>
              </p:cNvSpPr>
              <p:nvPr/>
            </p:nvSpPr>
            <p:spPr>
              <a:xfrm>
                <a:off x="9525408" y="2186871"/>
                <a:ext cx="551572" cy="369333"/>
              </a:xfrm>
              <a:prstGeom prst="rect">
                <a:avLst/>
              </a:prstGeom>
              <a:blipFill>
                <a:blip r:embed="rId14"/>
                <a:stretch>
                  <a:fillRect/>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803FAE08-9DF8-40A9-BB6B-CA584C81D7E3}"/>
              </a:ext>
            </a:extLst>
          </p:cNvPr>
          <p:cNvSpPr txBox="1"/>
          <p:nvPr/>
        </p:nvSpPr>
        <p:spPr>
          <a:xfrm>
            <a:off x="105454" y="4779703"/>
            <a:ext cx="6879576" cy="369332"/>
          </a:xfrm>
          <a:prstGeom prst="rect">
            <a:avLst/>
          </a:prstGeom>
          <a:noFill/>
        </p:spPr>
        <p:txBody>
          <a:bodyPr wrap="none" rtlCol="0">
            <a:spAutoFit/>
          </a:bodyPr>
          <a:lstStyle/>
          <a:p>
            <a:r>
              <a:rPr lang="en-US" dirty="0"/>
              <a:t>This recovers the principle of stationary action of </a:t>
            </a:r>
            <a:r>
              <a:rPr lang="en-US" dirty="0" err="1"/>
              <a:t>Lagrangian</a:t>
            </a:r>
            <a:r>
              <a:rPr lang="en-US" dirty="0"/>
              <a:t> mechanics</a:t>
            </a:r>
          </a:p>
        </p:txBody>
      </p:sp>
      <p:sp>
        <p:nvSpPr>
          <p:cNvPr id="36" name="Slide Number Placeholder 4">
            <a:extLst>
              <a:ext uri="{FF2B5EF4-FFF2-40B4-BE49-F238E27FC236}">
                <a16:creationId xmlns:a16="http://schemas.microsoft.com/office/drawing/2014/main" id="{29EEC7E7-F7FE-4BE6-8A3B-E23CF73EF413}"/>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91</a:t>
            </a:fld>
            <a:endParaRPr lang="en-US" dirty="0"/>
          </a:p>
        </p:txBody>
      </p:sp>
    </p:spTree>
    <p:extLst>
      <p:ext uri="{BB962C8B-B14F-4D97-AF65-F5344CB8AC3E}">
        <p14:creationId xmlns:p14="http://schemas.microsoft.com/office/powerpoint/2010/main" val="204559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7" grpId="0"/>
      <p:bldP spid="4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7C06-FAFA-4A60-94B3-A8414E6563DD}"/>
              </a:ext>
            </a:extLst>
          </p:cNvPr>
          <p:cNvSpPr>
            <a:spLocks noGrp="1"/>
          </p:cNvSpPr>
          <p:nvPr>
            <p:ph type="title"/>
          </p:nvPr>
        </p:nvSpPr>
        <p:spPr/>
        <p:txBody>
          <a:bodyPr/>
          <a:lstStyle/>
          <a:p>
            <a:r>
              <a:rPr lang="en-US" dirty="0"/>
              <a:t>Conservation of information entropy</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2DBE611-2532-4578-BC63-C0CB97B8D1D7}"/>
                  </a:ext>
                </a:extLst>
              </p:cNvPr>
              <p:cNvSpPr/>
              <p:nvPr/>
            </p:nvSpPr>
            <p:spPr>
              <a:xfrm>
                <a:off x="5940669" y="1230738"/>
                <a:ext cx="6096000" cy="132485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i="1">
                                  <a:latin typeface="Cambria Math" panose="02040503050406030204" pitchFamily="18" charset="0"/>
                                </a:rPr>
                                <m:t>𝑎</m:t>
                              </m:r>
                            </m:sup>
                          </m:sSup>
                        </m:e>
                      </m:d>
                      <m:r>
                        <a:rPr lang="en-US" i="1">
                          <a:latin typeface="Cambria Math" panose="02040503050406030204" pitchFamily="18" charset="0"/>
                        </a:rPr>
                        <m:t>=</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i="1">
                                      <a:latin typeface="Cambria Math" panose="02040503050406030204" pitchFamily="18" charset="0"/>
                                    </a:rPr>
                                    <m:t>𝑎</m:t>
                                  </m:r>
                                </m:sup>
                              </m:sSup>
                            </m:num>
                            <m:den>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𝜉</m:t>
                                      </m:r>
                                    </m:e>
                                  </m:acc>
                                </m:e>
                                <m:sup>
                                  <m:r>
                                    <a:rPr lang="en-US" i="1">
                                      <a:latin typeface="Cambria Math" panose="02040503050406030204" pitchFamily="18" charset="0"/>
                                    </a:rPr>
                                    <m:t>𝑏</m:t>
                                  </m:r>
                                </m:sup>
                              </m:sSup>
                            </m:den>
                          </m:f>
                        </m:e>
                      </m:d>
                      <m:r>
                        <a:rPr lang="en-US" i="1">
                          <a:latin typeface="Cambria Math" panose="02040503050406030204" pitchFamily="18" charset="0"/>
                        </a:rPr>
                        <m:t>𝜌</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𝜉</m:t>
                                  </m:r>
                                </m:e>
                              </m:acc>
                            </m:e>
                            <m:sup>
                              <m:r>
                                <a:rPr lang="en-US" i="1">
                                  <a:latin typeface="Cambria Math" panose="02040503050406030204" pitchFamily="18" charset="0"/>
                                </a:rPr>
                                <m:t>𝑏</m:t>
                              </m:r>
                            </m:sup>
                          </m:sSup>
                        </m:e>
                      </m:d>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nary>
                        <m:naryPr>
                          <m:supHide m:val="on"/>
                          <m:ctrlPr>
                            <a:rPr lang="en-US" i="1">
                              <a:latin typeface="Cambria Math" panose="02040503050406030204" pitchFamily="18" charset="0"/>
                            </a:rPr>
                          </m:ctrlPr>
                        </m:naryPr>
                        <m:sub>
                          <m:r>
                            <a:rPr lang="en-US" i="1">
                              <a:latin typeface="Cambria Math" panose="02040503050406030204" pitchFamily="18" charset="0"/>
                            </a:rPr>
                            <m:t>𝒮</m:t>
                          </m:r>
                        </m:sub>
                        <m:sup/>
                        <m:e>
                          <m:r>
                            <a:rPr lang="en-US" i="1">
                              <a:latin typeface="Cambria Math" panose="02040503050406030204" pitchFamily="18" charset="0"/>
                            </a:rPr>
                            <m:t>𝜌</m:t>
                          </m:r>
                          <m:r>
                            <a:rPr lang="en-US" i="1">
                              <a:latin typeface="Cambria Math" panose="02040503050406030204" pitchFamily="18" charset="0"/>
                            </a:rPr>
                            <m:t> </m:t>
                          </m:r>
                          <m:r>
                            <m:rPr>
                              <m:sty m:val="p"/>
                            </m:rPr>
                            <a:rPr lang="en-US" i="1">
                              <a:latin typeface="Cambria Math" panose="02040503050406030204" pitchFamily="18" charset="0"/>
                            </a:rPr>
                            <m:t>log</m:t>
                          </m:r>
                          <m:d>
                            <m:dPr>
                              <m:ctrlPr>
                                <a:rPr lang="en-US" i="1">
                                  <a:latin typeface="Cambria Math" panose="02040503050406030204" pitchFamily="18" charset="0"/>
                                </a:rPr>
                              </m:ctrlPr>
                            </m:dPr>
                            <m:e>
                              <m:r>
                                <a:rPr lang="en-US" i="1">
                                  <a:latin typeface="Cambria Math" panose="02040503050406030204" pitchFamily="18" charset="0"/>
                                </a:rPr>
                                <m:t>𝜌</m:t>
                              </m:r>
                            </m:e>
                          </m:d>
                          <m:r>
                            <a:rPr lang="en-US" i="1">
                              <a:latin typeface="Cambria Math" panose="02040503050406030204" pitchFamily="18" charset="0"/>
                            </a:rPr>
                            <m:t>𝑑</m:t>
                          </m:r>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i="1">
                                  <a:latin typeface="Cambria Math" panose="02040503050406030204" pitchFamily="18" charset="0"/>
                                </a:rPr>
                                <m:t>𝑎</m:t>
                              </m:r>
                            </m:sup>
                          </m:sSup>
                          <m:r>
                            <a:rPr lang="en-US" i="1">
                              <a:latin typeface="Cambria Math" panose="02040503050406030204" pitchFamily="18" charset="0"/>
                            </a:rPr>
                            <m:t> </m:t>
                          </m:r>
                        </m:e>
                      </m:nary>
                      <m:r>
                        <a:rPr lang="en-US" i="1">
                          <a:latin typeface="Cambria Math" panose="02040503050406030204" pitchFamily="18" charset="0"/>
                        </a:rPr>
                        <m:t>=−</m:t>
                      </m:r>
                      <m:nary>
                        <m:naryPr>
                          <m:supHide m:val="on"/>
                          <m:ctrlPr>
                            <a:rPr lang="en-US" i="1">
                              <a:latin typeface="Cambria Math" panose="02040503050406030204" pitchFamily="18" charset="0"/>
                            </a:rPr>
                          </m:ctrlPr>
                        </m:naryPr>
                        <m:sub>
                          <m:r>
                            <a:rPr lang="en-US" i="1">
                              <a:latin typeface="Cambria Math" panose="02040503050406030204" pitchFamily="18" charset="0"/>
                            </a:rPr>
                            <m:t>𝒮</m:t>
                          </m:r>
                        </m:sub>
                        <m:sup/>
                        <m:e>
                          <m:r>
                            <a:rPr lang="en-US" i="1">
                              <a:latin typeface="Cambria Math" panose="02040503050406030204" pitchFamily="18" charset="0"/>
                            </a:rPr>
                            <m:t>𝜌</m:t>
                          </m:r>
                          <m:r>
                            <a:rPr lang="en-US" i="1">
                              <a:latin typeface="Cambria Math" panose="02040503050406030204" pitchFamily="18" charset="0"/>
                            </a:rPr>
                            <m:t> </m:t>
                          </m:r>
                          <m:r>
                            <m:rPr>
                              <m:sty m:val="p"/>
                            </m:rPr>
                            <a:rPr lang="en-US" i="1">
                              <a:latin typeface="Cambria Math" panose="02040503050406030204" pitchFamily="18" charset="0"/>
                            </a:rPr>
                            <m:t>log</m:t>
                          </m:r>
                          <m:d>
                            <m:dPr>
                              <m:ctrlPr>
                                <a:rPr lang="en-US" i="1">
                                  <a:latin typeface="Cambria Math" panose="02040503050406030204" pitchFamily="18" charset="0"/>
                                </a:rPr>
                              </m:ctrlPr>
                            </m:dPr>
                            <m:e>
                              <m:r>
                                <a:rPr lang="en-US" i="1">
                                  <a:latin typeface="Cambria Math" panose="02040503050406030204" pitchFamily="18" charset="0"/>
                                </a:rPr>
                                <m:t>𝜌</m:t>
                              </m:r>
                            </m:e>
                          </m:d>
                          <m:r>
                            <a:rPr lang="en-US" i="1">
                              <a:latin typeface="Cambria Math" panose="02040503050406030204" pitchFamily="18" charset="0"/>
                            </a:rPr>
                            <m:t>𝑑</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𝜉</m:t>
                                  </m:r>
                                </m:e>
                              </m:acc>
                            </m:e>
                            <m:sup>
                              <m:r>
                                <a:rPr lang="en-US" i="1">
                                  <a:latin typeface="Cambria Math" panose="02040503050406030204" pitchFamily="18" charset="0"/>
                                </a:rPr>
                                <m:t>𝑏</m:t>
                              </m:r>
                            </m:sup>
                          </m:sSup>
                          <m:r>
                            <a:rPr lang="en-US" i="1">
                              <a:latin typeface="Cambria Math" panose="02040503050406030204" pitchFamily="18" charset="0"/>
                            </a:rPr>
                            <m:t> </m:t>
                          </m:r>
                        </m:e>
                      </m:nary>
                      <m:r>
                        <a:rPr lang="en-US" i="1">
                          <a:latin typeface="Cambria Math" panose="02040503050406030204" pitchFamily="18" charset="0"/>
                        </a:rPr>
                        <m:t>−</m:t>
                      </m:r>
                      <m:nary>
                        <m:naryPr>
                          <m:supHide m:val="on"/>
                          <m:ctrlPr>
                            <a:rPr lang="en-US" i="1">
                              <a:latin typeface="Cambria Math" panose="02040503050406030204" pitchFamily="18" charset="0"/>
                            </a:rPr>
                          </m:ctrlPr>
                        </m:naryPr>
                        <m:sub>
                          <m:r>
                            <a:rPr lang="en-US" i="1">
                              <a:latin typeface="Cambria Math" panose="02040503050406030204" pitchFamily="18" charset="0"/>
                            </a:rPr>
                            <m:t>𝒮</m:t>
                          </m:r>
                        </m:sub>
                        <m:sup/>
                        <m:e>
                          <m:r>
                            <a:rPr lang="en-US" i="1">
                              <a:latin typeface="Cambria Math" panose="02040503050406030204" pitchFamily="18" charset="0"/>
                            </a:rPr>
                            <m:t>𝜌</m:t>
                          </m:r>
                          <m:r>
                            <a:rPr lang="en-US" i="1">
                              <a:latin typeface="Cambria Math" panose="02040503050406030204" pitchFamily="18" charset="0"/>
                            </a:rPr>
                            <m:t> </m:t>
                          </m:r>
                          <m:r>
                            <m:rPr>
                              <m:sty m:val="p"/>
                            </m:rPr>
                            <a:rPr lang="en-US" i="1">
                              <a:latin typeface="Cambria Math" panose="02040503050406030204" pitchFamily="18" charset="0"/>
                            </a:rPr>
                            <m:t>log</m:t>
                          </m:r>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𝜉</m:t>
                                      </m:r>
                                    </m:e>
                                    <m:sup>
                                      <m:r>
                                        <a:rPr lang="en-US" i="1">
                                          <a:latin typeface="Cambria Math" panose="02040503050406030204" pitchFamily="18" charset="0"/>
                                        </a:rPr>
                                        <m:t>𝑎</m:t>
                                      </m:r>
                                    </m:sup>
                                  </m:sSup>
                                </m:num>
                                <m:den>
                                  <m:r>
                                    <a:rPr lang="en-US" i="1">
                                      <a:latin typeface="Cambria Math" panose="02040503050406030204" pitchFamily="18"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𝜉</m:t>
                                          </m:r>
                                        </m:e>
                                      </m:acc>
                                    </m:e>
                                    <m:sup>
                                      <m:r>
                                        <a:rPr lang="en-US" i="1">
                                          <a:latin typeface="Cambria Math" panose="02040503050406030204" pitchFamily="18" charset="0"/>
                                        </a:rPr>
                                        <m:t>𝑏</m:t>
                                      </m:r>
                                    </m:sup>
                                  </m:sSup>
                                </m:den>
                              </m:f>
                            </m:e>
                          </m:d>
                          <m:r>
                            <a:rPr lang="en-US" i="1">
                              <a:latin typeface="Cambria Math" panose="02040503050406030204" pitchFamily="18" charset="0"/>
                            </a:rPr>
                            <m:t>𝑑</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𝜉</m:t>
                                  </m:r>
                                </m:e>
                              </m:acc>
                            </m:e>
                            <m:sup>
                              <m:r>
                                <a:rPr lang="en-US" i="1">
                                  <a:latin typeface="Cambria Math" panose="02040503050406030204" pitchFamily="18" charset="0"/>
                                </a:rPr>
                                <m:t>𝑏</m:t>
                              </m:r>
                            </m:sup>
                          </m:sSup>
                          <m:r>
                            <a:rPr lang="en-US" i="1">
                              <a:latin typeface="Cambria Math" panose="02040503050406030204" pitchFamily="18" charset="0"/>
                            </a:rPr>
                            <m:t> </m:t>
                          </m:r>
                        </m:e>
                      </m:nary>
                    </m:oMath>
                  </m:oMathPara>
                </a14:m>
                <a:endParaRPr lang="en-US" dirty="0"/>
              </a:p>
            </p:txBody>
          </p:sp>
        </mc:Choice>
        <mc:Fallback xmlns="">
          <p:sp>
            <p:nvSpPr>
              <p:cNvPr id="6" name="Rectangle 5">
                <a:extLst>
                  <a:ext uri="{FF2B5EF4-FFF2-40B4-BE49-F238E27FC236}">
                    <a16:creationId xmlns:a16="http://schemas.microsoft.com/office/drawing/2014/main" id="{22DBE611-2532-4578-BC63-C0CB97B8D1D7}"/>
                  </a:ext>
                </a:extLst>
              </p:cNvPr>
              <p:cNvSpPr>
                <a:spLocks noRot="1" noChangeAspect="1" noMove="1" noResize="1" noEditPoints="1" noAdjustHandles="1" noChangeArrowheads="1" noChangeShapeType="1" noTextEdit="1"/>
              </p:cNvSpPr>
              <p:nvPr/>
            </p:nvSpPr>
            <p:spPr>
              <a:xfrm>
                <a:off x="5940669" y="1230738"/>
                <a:ext cx="6096000" cy="1324850"/>
              </a:xfrm>
              <a:prstGeom prst="rect">
                <a:avLst/>
              </a:prstGeom>
              <a:blipFill>
                <a:blip r:embed="rId2"/>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989D35B-CE2E-4E99-8D34-6090977A5EB5}"/>
              </a:ext>
            </a:extLst>
          </p:cNvPr>
          <p:cNvSpPr txBox="1"/>
          <p:nvPr/>
        </p:nvSpPr>
        <p:spPr>
          <a:xfrm>
            <a:off x="247821" y="1048564"/>
            <a:ext cx="5363620" cy="646331"/>
          </a:xfrm>
          <a:prstGeom prst="rect">
            <a:avLst/>
          </a:prstGeom>
          <a:noFill/>
        </p:spPr>
        <p:txBody>
          <a:bodyPr wrap="square" rtlCol="0">
            <a:spAutoFit/>
          </a:bodyPr>
          <a:lstStyle/>
          <a:p>
            <a:r>
              <a:rPr lang="en-US" dirty="0"/>
              <a:t>Information entropy is invariant over and only over the transformations for which the density is invariant</a:t>
            </a:r>
          </a:p>
        </p:txBody>
      </p:sp>
      <p:sp>
        <p:nvSpPr>
          <p:cNvPr id="8" name="TextBox 7">
            <a:extLst>
              <a:ext uri="{FF2B5EF4-FFF2-40B4-BE49-F238E27FC236}">
                <a16:creationId xmlns:a16="http://schemas.microsoft.com/office/drawing/2014/main" id="{B658AE5C-C2F6-4335-92EA-FC2742712E77}"/>
              </a:ext>
            </a:extLst>
          </p:cNvPr>
          <p:cNvSpPr txBox="1"/>
          <p:nvPr/>
        </p:nvSpPr>
        <p:spPr>
          <a:xfrm>
            <a:off x="247821" y="1893163"/>
            <a:ext cx="4705165" cy="646331"/>
          </a:xfrm>
          <a:prstGeom prst="rect">
            <a:avLst/>
          </a:prstGeom>
          <a:noFill/>
        </p:spPr>
        <p:txBody>
          <a:bodyPr wrap="square" rtlCol="0">
            <a:spAutoFit/>
          </a:bodyPr>
          <a:lstStyle/>
          <a:p>
            <a:r>
              <a:rPr lang="en-US" dirty="0"/>
              <a:t>Invariant distributions are precisely the distribution upon which entropy is invariant</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716F260-290A-474D-AC48-EA47D947B1CD}"/>
                  </a:ext>
                </a:extLst>
              </p:cNvPr>
              <p:cNvSpPr/>
              <p:nvPr/>
            </p:nvSpPr>
            <p:spPr>
              <a:xfrm>
                <a:off x="1448296" y="3198167"/>
                <a:ext cx="29626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i="1">
                          <a:latin typeface="Cambria Math" panose="02040503050406030204" pitchFamily="18" charset="0"/>
                        </a:rPr>
                        <m:t>=</m:t>
                      </m:r>
                      <m:r>
                        <a:rPr lang="en-US" sz="2400" i="1">
                          <a:latin typeface="Cambria Math" panose="02040503050406030204" pitchFamily="18" charset="0"/>
                        </a:rPr>
                        <m:t>𝐼</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𝜌</m:t>
                              </m:r>
                            </m:e>
                            <m:sub>
                              <m:r>
                                <a:rPr lang="en-US" sz="2400" i="1">
                                  <a:latin typeface="Cambria Math" panose="02040503050406030204" pitchFamily="18" charset="0"/>
                                </a:rPr>
                                <m:t>𝑡</m:t>
                              </m:r>
                              <m:r>
                                <a:rPr lang="en-US" sz="2400" i="1">
                                  <a:latin typeface="Cambria Math" panose="02040503050406030204" pitchFamily="18" charset="0"/>
                                </a:rPr>
                                <m:t>+</m:t>
                              </m:r>
                              <m:r>
                                <m:rPr>
                                  <m:sty m:val="p"/>
                                </m:rPr>
                                <a:rPr lang="en-US" sz="2400">
                                  <a:latin typeface="Cambria Math" panose="02040503050406030204" pitchFamily="18" charset="0"/>
                                </a:rPr>
                                <m:t>Δ</m:t>
                              </m:r>
                              <m:r>
                                <a:rPr lang="en-US" sz="2400" i="1">
                                  <a:latin typeface="Cambria Math" panose="02040503050406030204" pitchFamily="18" charset="0"/>
                                </a:rPr>
                                <m:t>𝑡</m:t>
                              </m:r>
                            </m:sub>
                          </m:sSub>
                        </m:e>
                      </m:d>
                    </m:oMath>
                  </m:oMathPara>
                </a14:m>
                <a:endParaRPr lang="en-US" sz="2400" dirty="0"/>
              </a:p>
            </p:txBody>
          </p:sp>
        </mc:Choice>
        <mc:Fallback xmlns="">
          <p:sp>
            <p:nvSpPr>
              <p:cNvPr id="9" name="Rectangle 8">
                <a:extLst>
                  <a:ext uri="{FF2B5EF4-FFF2-40B4-BE49-F238E27FC236}">
                    <a16:creationId xmlns:a16="http://schemas.microsoft.com/office/drawing/2014/main" id="{0716F260-290A-474D-AC48-EA47D947B1CD}"/>
                  </a:ext>
                </a:extLst>
              </p:cNvPr>
              <p:cNvSpPr>
                <a:spLocks noRot="1" noChangeAspect="1" noMove="1" noResize="1" noEditPoints="1" noAdjustHandles="1" noChangeArrowheads="1" noChangeShapeType="1" noTextEdit="1"/>
              </p:cNvSpPr>
              <p:nvPr/>
            </p:nvSpPr>
            <p:spPr>
              <a:xfrm>
                <a:off x="1448296" y="3198167"/>
                <a:ext cx="2962670" cy="461665"/>
              </a:xfrm>
              <a:prstGeom prst="rect">
                <a:avLst/>
              </a:prstGeom>
              <a:blipFill>
                <a:blip r:embed="rId3"/>
                <a:stretch>
                  <a:fillRect b="-1066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89749B1-50BA-40CD-BBE4-B48675E3E373}"/>
              </a:ext>
            </a:extLst>
          </p:cNvPr>
          <p:cNvSpPr txBox="1"/>
          <p:nvPr/>
        </p:nvSpPr>
        <p:spPr>
          <a:xfrm>
            <a:off x="6604986" y="2967335"/>
            <a:ext cx="5281459" cy="923330"/>
          </a:xfrm>
          <a:prstGeom prst="rect">
            <a:avLst/>
          </a:prstGeom>
          <a:noFill/>
        </p:spPr>
        <p:txBody>
          <a:bodyPr wrap="square" rtlCol="0">
            <a:spAutoFit/>
          </a:bodyPr>
          <a:lstStyle/>
          <a:p>
            <a:pPr algn="r"/>
            <a:r>
              <a:rPr lang="en-US" dirty="0"/>
              <a:t>If the evolution is deterministic and reversible, the information to identify the initial state is the same to identify the final state &lt;-&gt; Hamiltonian mechanics</a:t>
            </a:r>
          </a:p>
        </p:txBody>
      </p:sp>
      <p:sp>
        <p:nvSpPr>
          <p:cNvPr id="11" name="TextBox 10">
            <a:extLst>
              <a:ext uri="{FF2B5EF4-FFF2-40B4-BE49-F238E27FC236}">
                <a16:creationId xmlns:a16="http://schemas.microsoft.com/office/drawing/2014/main" id="{FFB7531A-64FA-4678-8ED7-D6E96695604C}"/>
              </a:ext>
            </a:extLst>
          </p:cNvPr>
          <p:cNvSpPr txBox="1"/>
          <p:nvPr/>
        </p:nvSpPr>
        <p:spPr>
          <a:xfrm>
            <a:off x="247821" y="4146280"/>
            <a:ext cx="5281459" cy="646331"/>
          </a:xfrm>
          <a:prstGeom prst="rect">
            <a:avLst/>
          </a:prstGeom>
          <a:noFill/>
        </p:spPr>
        <p:txBody>
          <a:bodyPr wrap="square" rtlCol="0">
            <a:spAutoFit/>
          </a:bodyPr>
          <a:lstStyle/>
          <a:p>
            <a:r>
              <a:rPr lang="en-US" dirty="0"/>
              <a:t>If we fix the entropy, the gaussian distribution minimizes the spread</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979555E-2AE8-4C75-A5A4-C97C7675EC12}"/>
                  </a:ext>
                </a:extLst>
              </p:cNvPr>
              <p:cNvSpPr/>
              <p:nvPr/>
            </p:nvSpPr>
            <p:spPr>
              <a:xfrm>
                <a:off x="8181353" y="4224345"/>
                <a:ext cx="2640082" cy="4901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𝐼</m:t>
                          </m:r>
                        </m:e>
                        <m:sub>
                          <m:r>
                            <a:rPr lang="en-US" sz="2400" i="1">
                              <a:latin typeface="Cambria Math" panose="02040503050406030204" pitchFamily="18" charset="0"/>
                            </a:rPr>
                            <m:t>𝐺</m:t>
                          </m:r>
                        </m:sub>
                      </m:sSub>
                      <m:r>
                        <a:rPr lang="en-US" sz="2400" i="1">
                          <a:latin typeface="Cambria Math" panose="02040503050406030204" pitchFamily="18" charset="0"/>
                        </a:rPr>
                        <m:t>=</m:t>
                      </m:r>
                      <m:r>
                        <m:rPr>
                          <m:sty m:val="p"/>
                        </m:rPr>
                        <a:rPr lang="en-US" sz="2400" b="0" i="0" smtClean="0">
                          <a:latin typeface="Cambria Math" panose="02040503050406030204" pitchFamily="18" charset="0"/>
                        </a:rPr>
                        <m:t>ln</m:t>
                      </m:r>
                      <m:r>
                        <a:rPr lang="en-US" sz="2400" b="0" i="1" smtClean="0">
                          <a:latin typeface="Cambria Math" panose="02040503050406030204" pitchFamily="18" charset="0"/>
                        </a:rPr>
                        <m:t>⁡(</m:t>
                      </m:r>
                      <m:r>
                        <a:rPr lang="en-US" sz="2400" i="1">
                          <a:latin typeface="Cambria Math" panose="02040503050406030204" pitchFamily="18" charset="0"/>
                        </a:rPr>
                        <m:t>2</m:t>
                      </m:r>
                      <m:r>
                        <a:rPr lang="en-US" sz="2400" i="1">
                          <a:latin typeface="Cambria Math" panose="02040503050406030204" pitchFamily="18" charset="0"/>
                        </a:rPr>
                        <m:t>𝜋</m:t>
                      </m:r>
                      <m:r>
                        <a:rPr lang="en-US" sz="2400" i="1">
                          <a:latin typeface="Cambria Math" panose="02040503050406030204" pitchFamily="18" charset="0"/>
                        </a:rPr>
                        <m:t>𝑒</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𝑞</m:t>
                          </m:r>
                        </m:sub>
                      </m:sSub>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𝑘</m:t>
                          </m:r>
                        </m:sub>
                      </m:sSub>
                      <m:r>
                        <a:rPr lang="en-US" sz="2400" b="0" i="1" smtClean="0">
                          <a:latin typeface="Cambria Math" panose="02040503050406030204" pitchFamily="18" charset="0"/>
                        </a:rPr>
                        <m:t>)</m:t>
                      </m:r>
                    </m:oMath>
                  </m:oMathPara>
                </a14:m>
                <a:endParaRPr lang="en-US" sz="2400" dirty="0"/>
              </a:p>
            </p:txBody>
          </p:sp>
        </mc:Choice>
        <mc:Fallback xmlns="">
          <p:sp>
            <p:nvSpPr>
              <p:cNvPr id="12" name="Rectangle 11">
                <a:extLst>
                  <a:ext uri="{FF2B5EF4-FFF2-40B4-BE49-F238E27FC236}">
                    <a16:creationId xmlns:a16="http://schemas.microsoft.com/office/drawing/2014/main" id="{F979555E-2AE8-4C75-A5A4-C97C7675EC12}"/>
                  </a:ext>
                </a:extLst>
              </p:cNvPr>
              <p:cNvSpPr>
                <a:spLocks noRot="1" noChangeAspect="1" noMove="1" noResize="1" noEditPoints="1" noAdjustHandles="1" noChangeArrowheads="1" noChangeShapeType="1" noTextEdit="1"/>
              </p:cNvSpPr>
              <p:nvPr/>
            </p:nvSpPr>
            <p:spPr>
              <a:xfrm>
                <a:off x="8181353" y="4224345"/>
                <a:ext cx="2640082" cy="490199"/>
              </a:xfrm>
              <a:prstGeom prst="rect">
                <a:avLst/>
              </a:prstGeom>
              <a:blipFill>
                <a:blip r:embed="rId4"/>
                <a:stretch>
                  <a:fillRect r="-462" b="-125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99FDFB6-D57D-4EC9-B51A-0D867C6A0885}"/>
              </a:ext>
            </a:extLst>
          </p:cNvPr>
          <p:cNvSpPr txBox="1"/>
          <p:nvPr/>
        </p:nvSpPr>
        <p:spPr>
          <a:xfrm>
            <a:off x="2147614" y="5594367"/>
            <a:ext cx="3381666" cy="646331"/>
          </a:xfrm>
          <a:prstGeom prst="rect">
            <a:avLst/>
          </a:prstGeom>
          <a:noFill/>
        </p:spPr>
        <p:txBody>
          <a:bodyPr wrap="square" rtlCol="0">
            <a:spAutoFit/>
          </a:bodyPr>
          <a:lstStyle/>
          <a:p>
            <a:r>
              <a:rPr lang="en-US" dirty="0"/>
              <a:t>During the evolution the spread over phase space is bounded</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160C5E0-8F8B-4B2A-9546-FE3F499E676E}"/>
                  </a:ext>
                </a:extLst>
              </p:cNvPr>
              <p:cNvSpPr/>
              <p:nvPr/>
            </p:nvSpPr>
            <p:spPr>
              <a:xfrm>
                <a:off x="6395908" y="5312174"/>
                <a:ext cx="2592761" cy="928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𝑞</m:t>
                          </m:r>
                        </m:sub>
                      </m:sSub>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𝑘</m:t>
                          </m:r>
                        </m:sub>
                      </m:sSub>
                      <m:r>
                        <a:rPr lang="en-US" sz="2800" i="1">
                          <a:latin typeface="Cambria Math" panose="02040503050406030204" pitchFamily="18" charset="0"/>
                        </a:rPr>
                        <m:t>≥</m:t>
                      </m:r>
                      <m:f>
                        <m:fPr>
                          <m:ctrlPr>
                            <a:rPr lang="en-US" sz="2800" i="1">
                              <a:latin typeface="Cambria Math" panose="02040503050406030204" pitchFamily="18" charset="0"/>
                            </a:rPr>
                          </m:ctrlPr>
                        </m:fPr>
                        <m:num>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exp</m:t>
                              </m:r>
                            </m:fName>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0</m:t>
                                      </m:r>
                                    </m:sub>
                                  </m:sSub>
                                </m:e>
                              </m:d>
                            </m:e>
                          </m:func>
                        </m:num>
                        <m:den>
                          <m:r>
                            <a:rPr lang="en-US" sz="2800" i="1">
                              <a:latin typeface="Cambria Math" panose="02040503050406030204" pitchFamily="18" charset="0"/>
                            </a:rPr>
                            <m:t>2</m:t>
                          </m:r>
                          <m:r>
                            <a:rPr lang="en-US" sz="2800" i="1">
                              <a:latin typeface="Cambria Math" panose="02040503050406030204" pitchFamily="18" charset="0"/>
                            </a:rPr>
                            <m:t>𝜋</m:t>
                          </m:r>
                          <m:r>
                            <a:rPr lang="en-US" sz="2800" i="1">
                              <a:latin typeface="Cambria Math" panose="02040503050406030204" pitchFamily="18" charset="0"/>
                            </a:rPr>
                            <m:t>𝑒</m:t>
                          </m:r>
                        </m:den>
                      </m:f>
                    </m:oMath>
                  </m:oMathPara>
                </a14:m>
                <a:endParaRPr lang="en-US" sz="2800" dirty="0"/>
              </a:p>
            </p:txBody>
          </p:sp>
        </mc:Choice>
        <mc:Fallback xmlns="">
          <p:sp>
            <p:nvSpPr>
              <p:cNvPr id="14" name="Rectangle 13">
                <a:extLst>
                  <a:ext uri="{FF2B5EF4-FFF2-40B4-BE49-F238E27FC236}">
                    <a16:creationId xmlns:a16="http://schemas.microsoft.com/office/drawing/2014/main" id="{7160C5E0-8F8B-4B2A-9546-FE3F499E676E}"/>
                  </a:ext>
                </a:extLst>
              </p:cNvPr>
              <p:cNvSpPr>
                <a:spLocks noRot="1" noChangeAspect="1" noMove="1" noResize="1" noEditPoints="1" noAdjustHandles="1" noChangeArrowheads="1" noChangeShapeType="1" noTextEdit="1"/>
              </p:cNvSpPr>
              <p:nvPr/>
            </p:nvSpPr>
            <p:spPr>
              <a:xfrm>
                <a:off x="6395908" y="5312174"/>
                <a:ext cx="2592761" cy="928524"/>
              </a:xfrm>
              <a:prstGeom prst="rect">
                <a:avLst/>
              </a:prstGeom>
              <a:blipFill>
                <a:blip r:embed="rId5"/>
                <a:stretch>
                  <a:fillRect/>
                </a:stretch>
              </a:blipFill>
            </p:spPr>
            <p:txBody>
              <a:bodyPr/>
              <a:lstStyle/>
              <a:p>
                <a:r>
                  <a:rPr lang="en-US">
                    <a:noFill/>
                  </a:rPr>
                  <a:t> </a:t>
                </a:r>
              </a:p>
            </p:txBody>
          </p:sp>
        </mc:Fallback>
      </mc:AlternateContent>
      <p:sp>
        <p:nvSpPr>
          <p:cNvPr id="15" name="Slide Number Placeholder 4">
            <a:extLst>
              <a:ext uri="{FF2B5EF4-FFF2-40B4-BE49-F238E27FC236}">
                <a16:creationId xmlns:a16="http://schemas.microsoft.com/office/drawing/2014/main" id="{2B376852-EB2E-47F5-9F0C-124EAE75F04C}"/>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92</a:t>
            </a:fld>
            <a:endParaRPr lang="en-US" dirty="0"/>
          </a:p>
        </p:txBody>
      </p:sp>
    </p:spTree>
    <p:extLst>
      <p:ext uri="{BB962C8B-B14F-4D97-AF65-F5344CB8AC3E}">
        <p14:creationId xmlns:p14="http://schemas.microsoft.com/office/powerpoint/2010/main" val="368523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E36B-ADD4-4688-B815-0222D7D03F18}"/>
              </a:ext>
            </a:extLst>
          </p:cNvPr>
          <p:cNvSpPr>
            <a:spLocks noGrp="1"/>
          </p:cNvSpPr>
          <p:nvPr>
            <p:ph type="title"/>
          </p:nvPr>
        </p:nvSpPr>
        <p:spPr/>
        <p:txBody>
          <a:bodyPr/>
          <a:lstStyle/>
          <a:p>
            <a:r>
              <a:rPr lang="en-US" dirty="0"/>
              <a:t>Status - pre-formal</a:t>
            </a:r>
          </a:p>
        </p:txBody>
      </p:sp>
      <p:sp>
        <p:nvSpPr>
          <p:cNvPr id="3" name="Content Placeholder 2">
            <a:extLst>
              <a:ext uri="{FF2B5EF4-FFF2-40B4-BE49-F238E27FC236}">
                <a16:creationId xmlns:a16="http://schemas.microsoft.com/office/drawing/2014/main" id="{3A1B203C-F678-4B78-A38E-DEE35BFD3D97}"/>
              </a:ext>
            </a:extLst>
          </p:cNvPr>
          <p:cNvSpPr>
            <a:spLocks noGrp="1"/>
          </p:cNvSpPr>
          <p:nvPr>
            <p:ph idx="1"/>
          </p:nvPr>
        </p:nvSpPr>
        <p:spPr/>
        <p:txBody>
          <a:bodyPr/>
          <a:lstStyle/>
          <a:p>
            <a:r>
              <a:rPr lang="en-US" dirty="0"/>
              <a:t>The full derivation is rigorous for physics standards. Connections to a formal mathematical framework are already established.</a:t>
            </a:r>
          </a:p>
          <a:p>
            <a:r>
              <a:rPr lang="en-US" dirty="0"/>
              <a:t>The last step is to fully formalize the arguments</a:t>
            </a:r>
          </a:p>
          <a:p>
            <a:pPr lvl="1"/>
            <a:r>
              <a:rPr lang="en-US" dirty="0"/>
              <a:t>Most crucial aspect is to define in exact mathematical terms what is an invariant density</a:t>
            </a:r>
          </a:p>
          <a:p>
            <a:pPr lvl="1"/>
            <a:r>
              <a:rPr lang="en-US" dirty="0"/>
              <a:t>Since not all the prerequisites are fully formalized, we need to understand what elements we should consider given (e.g. define an infinitesimally reducible system already in terms of integrable density)</a:t>
            </a:r>
          </a:p>
        </p:txBody>
      </p:sp>
      <p:sp>
        <p:nvSpPr>
          <p:cNvPr id="4" name="Footer Placeholder 3">
            <a:extLst>
              <a:ext uri="{FF2B5EF4-FFF2-40B4-BE49-F238E27FC236}">
                <a16:creationId xmlns:a16="http://schemas.microsoft.com/office/drawing/2014/main" id="{8AB652D3-2B5E-480D-BD2A-98E12EFC4751}"/>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658F5C90-69D9-4A4D-B3DB-60CC325ABCAA}"/>
              </a:ext>
            </a:extLst>
          </p:cNvPr>
          <p:cNvSpPr>
            <a:spLocks noGrp="1"/>
          </p:cNvSpPr>
          <p:nvPr>
            <p:ph type="sldNum" sz="quarter" idx="13"/>
          </p:nvPr>
        </p:nvSpPr>
        <p:spPr/>
        <p:txBody>
          <a:bodyPr/>
          <a:lstStyle/>
          <a:p>
            <a:fld id="{F47845EA-7733-40EE-B074-20032348B727}" type="slidenum">
              <a:rPr lang="en-US" smtClean="0"/>
              <a:t>93</a:t>
            </a:fld>
            <a:endParaRPr lang="en-US"/>
          </a:p>
        </p:txBody>
      </p:sp>
    </p:spTree>
    <p:extLst>
      <p:ext uri="{BB962C8B-B14F-4D97-AF65-F5344CB8AC3E}">
        <p14:creationId xmlns:p14="http://schemas.microsoft.com/office/powerpoint/2010/main" val="1658283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638DC-1C8D-4080-B7BB-786ED76BBBDA}"/>
              </a:ext>
            </a:extLst>
          </p:cNvPr>
          <p:cNvSpPr>
            <a:spLocks noGrp="1"/>
          </p:cNvSpPr>
          <p:nvPr>
            <p:ph type="title"/>
          </p:nvPr>
        </p:nvSpPr>
        <p:spPr/>
        <p:txBody>
          <a:bodyPr/>
          <a:lstStyle/>
          <a:p>
            <a:r>
              <a:rPr lang="en-US" dirty="0"/>
              <a:t>Quantum mechanics</a:t>
            </a:r>
          </a:p>
        </p:txBody>
      </p:sp>
      <p:sp>
        <p:nvSpPr>
          <p:cNvPr id="3" name="Text Placeholder 2">
            <a:extLst>
              <a:ext uri="{FF2B5EF4-FFF2-40B4-BE49-F238E27FC236}">
                <a16:creationId xmlns:a16="http://schemas.microsoft.com/office/drawing/2014/main" id="{051AB359-DB82-4D02-BC2D-B996E0C6068F}"/>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C791D51F-8FE5-4725-A8CF-A5176724C23B}"/>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38EEB812-5546-43F5-B4E8-60975EC135D0}"/>
              </a:ext>
            </a:extLst>
          </p:cNvPr>
          <p:cNvSpPr>
            <a:spLocks noGrp="1"/>
          </p:cNvSpPr>
          <p:nvPr>
            <p:ph type="sldNum" sz="quarter" idx="12"/>
          </p:nvPr>
        </p:nvSpPr>
        <p:spPr/>
        <p:txBody>
          <a:bodyPr/>
          <a:lstStyle/>
          <a:p>
            <a:fld id="{F47845EA-7733-40EE-B074-20032348B727}" type="slidenum">
              <a:rPr lang="en-US" smtClean="0"/>
              <a:t>94</a:t>
            </a:fld>
            <a:endParaRPr lang="en-US"/>
          </a:p>
        </p:txBody>
      </p:sp>
    </p:spTree>
    <p:extLst>
      <p:ext uri="{BB962C8B-B14F-4D97-AF65-F5344CB8AC3E}">
        <p14:creationId xmlns:p14="http://schemas.microsoft.com/office/powerpoint/2010/main" val="21291620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F6A0-47CB-47E7-8D65-C6C3A784A425}"/>
              </a:ext>
            </a:extLst>
          </p:cNvPr>
          <p:cNvSpPr>
            <a:spLocks noGrp="1"/>
          </p:cNvSpPr>
          <p:nvPr>
            <p:ph type="title"/>
          </p:nvPr>
        </p:nvSpPr>
        <p:spPr/>
        <p:txBody>
          <a:bodyPr/>
          <a:lstStyle/>
          <a:p>
            <a:r>
              <a:rPr lang="en-US" dirty="0"/>
              <a:t>In brief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0A3460-5C09-4F79-A934-CE8DD65DCC59}"/>
                  </a:ext>
                </a:extLst>
              </p:cNvPr>
              <p:cNvSpPr>
                <a:spLocks noGrp="1"/>
              </p:cNvSpPr>
              <p:nvPr>
                <p:ph idx="1"/>
              </p:nvPr>
            </p:nvSpPr>
            <p:spPr/>
            <p:txBody>
              <a:bodyPr>
                <a:normAutofit/>
              </a:bodyPr>
              <a:lstStyle/>
              <a:p>
                <a:r>
                  <a:rPr lang="en-US" dirty="0"/>
                  <a:t>Quantum mechanics differs from classical mechanics mainly from the first assumption, and that we have two different types of evolutions</a:t>
                </a:r>
              </a:p>
              <a:p>
                <a:r>
                  <a:rPr lang="en-US" b="1" dirty="0"/>
                  <a:t>Irreducibility</a:t>
                </a:r>
                <a:r>
                  <a:rPr lang="en-US" dirty="0"/>
                  <a:t>: giving the state of the whole system does not tell us nothing about its parts </a:t>
                </a:r>
                <a14:m>
                  <m:oMath xmlns:m="http://schemas.openxmlformats.org/officeDocument/2006/math">
                    <m:r>
                      <a:rPr lang="en-US" b="0" i="1" smtClean="0">
                        <a:latin typeface="Cambria Math" panose="02040503050406030204" pitchFamily="18" charset="0"/>
                      </a:rPr>
                      <m:t>→</m:t>
                    </m:r>
                  </m:oMath>
                </a14:m>
                <a:r>
                  <a:rPr lang="en-US" dirty="0"/>
                  <a:t> quantum state space</a:t>
                </a:r>
              </a:p>
              <a:p>
                <a:r>
                  <a:rPr lang="en-US" b="1" dirty="0"/>
                  <a:t>Deterministic and reversible evolution</a:t>
                </a:r>
                <a:r>
                  <a:rPr lang="en-US" dirty="0"/>
                  <a:t>: </a:t>
                </a:r>
                <a14:m>
                  <m:oMath xmlns:m="http://schemas.openxmlformats.org/officeDocument/2006/math">
                    <m:r>
                      <a:rPr lang="en-US" i="1">
                        <a:latin typeface="Cambria Math" panose="02040503050406030204" pitchFamily="18" charset="0"/>
                      </a:rPr>
                      <m:t>→</m:t>
                    </m:r>
                  </m:oMath>
                </a14:m>
                <a:r>
                  <a:rPr lang="en-US" dirty="0"/>
                  <a:t> Unitary evolutions</a:t>
                </a:r>
              </a:p>
              <a:p>
                <a:r>
                  <a:rPr lang="en-US" b="1" dirty="0"/>
                  <a:t>Deterministic and irreversible evolution with equilibria</a:t>
                </a:r>
                <a:r>
                  <a:rPr lang="en-US" dirty="0"/>
                  <a:t>: </a:t>
                </a:r>
                <a14:m>
                  <m:oMath xmlns:m="http://schemas.openxmlformats.org/officeDocument/2006/math">
                    <m:r>
                      <a:rPr lang="en-US" i="1">
                        <a:latin typeface="Cambria Math" panose="02040503050406030204" pitchFamily="18" charset="0"/>
                      </a:rPr>
                      <m:t>→</m:t>
                    </m:r>
                  </m:oMath>
                </a14:m>
                <a:r>
                  <a:rPr lang="en-US" dirty="0"/>
                  <a:t> Projections</a:t>
                </a:r>
              </a:p>
              <a:p>
                <a:r>
                  <a:rPr lang="en-US" b="1" dirty="0"/>
                  <a:t>Kinematic equivalence</a:t>
                </a:r>
                <a:r>
                  <a:rPr lang="en-US" dirty="0"/>
                  <a:t>: </a:t>
                </a:r>
                <a14:m>
                  <m:oMath xmlns:m="http://schemas.openxmlformats.org/officeDocument/2006/math">
                    <m:r>
                      <a:rPr lang="en-US" b="0" i="1" smtClean="0">
                        <a:latin typeface="Cambria Math" panose="02040503050406030204" pitchFamily="18" charset="0"/>
                      </a:rPr>
                      <m:t>→</m:t>
                    </m:r>
                  </m:oMath>
                </a14:m>
                <a:r>
                  <a:rPr lang="en-US" dirty="0"/>
                  <a:t> </a:t>
                </a:r>
                <a:r>
                  <a:rPr lang="en-US" dirty="0" err="1"/>
                  <a:t>Lagrangian</a:t>
                </a:r>
                <a:r>
                  <a:rPr lang="en-US" dirty="0"/>
                  <a:t> mechanics, massive particles under scalar forces</a:t>
                </a:r>
              </a:p>
              <a:p>
                <a:r>
                  <a:rPr lang="en-US" dirty="0"/>
                  <a:t>Note that reversible evolution can be recovered as quasi-static irreversible evolution</a:t>
                </a:r>
              </a:p>
            </p:txBody>
          </p:sp>
        </mc:Choice>
        <mc:Fallback xmlns="">
          <p:sp>
            <p:nvSpPr>
              <p:cNvPr id="3" name="Content Placeholder 2">
                <a:extLst>
                  <a:ext uri="{FF2B5EF4-FFF2-40B4-BE49-F238E27FC236}">
                    <a16:creationId xmlns:a16="http://schemas.microsoft.com/office/drawing/2014/main" id="{FA0A3460-5C09-4F79-A934-CE8DD65DCC59}"/>
                  </a:ext>
                </a:extLst>
              </p:cNvPr>
              <p:cNvSpPr>
                <a:spLocks noGrp="1" noRot="1" noChangeAspect="1" noMove="1" noResize="1" noEditPoints="1" noAdjustHandles="1" noChangeArrowheads="1" noChangeShapeType="1" noTextEdit="1"/>
              </p:cNvSpPr>
              <p:nvPr>
                <p:ph idx="1"/>
              </p:nvPr>
            </p:nvSpPr>
            <p:spPr>
              <a:blipFill>
                <a:blip r:embed="rId2"/>
                <a:stretch>
                  <a:fillRect l="-916" t="-1871" r="-147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4BD6EFF-A3C4-4079-AC29-8B3E7F740E63}"/>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52463D5-1968-44A6-8076-D5F5658E672A}"/>
              </a:ext>
            </a:extLst>
          </p:cNvPr>
          <p:cNvSpPr>
            <a:spLocks noGrp="1"/>
          </p:cNvSpPr>
          <p:nvPr>
            <p:ph type="sldNum" sz="quarter" idx="13"/>
          </p:nvPr>
        </p:nvSpPr>
        <p:spPr/>
        <p:txBody>
          <a:bodyPr/>
          <a:lstStyle/>
          <a:p>
            <a:fld id="{F47845EA-7733-40EE-B074-20032348B727}" type="slidenum">
              <a:rPr lang="en-US" smtClean="0"/>
              <a:t>95</a:t>
            </a:fld>
            <a:endParaRPr lang="en-US"/>
          </a:p>
        </p:txBody>
      </p:sp>
    </p:spTree>
    <p:extLst>
      <p:ext uri="{BB962C8B-B14F-4D97-AF65-F5344CB8AC3E}">
        <p14:creationId xmlns:p14="http://schemas.microsoft.com/office/powerpoint/2010/main" val="23627941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F6A0-47CB-47E7-8D65-C6C3A784A425}"/>
              </a:ext>
            </a:extLst>
          </p:cNvPr>
          <p:cNvSpPr>
            <a:spLocks noGrp="1"/>
          </p:cNvSpPr>
          <p:nvPr>
            <p:ph type="title"/>
          </p:nvPr>
        </p:nvSpPr>
        <p:spPr/>
        <p:txBody>
          <a:bodyPr/>
          <a:lstStyle/>
          <a:p>
            <a:r>
              <a:rPr lang="en-US" dirty="0"/>
              <a:t>General approach</a:t>
            </a:r>
          </a:p>
        </p:txBody>
      </p:sp>
      <p:sp>
        <p:nvSpPr>
          <p:cNvPr id="3" name="Content Placeholder 2">
            <a:extLst>
              <a:ext uri="{FF2B5EF4-FFF2-40B4-BE49-F238E27FC236}">
                <a16:creationId xmlns:a16="http://schemas.microsoft.com/office/drawing/2014/main" id="{FA0A3460-5C09-4F79-A934-CE8DD65DCC59}"/>
              </a:ext>
            </a:extLst>
          </p:cNvPr>
          <p:cNvSpPr>
            <a:spLocks noGrp="1"/>
          </p:cNvSpPr>
          <p:nvPr>
            <p:ph idx="1"/>
          </p:nvPr>
        </p:nvSpPr>
        <p:spPr/>
        <p:txBody>
          <a:bodyPr>
            <a:normAutofit/>
          </a:bodyPr>
          <a:lstStyle/>
          <a:p>
            <a:r>
              <a:rPr lang="en-US" dirty="0"/>
              <a:t>Irreducibility implies that quantum states are ensembles. In particular, they have to be equilibria and they must all have the same entropy. The state space, in a sense, is the state of random variables that are uniformly distributed over the undefined properties.</a:t>
            </a:r>
          </a:p>
          <a:p>
            <a:r>
              <a:rPr lang="en-US" dirty="0"/>
              <a:t>Projections describe the processes that lead to equilibria (i.e. idempotent processes). Each state is the outcome of such a process</a:t>
            </a:r>
          </a:p>
          <a:p>
            <a:pPr lvl="1"/>
            <a:r>
              <a:rPr lang="en-US" dirty="0"/>
              <a:t>Note that projections for each subspace is a definitional property for Hilbert spaces</a:t>
            </a:r>
          </a:p>
          <a:p>
            <a:r>
              <a:rPr lang="en-US" dirty="0"/>
              <a:t>The inner product tells us how the randomness/</a:t>
            </a:r>
            <a:r>
              <a:rPr lang="en-US" dirty="0" err="1"/>
              <a:t>undefinedness</a:t>
            </a:r>
            <a:r>
              <a:rPr lang="en-US" dirty="0"/>
              <a:t> for two states is similar (norm) and how it is correlated (phase difference)</a:t>
            </a:r>
          </a:p>
          <a:p>
            <a:pPr lvl="1"/>
            <a:r>
              <a:rPr lang="en-US" dirty="0"/>
              <a:t>Inner product is bilinear like the covariance and it similar properties under linear combination</a:t>
            </a:r>
          </a:p>
        </p:txBody>
      </p:sp>
      <p:sp>
        <p:nvSpPr>
          <p:cNvPr id="4" name="Footer Placeholder 3">
            <a:extLst>
              <a:ext uri="{FF2B5EF4-FFF2-40B4-BE49-F238E27FC236}">
                <a16:creationId xmlns:a16="http://schemas.microsoft.com/office/drawing/2014/main" id="{84BD6EFF-A3C4-4079-AC29-8B3E7F740E63}"/>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52463D5-1968-44A6-8076-D5F5658E672A}"/>
              </a:ext>
            </a:extLst>
          </p:cNvPr>
          <p:cNvSpPr>
            <a:spLocks noGrp="1"/>
          </p:cNvSpPr>
          <p:nvPr>
            <p:ph type="sldNum" sz="quarter" idx="13"/>
          </p:nvPr>
        </p:nvSpPr>
        <p:spPr/>
        <p:txBody>
          <a:bodyPr/>
          <a:lstStyle/>
          <a:p>
            <a:fld id="{F47845EA-7733-40EE-B074-20032348B727}" type="slidenum">
              <a:rPr lang="en-US" smtClean="0"/>
              <a:t>96</a:t>
            </a:fld>
            <a:endParaRPr lang="en-US"/>
          </a:p>
        </p:txBody>
      </p:sp>
    </p:spTree>
    <p:extLst>
      <p:ext uri="{BB962C8B-B14F-4D97-AF65-F5344CB8AC3E}">
        <p14:creationId xmlns:p14="http://schemas.microsoft.com/office/powerpoint/2010/main" val="2904019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111-3A62-4E8C-ABDC-A59B0D5C09AC}"/>
              </a:ext>
            </a:extLst>
          </p:cNvPr>
          <p:cNvSpPr>
            <a:spLocks noGrp="1"/>
          </p:cNvSpPr>
          <p:nvPr>
            <p:ph type="title"/>
          </p:nvPr>
        </p:nvSpPr>
        <p:spPr>
          <a:xfrm>
            <a:off x="168676" y="150921"/>
            <a:ext cx="5752730" cy="843378"/>
          </a:xfrm>
        </p:spPr>
        <p:txBody>
          <a:bodyPr>
            <a:normAutofit/>
          </a:bodyPr>
          <a:lstStyle/>
          <a:p>
            <a:pPr algn="ctr"/>
            <a:r>
              <a:rPr lang="en-US" dirty="0"/>
              <a:t>Divisible</a:t>
            </a:r>
          </a:p>
        </p:txBody>
      </p:sp>
      <p:pic>
        <p:nvPicPr>
          <p:cNvPr id="5" name="Content Placeholder 4">
            <a:extLst>
              <a:ext uri="{FF2B5EF4-FFF2-40B4-BE49-F238E27FC236}">
                <a16:creationId xmlns:a16="http://schemas.microsoft.com/office/drawing/2014/main" id="{B099E44B-09FD-48CF-8F92-A5C65A59E1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332" y="1865976"/>
            <a:ext cx="2933051" cy="2310102"/>
          </a:xfrm>
        </p:spPr>
      </p:pic>
      <p:pic>
        <p:nvPicPr>
          <p:cNvPr id="7" name="Picture 6">
            <a:extLst>
              <a:ext uri="{FF2B5EF4-FFF2-40B4-BE49-F238E27FC236}">
                <a16:creationId xmlns:a16="http://schemas.microsoft.com/office/drawing/2014/main" id="{0993A174-9FEF-4E73-B32E-1741D4383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5981" y="1948677"/>
            <a:ext cx="2079687" cy="2040199"/>
          </a:xfrm>
          <a:prstGeom prst="rect">
            <a:avLst/>
          </a:prstGeom>
        </p:spPr>
      </p:pic>
      <p:pic>
        <p:nvPicPr>
          <p:cNvPr id="9" name="Picture 8">
            <a:extLst>
              <a:ext uri="{FF2B5EF4-FFF2-40B4-BE49-F238E27FC236}">
                <a16:creationId xmlns:a16="http://schemas.microsoft.com/office/drawing/2014/main" id="{5A99E3AB-8FF4-4315-8A1C-AE8A0DC84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5173" y="4288099"/>
            <a:ext cx="3730826" cy="2306186"/>
          </a:xfrm>
          <a:prstGeom prst="rect">
            <a:avLst/>
          </a:prstGeom>
        </p:spPr>
      </p:pic>
      <p:pic>
        <p:nvPicPr>
          <p:cNvPr id="11" name="Picture 10">
            <a:extLst>
              <a:ext uri="{FF2B5EF4-FFF2-40B4-BE49-F238E27FC236}">
                <a16:creationId xmlns:a16="http://schemas.microsoft.com/office/drawing/2014/main" id="{B7D7849F-3067-409E-AA4B-4504AAB2F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6698" y="4218220"/>
            <a:ext cx="2300130" cy="2300130"/>
          </a:xfrm>
          <a:prstGeom prst="rect">
            <a:avLst/>
          </a:prstGeom>
        </p:spPr>
      </p:pic>
      <p:cxnSp>
        <p:nvCxnSpPr>
          <p:cNvPr id="14" name="Straight Connector 13">
            <a:extLst>
              <a:ext uri="{FF2B5EF4-FFF2-40B4-BE49-F238E27FC236}">
                <a16:creationId xmlns:a16="http://schemas.microsoft.com/office/drawing/2014/main" id="{870C5D83-D045-4862-B6CF-64861908EB10}"/>
              </a:ext>
            </a:extLst>
          </p:cNvPr>
          <p:cNvCxnSpPr>
            <a:cxnSpLocks/>
            <a:stCxn id="22" idx="2"/>
          </p:cNvCxnSpPr>
          <p:nvPr/>
        </p:nvCxnSpPr>
        <p:spPr>
          <a:xfrm>
            <a:off x="6098959" y="1039855"/>
            <a:ext cx="64097" cy="5818145"/>
          </a:xfrm>
          <a:prstGeom prst="line">
            <a:avLst/>
          </a:prstGeom>
          <a:ln w="38100">
            <a:prstDash val="lgDash"/>
          </a:ln>
        </p:spPr>
        <p:style>
          <a:lnRef idx="3">
            <a:schemeClr val="dk1"/>
          </a:lnRef>
          <a:fillRef idx="0">
            <a:schemeClr val="dk1"/>
          </a:fillRef>
          <a:effectRef idx="2">
            <a:schemeClr val="dk1"/>
          </a:effectRef>
          <a:fontRef idx="minor">
            <a:schemeClr val="tx1"/>
          </a:fontRef>
        </p:style>
      </p:cxnSp>
      <p:sp>
        <p:nvSpPr>
          <p:cNvPr id="15" name="Title 1">
            <a:extLst>
              <a:ext uri="{FF2B5EF4-FFF2-40B4-BE49-F238E27FC236}">
                <a16:creationId xmlns:a16="http://schemas.microsoft.com/office/drawing/2014/main" id="{5C2D830C-0510-4D32-8B68-4EA1A8B9A49C}"/>
              </a:ext>
            </a:extLst>
          </p:cNvPr>
          <p:cNvSpPr txBox="1">
            <a:spLocks/>
          </p:cNvSpPr>
          <p:nvPr/>
        </p:nvSpPr>
        <p:spPr>
          <a:xfrm>
            <a:off x="6270594" y="150920"/>
            <a:ext cx="5752730" cy="8433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Reducible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06C78E-F556-4E25-897B-55976974CABD}"/>
                  </a:ext>
                </a:extLst>
              </p:cNvPr>
              <p:cNvSpPr txBox="1"/>
              <p:nvPr/>
            </p:nvSpPr>
            <p:spPr>
              <a:xfrm>
                <a:off x="168677" y="1032164"/>
                <a:ext cx="5752730" cy="646331"/>
              </a:xfrm>
              <a:prstGeom prst="rect">
                <a:avLst/>
              </a:prstGeom>
              <a:noFill/>
            </p:spPr>
            <p:txBody>
              <a:bodyPr wrap="square" rtlCol="0">
                <a:spAutoFit/>
              </a:bodyPr>
              <a:lstStyle/>
              <a:p>
                <a:r>
                  <a:rPr lang="en-US"/>
                  <a:t>There exists </a:t>
                </a:r>
                <a:r>
                  <a:rPr lang="en-US" dirty="0"/>
                  <a:t>a process </a:t>
                </a:r>
                <a:r>
                  <a:rPr lang="en-US"/>
                  <a:t>where the final state consists of two </a:t>
                </a:r>
                <a:r>
                  <a:rPr lang="en-US" dirty="0"/>
                  <a:t>or </a:t>
                </a:r>
                <a:r>
                  <a:rPr lang="en-US"/>
                  <a:t>more independent systems </a:t>
                </a:r>
                <a:r>
                  <a:rPr lang="en-US" dirty="0"/>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𝒫</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𝒮</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2</m:t>
                        </m:r>
                      </m:sub>
                    </m:sSub>
                  </m:oMath>
                </a14:m>
                <a:r>
                  <a:rPr lang="en-US" dirty="0"/>
                  <a:t>)</a:t>
                </a:r>
              </a:p>
            </p:txBody>
          </p:sp>
        </mc:Choice>
        <mc:Fallback xmlns="">
          <p:sp>
            <p:nvSpPr>
              <p:cNvPr id="16" name="TextBox 15">
                <a:extLst>
                  <a:ext uri="{FF2B5EF4-FFF2-40B4-BE49-F238E27FC236}">
                    <a16:creationId xmlns:a16="http://schemas.microsoft.com/office/drawing/2014/main" id="{9806C78E-F556-4E25-897B-55976974CABD}"/>
                  </a:ext>
                </a:extLst>
              </p:cNvPr>
              <p:cNvSpPr txBox="1">
                <a:spLocks noRot="1" noChangeAspect="1" noMove="1" noResize="1" noEditPoints="1" noAdjustHandles="1" noChangeArrowheads="1" noChangeShapeType="1" noTextEdit="1"/>
              </p:cNvSpPr>
              <p:nvPr/>
            </p:nvSpPr>
            <p:spPr>
              <a:xfrm>
                <a:off x="168677" y="1032164"/>
                <a:ext cx="5752730" cy="646331"/>
              </a:xfrm>
              <a:prstGeom prst="rect">
                <a:avLst/>
              </a:prstGeom>
              <a:blipFill>
                <a:blip r:embed="rId6"/>
                <a:stretch>
                  <a:fillRect l="-954" t="-4717" b="-1415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00BCFF09-AC18-4501-A996-A9785973ABCF}"/>
              </a:ext>
            </a:extLst>
          </p:cNvPr>
          <p:cNvSpPr txBox="1"/>
          <p:nvPr/>
        </p:nvSpPr>
        <p:spPr>
          <a:xfrm>
            <a:off x="3533313" y="2237169"/>
            <a:ext cx="2388093" cy="923330"/>
          </a:xfrm>
          <a:prstGeom prst="rect">
            <a:avLst/>
          </a:prstGeom>
          <a:noFill/>
        </p:spPr>
        <p:txBody>
          <a:bodyPr wrap="square" rtlCol="0">
            <a:spAutoFit/>
          </a:bodyPr>
          <a:lstStyle/>
          <a:p>
            <a:pPr algn="r"/>
            <a:r>
              <a:rPr lang="en-US" dirty="0"/>
              <a:t>Planarian is </a:t>
            </a:r>
            <a:r>
              <a:rPr lang="en-US"/>
              <a:t>divisible into three </a:t>
            </a:r>
            <a:r>
              <a:rPr lang="en-US" dirty="0"/>
              <a:t>planaria </a:t>
            </a:r>
            <a:r>
              <a:rPr lang="en-US"/>
              <a:t>(but not reducible to them</a:t>
            </a:r>
            <a:r>
              <a:rPr lang="en-US" dirty="0"/>
              <a:t>)</a:t>
            </a:r>
          </a:p>
        </p:txBody>
      </p:sp>
      <p:sp>
        <p:nvSpPr>
          <p:cNvPr id="18" name="TextBox 17">
            <a:extLst>
              <a:ext uri="{FF2B5EF4-FFF2-40B4-BE49-F238E27FC236}">
                <a16:creationId xmlns:a16="http://schemas.microsoft.com/office/drawing/2014/main" id="{B0609748-3CBD-4608-946C-1B515F95F60A}"/>
              </a:ext>
            </a:extLst>
          </p:cNvPr>
          <p:cNvSpPr txBox="1"/>
          <p:nvPr/>
        </p:nvSpPr>
        <p:spPr>
          <a:xfrm>
            <a:off x="168677" y="5080810"/>
            <a:ext cx="2050740" cy="1477328"/>
          </a:xfrm>
          <a:prstGeom prst="rect">
            <a:avLst/>
          </a:prstGeom>
          <a:noFill/>
        </p:spPr>
        <p:txBody>
          <a:bodyPr wrap="square" rtlCol="0">
            <a:spAutoFit/>
          </a:bodyPr>
          <a:lstStyle/>
          <a:p>
            <a:r>
              <a:rPr lang="en-US" dirty="0"/>
              <a:t>Muon is </a:t>
            </a:r>
            <a:r>
              <a:rPr lang="en-US"/>
              <a:t>divisible into an electron and two neutrinos (but not reducible to them</a:t>
            </a:r>
            <a:r>
              <a:rPr lang="en-US" dirty="0"/>
              <a: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8434D93-B865-4436-B507-88A4DCD18DAB}"/>
                  </a:ext>
                </a:extLst>
              </p:cNvPr>
              <p:cNvSpPr txBox="1"/>
              <p:nvPr/>
            </p:nvSpPr>
            <p:spPr>
              <a:xfrm>
                <a:off x="6270594" y="1033214"/>
                <a:ext cx="5752730" cy="646331"/>
              </a:xfrm>
              <a:prstGeom prst="rect">
                <a:avLst/>
              </a:prstGeom>
              <a:noFill/>
            </p:spPr>
            <p:txBody>
              <a:bodyPr wrap="square" rtlCol="0">
                <a:spAutoFit/>
              </a:bodyPr>
              <a:lstStyle/>
              <a:p>
                <a:r>
                  <a:rPr lang="en-US"/>
                  <a:t>The state of the </a:t>
                </a:r>
                <a:r>
                  <a:rPr lang="en-US" dirty="0"/>
                  <a:t>whole can be expressed </a:t>
                </a:r>
                <a:r>
                  <a:rPr lang="en-US"/>
                  <a:t>as the state of the parts at the same time </a:t>
                </a:r>
                <a:r>
                  <a:rPr lang="en-US" dirty="0"/>
                  <a:t>(e.g. </a:t>
                </a:r>
                <a14:m>
                  <m:oMath xmlns:m="http://schemas.openxmlformats.org/officeDocument/2006/math">
                    <m:r>
                      <a:rPr lang="en-US" b="0" i="1" smtClean="0">
                        <a:latin typeface="Cambria Math" panose="02040503050406030204" pitchFamily="18" charset="0"/>
                      </a:rPr>
                      <m:t>𝒮</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2</m:t>
                        </m:r>
                      </m:sub>
                    </m:sSub>
                  </m:oMath>
                </a14:m>
                <a:r>
                  <a:rPr lang="en-US" dirty="0"/>
                  <a:t>)</a:t>
                </a:r>
              </a:p>
            </p:txBody>
          </p:sp>
        </mc:Choice>
        <mc:Fallback xmlns="">
          <p:sp>
            <p:nvSpPr>
              <p:cNvPr id="19" name="TextBox 18">
                <a:extLst>
                  <a:ext uri="{FF2B5EF4-FFF2-40B4-BE49-F238E27FC236}">
                    <a16:creationId xmlns:a16="http://schemas.microsoft.com/office/drawing/2014/main" id="{B8434D93-B865-4436-B507-88A4DCD18DAB}"/>
                  </a:ext>
                </a:extLst>
              </p:cNvPr>
              <p:cNvSpPr txBox="1">
                <a:spLocks noRot="1" noChangeAspect="1" noMove="1" noResize="1" noEditPoints="1" noAdjustHandles="1" noChangeArrowheads="1" noChangeShapeType="1" noTextEdit="1"/>
              </p:cNvSpPr>
              <p:nvPr/>
            </p:nvSpPr>
            <p:spPr>
              <a:xfrm>
                <a:off x="6270594" y="1033214"/>
                <a:ext cx="5752730" cy="646331"/>
              </a:xfrm>
              <a:prstGeom prst="rect">
                <a:avLst/>
              </a:prstGeom>
              <a:blipFill>
                <a:blip r:embed="rId7"/>
                <a:stretch>
                  <a:fillRect l="-954" t="-4673" b="-1308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A883DC5D-7C4F-4635-ABF7-0A4845E96068}"/>
              </a:ext>
            </a:extLst>
          </p:cNvPr>
          <p:cNvSpPr txBox="1"/>
          <p:nvPr/>
        </p:nvSpPr>
        <p:spPr>
          <a:xfrm>
            <a:off x="6482179" y="2158745"/>
            <a:ext cx="2388093" cy="1200329"/>
          </a:xfrm>
          <a:prstGeom prst="rect">
            <a:avLst/>
          </a:prstGeom>
          <a:noFill/>
        </p:spPr>
        <p:txBody>
          <a:bodyPr wrap="square" rtlCol="0">
            <a:spAutoFit/>
          </a:bodyPr>
          <a:lstStyle/>
          <a:p>
            <a:r>
              <a:rPr lang="en-US"/>
              <a:t>A magnet </a:t>
            </a:r>
            <a:r>
              <a:rPr lang="en-US" dirty="0"/>
              <a:t>is </a:t>
            </a:r>
            <a:r>
              <a:rPr lang="en-US"/>
              <a:t>reducible to its north and south </a:t>
            </a:r>
            <a:r>
              <a:rPr lang="en-US" dirty="0"/>
              <a:t>pole </a:t>
            </a:r>
            <a:r>
              <a:rPr lang="en-US"/>
              <a:t>(but not divisible into them</a:t>
            </a:r>
            <a:r>
              <a:rPr lang="en-US" dirty="0"/>
              <a:t>)</a:t>
            </a:r>
          </a:p>
        </p:txBody>
      </p:sp>
      <p:sp>
        <p:nvSpPr>
          <p:cNvPr id="21" name="TextBox 20">
            <a:extLst>
              <a:ext uri="{FF2B5EF4-FFF2-40B4-BE49-F238E27FC236}">
                <a16:creationId xmlns:a16="http://schemas.microsoft.com/office/drawing/2014/main" id="{F337C789-DFF7-410A-846B-03884BD41A3B}"/>
              </a:ext>
            </a:extLst>
          </p:cNvPr>
          <p:cNvSpPr txBox="1"/>
          <p:nvPr/>
        </p:nvSpPr>
        <p:spPr>
          <a:xfrm>
            <a:off x="9943636" y="5080810"/>
            <a:ext cx="2079687" cy="1200329"/>
          </a:xfrm>
          <a:prstGeom prst="rect">
            <a:avLst/>
          </a:prstGeom>
          <a:noFill/>
        </p:spPr>
        <p:txBody>
          <a:bodyPr wrap="square" rtlCol="0">
            <a:spAutoFit/>
          </a:bodyPr>
          <a:lstStyle/>
          <a:p>
            <a:pPr algn="r"/>
            <a:r>
              <a:rPr lang="en-US"/>
              <a:t>A proton </a:t>
            </a:r>
            <a:r>
              <a:rPr lang="en-US" dirty="0"/>
              <a:t>is </a:t>
            </a:r>
            <a:r>
              <a:rPr lang="en-US"/>
              <a:t>reducible to its </a:t>
            </a:r>
            <a:r>
              <a:rPr lang="en-US" dirty="0"/>
              <a:t>quarks </a:t>
            </a:r>
            <a:r>
              <a:rPr lang="en-US"/>
              <a:t>(but not divisible into them</a:t>
            </a:r>
            <a:r>
              <a:rPr lang="en-US" dirty="0"/>
              <a:t>)</a:t>
            </a:r>
          </a:p>
        </p:txBody>
      </p:sp>
      <p:sp>
        <p:nvSpPr>
          <p:cNvPr id="22" name="Title 1">
            <a:extLst>
              <a:ext uri="{FF2B5EF4-FFF2-40B4-BE49-F238E27FC236}">
                <a16:creationId xmlns:a16="http://schemas.microsoft.com/office/drawing/2014/main" id="{408905F7-355D-4C11-AEBE-F2E409386522}"/>
              </a:ext>
            </a:extLst>
          </p:cNvPr>
          <p:cNvSpPr txBox="1">
            <a:spLocks/>
          </p:cNvSpPr>
          <p:nvPr/>
        </p:nvSpPr>
        <p:spPr>
          <a:xfrm>
            <a:off x="5344357" y="196477"/>
            <a:ext cx="1509204" cy="8433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vs</a:t>
            </a:r>
          </a:p>
        </p:txBody>
      </p:sp>
      <p:sp>
        <p:nvSpPr>
          <p:cNvPr id="23" name="Slide Number Placeholder 4">
            <a:extLst>
              <a:ext uri="{FF2B5EF4-FFF2-40B4-BE49-F238E27FC236}">
                <a16:creationId xmlns:a16="http://schemas.microsoft.com/office/drawing/2014/main" id="{EFDC3A64-55F3-4FD7-816D-9D9A4C4073BD}"/>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97</a:t>
            </a:fld>
            <a:endParaRPr lang="en-US" dirty="0"/>
          </a:p>
        </p:txBody>
      </p:sp>
    </p:spTree>
    <p:extLst>
      <p:ext uri="{BB962C8B-B14F-4D97-AF65-F5344CB8AC3E}">
        <p14:creationId xmlns:p14="http://schemas.microsoft.com/office/powerpoint/2010/main" val="98109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31B32DC-2FAA-4F81-BADF-13CF3601EE28}"/>
              </a:ext>
            </a:extLst>
          </p:cNvPr>
          <p:cNvGrpSpPr/>
          <p:nvPr/>
        </p:nvGrpSpPr>
        <p:grpSpPr>
          <a:xfrm>
            <a:off x="9529501" y="1995460"/>
            <a:ext cx="2509241" cy="1975106"/>
            <a:chOff x="9272016" y="2034349"/>
            <a:chExt cx="2509241" cy="1975106"/>
          </a:xfrm>
        </p:grpSpPr>
        <p:cxnSp>
          <p:nvCxnSpPr>
            <p:cNvPr id="10" name="Straight Arrow Connector 9">
              <a:extLst>
                <a:ext uri="{FF2B5EF4-FFF2-40B4-BE49-F238E27FC236}">
                  <a16:creationId xmlns:a16="http://schemas.microsoft.com/office/drawing/2014/main" id="{D4802A58-5AF5-4787-B8DB-0D6625D62FF9}"/>
                </a:ext>
              </a:extLst>
            </p:cNvPr>
            <p:cNvCxnSpPr>
              <a:cxnSpLocks/>
            </p:cNvCxnSpPr>
            <p:nvPr/>
          </p:nvCxnSpPr>
          <p:spPr>
            <a:xfrm flipV="1">
              <a:off x="9272016" y="2034350"/>
              <a:ext cx="1728216" cy="19751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A110C0-AA53-45C2-B4B4-834BC080B981}"/>
                    </a:ext>
                  </a:extLst>
                </p:cNvPr>
                <p:cNvSpPr txBox="1"/>
                <p:nvPr/>
              </p:nvSpPr>
              <p:spPr>
                <a:xfrm>
                  <a:off x="9619637" y="2717753"/>
                  <a:ext cx="516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𝒅</m:t>
                        </m:r>
                        <m:r>
                          <a:rPr lang="en-US" b="1" i="1" smtClean="0">
                            <a:latin typeface="Cambria Math" panose="02040503050406030204" pitchFamily="18" charset="0"/>
                          </a:rPr>
                          <m:t>𝝀</m:t>
                        </m:r>
                      </m:oMath>
                    </m:oMathPara>
                  </a14:m>
                  <a:endParaRPr lang="en-US" b="1" dirty="0"/>
                </a:p>
              </p:txBody>
            </p:sp>
          </mc:Choice>
          <mc:Fallback xmlns="">
            <p:sp>
              <p:nvSpPr>
                <p:cNvPr id="11" name="TextBox 10">
                  <a:extLst>
                    <a:ext uri="{FF2B5EF4-FFF2-40B4-BE49-F238E27FC236}">
                      <a16:creationId xmlns:a16="http://schemas.microsoft.com/office/drawing/2014/main" id="{C6A110C0-AA53-45C2-B4B4-834BC080B981}"/>
                    </a:ext>
                  </a:extLst>
                </p:cNvPr>
                <p:cNvSpPr txBox="1">
                  <a:spLocks noRot="1" noChangeAspect="1" noMove="1" noResize="1" noEditPoints="1" noAdjustHandles="1" noChangeArrowheads="1" noChangeShapeType="1" noTextEdit="1"/>
                </p:cNvSpPr>
                <p:nvPr/>
              </p:nvSpPr>
              <p:spPr>
                <a:xfrm>
                  <a:off x="9619637" y="2717753"/>
                  <a:ext cx="516487"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C78E0B-89EE-4F91-B7D4-F5CEC3C28576}"/>
                    </a:ext>
                  </a:extLst>
                </p:cNvPr>
                <p:cNvSpPr txBox="1"/>
                <p:nvPr/>
              </p:nvSpPr>
              <p:spPr>
                <a:xfrm>
                  <a:off x="9829355" y="3640122"/>
                  <a:ext cx="7863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r>
                              <a:rPr lang="en-US" b="1" i="1" smtClean="0">
                                <a:latin typeface="Cambria Math" panose="02040503050406030204" pitchFamily="18" charset="0"/>
                              </a:rPr>
                              <m:t>𝒆</m:t>
                            </m:r>
                          </m:e>
                          <m:sub>
                            <m:r>
                              <a:rPr lang="en-US" b="1" i="1" smtClean="0">
                                <a:latin typeface="Cambria Math" panose="02040503050406030204" pitchFamily="18" charset="0"/>
                              </a:rPr>
                              <m:t>𝒙</m:t>
                            </m:r>
                          </m:sub>
                        </m:sSub>
                      </m:oMath>
                    </m:oMathPara>
                  </a14:m>
                  <a:endParaRPr lang="en-US" b="1" dirty="0"/>
                </a:p>
              </p:txBody>
            </p:sp>
          </mc:Choice>
          <mc:Fallback xmlns="">
            <p:sp>
              <p:nvSpPr>
                <p:cNvPr id="12" name="TextBox 11">
                  <a:extLst>
                    <a:ext uri="{FF2B5EF4-FFF2-40B4-BE49-F238E27FC236}">
                      <a16:creationId xmlns:a16="http://schemas.microsoft.com/office/drawing/2014/main" id="{C2C78E0B-89EE-4F91-B7D4-F5CEC3C28576}"/>
                    </a:ext>
                  </a:extLst>
                </p:cNvPr>
                <p:cNvSpPr txBox="1">
                  <a:spLocks noRot="1" noChangeAspect="1" noMove="1" noResize="1" noEditPoints="1" noAdjustHandles="1" noChangeArrowheads="1" noChangeShapeType="1" noTextEdit="1"/>
                </p:cNvSpPr>
                <p:nvPr/>
              </p:nvSpPr>
              <p:spPr>
                <a:xfrm>
                  <a:off x="9829355" y="3640122"/>
                  <a:ext cx="78630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583EE16-DBF2-489A-8697-81AC1FC8733A}"/>
                    </a:ext>
                  </a:extLst>
                </p:cNvPr>
                <p:cNvSpPr txBox="1"/>
                <p:nvPr/>
              </p:nvSpPr>
              <p:spPr>
                <a:xfrm>
                  <a:off x="10988348" y="2889691"/>
                  <a:ext cx="792909" cy="3947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𝑑𝑦</m:t>
                        </m:r>
                        <m:sSub>
                          <m:sSubPr>
                            <m:ctrlPr>
                              <a:rPr lang="en-US" b="1" i="1" smtClean="0">
                                <a:latin typeface="Cambria Math" panose="02040503050406030204" pitchFamily="18" charset="0"/>
                              </a:rPr>
                            </m:ctrlPr>
                          </m:sSubPr>
                          <m:e>
                            <m:r>
                              <a:rPr lang="en-US" b="1" i="1" smtClean="0">
                                <a:latin typeface="Cambria Math" panose="02040503050406030204" pitchFamily="18" charset="0"/>
                              </a:rPr>
                              <m:t> </m:t>
                            </m:r>
                            <m:r>
                              <a:rPr lang="en-US" b="1" i="1" smtClean="0">
                                <a:latin typeface="Cambria Math" panose="02040503050406030204" pitchFamily="18" charset="0"/>
                              </a:rPr>
                              <m:t>𝒆</m:t>
                            </m:r>
                          </m:e>
                          <m:sub>
                            <m:r>
                              <a:rPr lang="en-US" b="1" i="1" smtClean="0">
                                <a:latin typeface="Cambria Math" panose="02040503050406030204" pitchFamily="18" charset="0"/>
                              </a:rPr>
                              <m:t>𝒚</m:t>
                            </m:r>
                          </m:sub>
                        </m:sSub>
                      </m:oMath>
                    </m:oMathPara>
                  </a14:m>
                  <a:endParaRPr lang="en-US" b="1" dirty="0"/>
                </a:p>
              </p:txBody>
            </p:sp>
          </mc:Choice>
          <mc:Fallback xmlns="">
            <p:sp>
              <p:nvSpPr>
                <p:cNvPr id="13" name="TextBox 12">
                  <a:extLst>
                    <a:ext uri="{FF2B5EF4-FFF2-40B4-BE49-F238E27FC236}">
                      <a16:creationId xmlns:a16="http://schemas.microsoft.com/office/drawing/2014/main" id="{3583EE16-DBF2-489A-8697-81AC1FC8733A}"/>
                    </a:ext>
                  </a:extLst>
                </p:cNvPr>
                <p:cNvSpPr txBox="1">
                  <a:spLocks noRot="1" noChangeAspect="1" noMove="1" noResize="1" noEditPoints="1" noAdjustHandles="1" noChangeArrowheads="1" noChangeShapeType="1" noTextEdit="1"/>
                </p:cNvSpPr>
                <p:nvPr/>
              </p:nvSpPr>
              <p:spPr>
                <a:xfrm>
                  <a:off x="10988348" y="2889691"/>
                  <a:ext cx="792909" cy="394788"/>
                </a:xfrm>
                <a:prstGeom prst="rect">
                  <a:avLst/>
                </a:prstGeom>
                <a:blipFill>
                  <a:blip r:embed="rId4"/>
                  <a:stretch>
                    <a:fillRect b="-781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9BAD559-5D90-435C-A722-CDA70D1CA5F8}"/>
                </a:ext>
              </a:extLst>
            </p:cNvPr>
            <p:cNvCxnSpPr>
              <a:cxnSpLocks/>
            </p:cNvCxnSpPr>
            <p:nvPr/>
          </p:nvCxnSpPr>
          <p:spPr>
            <a:xfrm flipV="1">
              <a:off x="9272016" y="4009454"/>
              <a:ext cx="1728216"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7B68E0A3-47F0-424D-8D54-7E1E79DA1B01}"/>
                </a:ext>
              </a:extLst>
            </p:cNvPr>
            <p:cNvCxnSpPr>
              <a:cxnSpLocks/>
            </p:cNvCxnSpPr>
            <p:nvPr/>
          </p:nvCxnSpPr>
          <p:spPr>
            <a:xfrm flipV="1">
              <a:off x="11000232" y="2034349"/>
              <a:ext cx="0" cy="19751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4E369EDD-B083-4C21-8E2C-E92DA924FDD0}"/>
              </a:ext>
            </a:extLst>
          </p:cNvPr>
          <p:cNvSpPr txBox="1"/>
          <p:nvPr/>
        </p:nvSpPr>
        <p:spPr>
          <a:xfrm>
            <a:off x="6525703" y="2086391"/>
            <a:ext cx="2399501" cy="1754326"/>
          </a:xfrm>
          <a:prstGeom prst="rect">
            <a:avLst/>
          </a:prstGeom>
          <a:noFill/>
        </p:spPr>
        <p:txBody>
          <a:bodyPr wrap="square" rtlCol="0">
            <a:spAutoFit/>
          </a:bodyPr>
          <a:lstStyle/>
          <a:p>
            <a:r>
              <a:rPr lang="en-US"/>
              <a:t>An infinitesimal line segment </a:t>
            </a:r>
            <a:r>
              <a:rPr lang="en-US" dirty="0"/>
              <a:t>is decomposable </a:t>
            </a:r>
            <a:r>
              <a:rPr lang="en-US"/>
              <a:t>along coordinates (it is not </a:t>
            </a:r>
            <a:r>
              <a:rPr lang="en-US" dirty="0"/>
              <a:t>divisible nor </a:t>
            </a:r>
            <a:r>
              <a:rPr lang="en-US"/>
              <a:t>reducible to them</a:t>
            </a:r>
            <a:r>
              <a:rPr lang="en-US" dirty="0"/>
              <a:t>)</a:t>
            </a:r>
          </a:p>
        </p:txBody>
      </p:sp>
      <p:sp>
        <p:nvSpPr>
          <p:cNvPr id="29" name="Title 1">
            <a:extLst>
              <a:ext uri="{FF2B5EF4-FFF2-40B4-BE49-F238E27FC236}">
                <a16:creationId xmlns:a16="http://schemas.microsoft.com/office/drawing/2014/main" id="{210D0D0A-1806-4BC4-A8C8-9440C89C642B}"/>
              </a:ext>
            </a:extLst>
          </p:cNvPr>
          <p:cNvSpPr txBox="1">
            <a:spLocks/>
          </p:cNvSpPr>
          <p:nvPr/>
        </p:nvSpPr>
        <p:spPr>
          <a:xfrm>
            <a:off x="168676" y="150921"/>
            <a:ext cx="5752730" cy="8433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Divisible</a:t>
            </a:r>
          </a:p>
        </p:txBody>
      </p:sp>
      <p:sp>
        <p:nvSpPr>
          <p:cNvPr id="30" name="Title 1">
            <a:extLst>
              <a:ext uri="{FF2B5EF4-FFF2-40B4-BE49-F238E27FC236}">
                <a16:creationId xmlns:a16="http://schemas.microsoft.com/office/drawing/2014/main" id="{DA0B0AF4-294F-4A96-B0B2-C08DBE4CC524}"/>
              </a:ext>
            </a:extLst>
          </p:cNvPr>
          <p:cNvSpPr txBox="1">
            <a:spLocks/>
          </p:cNvSpPr>
          <p:nvPr/>
        </p:nvSpPr>
        <p:spPr>
          <a:xfrm>
            <a:off x="153258" y="1871015"/>
            <a:ext cx="5752730" cy="8433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Reducible</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D4888D8-8AEF-40B1-98AC-AC8968A73801}"/>
                  </a:ext>
                </a:extLst>
              </p:cNvPr>
              <p:cNvSpPr txBox="1"/>
              <p:nvPr/>
            </p:nvSpPr>
            <p:spPr>
              <a:xfrm>
                <a:off x="168677" y="1032164"/>
                <a:ext cx="5752730" cy="646331"/>
              </a:xfrm>
              <a:prstGeom prst="rect">
                <a:avLst/>
              </a:prstGeom>
              <a:noFill/>
            </p:spPr>
            <p:txBody>
              <a:bodyPr wrap="square" rtlCol="0">
                <a:spAutoFit/>
              </a:bodyPr>
              <a:lstStyle/>
              <a:p>
                <a:r>
                  <a:rPr lang="en-US"/>
                  <a:t>There exists </a:t>
                </a:r>
                <a:r>
                  <a:rPr lang="en-US" dirty="0"/>
                  <a:t>a process </a:t>
                </a:r>
                <a:r>
                  <a:rPr lang="en-US"/>
                  <a:t>where the final state consists of two </a:t>
                </a:r>
                <a:r>
                  <a:rPr lang="en-US" dirty="0"/>
                  <a:t>or </a:t>
                </a:r>
                <a:r>
                  <a:rPr lang="en-US"/>
                  <a:t>more independent systems </a:t>
                </a:r>
                <a:r>
                  <a:rPr lang="en-US" dirty="0"/>
                  <a:t>(e.g.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𝒫</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𝒮</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2</m:t>
                        </m:r>
                      </m:sub>
                    </m:sSub>
                  </m:oMath>
                </a14:m>
                <a:r>
                  <a:rPr lang="en-US" dirty="0"/>
                  <a:t>)</a:t>
                </a:r>
              </a:p>
            </p:txBody>
          </p:sp>
        </mc:Choice>
        <mc:Fallback xmlns="">
          <p:sp>
            <p:nvSpPr>
              <p:cNvPr id="31" name="TextBox 30">
                <a:extLst>
                  <a:ext uri="{FF2B5EF4-FFF2-40B4-BE49-F238E27FC236}">
                    <a16:creationId xmlns:a16="http://schemas.microsoft.com/office/drawing/2014/main" id="{1D4888D8-8AEF-40B1-98AC-AC8968A73801}"/>
                  </a:ext>
                </a:extLst>
              </p:cNvPr>
              <p:cNvSpPr txBox="1">
                <a:spLocks noRot="1" noChangeAspect="1" noMove="1" noResize="1" noEditPoints="1" noAdjustHandles="1" noChangeArrowheads="1" noChangeShapeType="1" noTextEdit="1"/>
              </p:cNvSpPr>
              <p:nvPr/>
            </p:nvSpPr>
            <p:spPr>
              <a:xfrm>
                <a:off x="168677" y="1032164"/>
                <a:ext cx="5752730" cy="646331"/>
              </a:xfrm>
              <a:prstGeom prst="rect">
                <a:avLst/>
              </a:prstGeom>
              <a:blipFill>
                <a:blip r:embed="rId5"/>
                <a:stretch>
                  <a:fillRect l="-954"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9E78C4F-5173-4061-B71A-D3D4212E022F}"/>
                  </a:ext>
                </a:extLst>
              </p:cNvPr>
              <p:cNvSpPr txBox="1"/>
              <p:nvPr/>
            </p:nvSpPr>
            <p:spPr>
              <a:xfrm>
                <a:off x="168676" y="2714393"/>
                <a:ext cx="5752730" cy="646331"/>
              </a:xfrm>
              <a:prstGeom prst="rect">
                <a:avLst/>
              </a:prstGeom>
              <a:noFill/>
            </p:spPr>
            <p:txBody>
              <a:bodyPr wrap="square" rtlCol="0">
                <a:spAutoFit/>
              </a:bodyPr>
              <a:lstStyle/>
              <a:p>
                <a:r>
                  <a:rPr lang="en-US"/>
                  <a:t>The state of the </a:t>
                </a:r>
                <a:r>
                  <a:rPr lang="en-US" dirty="0"/>
                  <a:t>whole can be expressed </a:t>
                </a:r>
                <a:r>
                  <a:rPr lang="en-US"/>
                  <a:t>as the state of the parts at the same time </a:t>
                </a:r>
                <a:r>
                  <a:rPr lang="en-US" dirty="0"/>
                  <a:t>(e.g. </a:t>
                </a:r>
                <a14:m>
                  <m:oMath xmlns:m="http://schemas.openxmlformats.org/officeDocument/2006/math">
                    <m:r>
                      <a:rPr lang="en-US" b="0" i="1" smtClean="0">
                        <a:latin typeface="Cambria Math" panose="02040503050406030204" pitchFamily="18" charset="0"/>
                      </a:rPr>
                      <m:t>𝒮</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2</m:t>
                        </m:r>
                      </m:sub>
                    </m:sSub>
                  </m:oMath>
                </a14:m>
                <a:r>
                  <a:rPr lang="en-US" dirty="0"/>
                  <a:t>)</a:t>
                </a:r>
              </a:p>
            </p:txBody>
          </p:sp>
        </mc:Choice>
        <mc:Fallback xmlns="">
          <p:sp>
            <p:nvSpPr>
              <p:cNvPr id="32" name="TextBox 31">
                <a:extLst>
                  <a:ext uri="{FF2B5EF4-FFF2-40B4-BE49-F238E27FC236}">
                    <a16:creationId xmlns:a16="http://schemas.microsoft.com/office/drawing/2014/main" id="{69E78C4F-5173-4061-B71A-D3D4212E022F}"/>
                  </a:ext>
                </a:extLst>
              </p:cNvPr>
              <p:cNvSpPr txBox="1">
                <a:spLocks noRot="1" noChangeAspect="1" noMove="1" noResize="1" noEditPoints="1" noAdjustHandles="1" noChangeArrowheads="1" noChangeShapeType="1" noTextEdit="1"/>
              </p:cNvSpPr>
              <p:nvPr/>
            </p:nvSpPr>
            <p:spPr>
              <a:xfrm>
                <a:off x="168676" y="2714393"/>
                <a:ext cx="5752730" cy="646331"/>
              </a:xfrm>
              <a:prstGeom prst="rect">
                <a:avLst/>
              </a:prstGeom>
              <a:blipFill>
                <a:blip r:embed="rId6"/>
                <a:stretch>
                  <a:fillRect l="-954" t="-4717" b="-14151"/>
                </a:stretch>
              </a:blipFill>
            </p:spPr>
            <p:txBody>
              <a:bodyPr/>
              <a:lstStyle/>
              <a:p>
                <a:r>
                  <a:rPr lang="en-US">
                    <a:noFill/>
                  </a:rPr>
                  <a:t> </a:t>
                </a:r>
              </a:p>
            </p:txBody>
          </p:sp>
        </mc:Fallback>
      </mc:AlternateContent>
      <p:sp>
        <p:nvSpPr>
          <p:cNvPr id="33" name="Title 1">
            <a:extLst>
              <a:ext uri="{FF2B5EF4-FFF2-40B4-BE49-F238E27FC236}">
                <a16:creationId xmlns:a16="http://schemas.microsoft.com/office/drawing/2014/main" id="{34434402-818E-4F12-BC5E-7C992C67E019}"/>
              </a:ext>
            </a:extLst>
          </p:cNvPr>
          <p:cNvSpPr txBox="1">
            <a:spLocks/>
          </p:cNvSpPr>
          <p:nvPr/>
        </p:nvSpPr>
        <p:spPr>
          <a:xfrm>
            <a:off x="5344357" y="196477"/>
            <a:ext cx="1509204" cy="8433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vs</a:t>
            </a:r>
          </a:p>
        </p:txBody>
      </p:sp>
      <p:sp>
        <p:nvSpPr>
          <p:cNvPr id="34" name="Title 1">
            <a:extLst>
              <a:ext uri="{FF2B5EF4-FFF2-40B4-BE49-F238E27FC236}">
                <a16:creationId xmlns:a16="http://schemas.microsoft.com/office/drawing/2014/main" id="{AB4E1E39-3D76-49DB-B4EB-B8734AB7FF48}"/>
              </a:ext>
            </a:extLst>
          </p:cNvPr>
          <p:cNvSpPr txBox="1">
            <a:spLocks/>
          </p:cNvSpPr>
          <p:nvPr/>
        </p:nvSpPr>
        <p:spPr>
          <a:xfrm>
            <a:off x="6270594" y="150920"/>
            <a:ext cx="5752730" cy="8433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Decomposable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BC8F2AD-4533-4FCA-8C9E-50D1BDC1957A}"/>
                  </a:ext>
                </a:extLst>
              </p:cNvPr>
              <p:cNvSpPr txBox="1"/>
              <p:nvPr/>
            </p:nvSpPr>
            <p:spPr>
              <a:xfrm>
                <a:off x="6270594" y="1033214"/>
                <a:ext cx="5752730" cy="923330"/>
              </a:xfrm>
              <a:prstGeom prst="rect">
                <a:avLst/>
              </a:prstGeom>
              <a:noFill/>
            </p:spPr>
            <p:txBody>
              <a:bodyPr wrap="square" rtlCol="0">
                <a:spAutoFit/>
              </a:bodyPr>
              <a:lstStyle/>
              <a:p>
                <a:r>
                  <a:rPr lang="en-US" dirty="0"/>
                  <a:t>We </a:t>
                </a:r>
                <a:r>
                  <a:rPr lang="en-US"/>
                  <a:t>can calculate a property </a:t>
                </a:r>
                <a:r>
                  <a:rPr lang="en-US" dirty="0"/>
                  <a:t>by </a:t>
                </a:r>
                <a:r>
                  <a:rPr lang="en-US"/>
                  <a:t>combining independent contributions </a:t>
                </a:r>
                <a:r>
                  <a:rPr lang="en-US" dirty="0"/>
                  <a:t>(e.g.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𝒮</m:t>
                    </m:r>
                  </m:oMath>
                </a14:m>
                <a:r>
                  <a:rPr lang="en-US" dirty="0"/>
                  <a:t> and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𝓈</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𝓈</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𝓈</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oMath>
                </a14:m>
                <a:r>
                  <a:rPr lang="en-US" b="0" dirty="0"/>
                  <a:t> </a:t>
                </a:r>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𝓈</m:t>
                            </m:r>
                          </m:e>
                          <m:sub>
                            <m:r>
                              <a:rPr lang="en-US" b="0" i="1" smtClean="0">
                                <a:latin typeface="Cambria Math" panose="02040503050406030204" pitchFamily="18" charset="0"/>
                              </a:rPr>
                              <m:t>2</m:t>
                            </m:r>
                          </m:sub>
                        </m:sSub>
                      </m:e>
                    </m:d>
                  </m:oMath>
                </a14:m>
                <a:r>
                  <a:rPr lang="en-US" dirty="0"/>
                  <a:t>)</a:t>
                </a:r>
              </a:p>
            </p:txBody>
          </p:sp>
        </mc:Choice>
        <mc:Fallback xmlns="">
          <p:sp>
            <p:nvSpPr>
              <p:cNvPr id="35" name="TextBox 34">
                <a:extLst>
                  <a:ext uri="{FF2B5EF4-FFF2-40B4-BE49-F238E27FC236}">
                    <a16:creationId xmlns:a16="http://schemas.microsoft.com/office/drawing/2014/main" id="{1BC8F2AD-4533-4FCA-8C9E-50D1BDC1957A}"/>
                  </a:ext>
                </a:extLst>
              </p:cNvPr>
              <p:cNvSpPr txBox="1">
                <a:spLocks noRot="1" noChangeAspect="1" noMove="1" noResize="1" noEditPoints="1" noAdjustHandles="1" noChangeArrowheads="1" noChangeShapeType="1" noTextEdit="1"/>
              </p:cNvSpPr>
              <p:nvPr/>
            </p:nvSpPr>
            <p:spPr>
              <a:xfrm>
                <a:off x="6270594" y="1033214"/>
                <a:ext cx="5752730" cy="923330"/>
              </a:xfrm>
              <a:prstGeom prst="rect">
                <a:avLst/>
              </a:prstGeom>
              <a:blipFill>
                <a:blip r:embed="rId7"/>
                <a:stretch>
                  <a:fillRect l="-954" t="-3289" b="-9211"/>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00FD18E4-8ADD-4C4D-83A1-1570107D9F96}"/>
              </a:ext>
            </a:extLst>
          </p:cNvPr>
          <p:cNvCxnSpPr>
            <a:cxnSpLocks/>
          </p:cNvCxnSpPr>
          <p:nvPr/>
        </p:nvCxnSpPr>
        <p:spPr>
          <a:xfrm flipH="1">
            <a:off x="6096000" y="1039855"/>
            <a:ext cx="2959" cy="3047513"/>
          </a:xfrm>
          <a:prstGeom prst="line">
            <a:avLst/>
          </a:prstGeom>
          <a:ln w="38100">
            <a:prstDash val="lgDash"/>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D99E05E9-4FAB-41F6-BE84-19F3CE2BA412}"/>
                  </a:ext>
                </a:extLst>
              </p:cNvPr>
              <p:cNvSpPr>
                <a:spLocks noGrp="1"/>
              </p:cNvSpPr>
              <p:nvPr>
                <p:ph idx="1"/>
              </p:nvPr>
            </p:nvSpPr>
            <p:spPr>
              <a:xfrm>
                <a:off x="153257" y="4216065"/>
                <a:ext cx="11864147" cy="2445458"/>
              </a:xfrm>
            </p:spPr>
            <p:txBody>
              <a:bodyPr>
                <a:normAutofit lnSpcReduction="10000"/>
              </a:bodyPr>
              <a:lstStyle/>
              <a:p>
                <a:r>
                  <a:rPr lang="en-US" dirty="0"/>
                  <a:t>Divisibility and reducibility are matter-of-fact properties of the system</a:t>
                </a:r>
              </a:p>
              <a:p>
                <a:pPr marL="457200" lvl="1" indent="0">
                  <a:buNone/>
                </a:pPr>
                <a:r>
                  <a:rPr lang="en-US" dirty="0"/>
                  <a:t>(under given circumstances)</a:t>
                </a:r>
              </a:p>
              <a:p>
                <a:r>
                  <a:rPr lang="en-US" dirty="0"/>
                  <a:t>Decomposability (i.e. linearity) can be defined only over the properties that are linear on that decomposition (if they exist)</a:t>
                </a:r>
              </a:p>
              <a:p>
                <a:pPr lvl="1"/>
                <a:r>
                  <a:rPr lang="en-US" dirty="0"/>
                  <a:t>The work along an infinitesimal line segment is linear: </a:t>
                </a:r>
                <a14:m>
                  <m:oMath xmlns:m="http://schemas.openxmlformats.org/officeDocument/2006/math">
                    <m:r>
                      <a:rPr lang="en-US" b="0" i="1" smtClean="0">
                        <a:latin typeface="Cambria Math" panose="02040503050406030204" pitchFamily="18" charset="0"/>
                      </a:rPr>
                      <m:t>𝑑𝑊</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r>
                      <a:rPr lang="en-US" b="0" i="1" smtClean="0">
                        <a:latin typeface="Cambria Math" panose="02040503050406030204" pitchFamily="18" charset="0"/>
                      </a:rPr>
                      <m:t>𝑑𝑥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𝑦</m:t>
                        </m:r>
                      </m:sub>
                    </m:sSub>
                    <m:r>
                      <a:rPr lang="en-US" b="0" i="1" smtClean="0">
                        <a:latin typeface="Cambria Math" panose="02040503050406030204" pitchFamily="18" charset="0"/>
                      </a:rPr>
                      <m:t>𝑑𝑦</m:t>
                    </m:r>
                  </m:oMath>
                </a14:m>
                <a:endParaRPr lang="en-US" b="0" dirty="0"/>
              </a:p>
              <a:p>
                <a:pPr lvl="1"/>
                <a:r>
                  <a:rPr lang="en-US" dirty="0"/>
                  <a:t>The length of the line segment is not linear: </a:t>
                </a:r>
                <a14:m>
                  <m:oMath xmlns:m="http://schemas.openxmlformats.org/officeDocument/2006/math">
                    <m:r>
                      <a:rPr lang="en-US" b="0" i="1" smtClean="0">
                        <a:latin typeface="Cambria Math" panose="02040503050406030204" pitchFamily="18" charset="0"/>
                      </a:rPr>
                      <m:t>ℒ</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𝜆</m:t>
                        </m:r>
                      </m:e>
                    </m:d>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𝑑𝑦</m:t>
                    </m:r>
                  </m:oMath>
                </a14:m>
                <a:endParaRPr lang="en-US" dirty="0"/>
              </a:p>
            </p:txBody>
          </p:sp>
        </mc:Choice>
        <mc:Fallback xmlns="">
          <p:sp>
            <p:nvSpPr>
              <p:cNvPr id="40" name="Content Placeholder 2">
                <a:extLst>
                  <a:ext uri="{FF2B5EF4-FFF2-40B4-BE49-F238E27FC236}">
                    <a16:creationId xmlns:a16="http://schemas.microsoft.com/office/drawing/2014/main" id="{D99E05E9-4FAB-41F6-BE84-19F3CE2BA412}"/>
                  </a:ext>
                </a:extLst>
              </p:cNvPr>
              <p:cNvSpPr>
                <a:spLocks noGrp="1" noRot="1" noChangeAspect="1" noMove="1" noResize="1" noEditPoints="1" noAdjustHandles="1" noChangeArrowheads="1" noChangeShapeType="1" noTextEdit="1"/>
              </p:cNvSpPr>
              <p:nvPr>
                <p:ph idx="1"/>
              </p:nvPr>
            </p:nvSpPr>
            <p:spPr>
              <a:xfrm>
                <a:off x="153257" y="4216065"/>
                <a:ext cx="11864147" cy="2445458"/>
              </a:xfrm>
              <a:blipFill>
                <a:blip r:embed="rId8"/>
                <a:stretch>
                  <a:fillRect l="-925" t="-5736" r="-1336" b="-1496"/>
                </a:stretch>
              </a:blipFill>
            </p:spPr>
            <p:txBody>
              <a:bodyPr/>
              <a:lstStyle/>
              <a:p>
                <a:r>
                  <a:rPr lang="en-US">
                    <a:noFill/>
                  </a:rPr>
                  <a:t> </a:t>
                </a:r>
              </a:p>
            </p:txBody>
          </p:sp>
        </mc:Fallback>
      </mc:AlternateContent>
      <p:sp>
        <p:nvSpPr>
          <p:cNvPr id="19" name="Slide Number Placeholder 4">
            <a:extLst>
              <a:ext uri="{FF2B5EF4-FFF2-40B4-BE49-F238E27FC236}">
                <a16:creationId xmlns:a16="http://schemas.microsoft.com/office/drawing/2014/main" id="{76ED59CE-A324-46B9-A502-DC933E2A5182}"/>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98</a:t>
            </a:fld>
            <a:endParaRPr lang="en-US" dirty="0"/>
          </a:p>
        </p:txBody>
      </p:sp>
    </p:spTree>
    <p:extLst>
      <p:ext uri="{BB962C8B-B14F-4D97-AF65-F5344CB8AC3E}">
        <p14:creationId xmlns:p14="http://schemas.microsoft.com/office/powerpoint/2010/main" val="187537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5" grpId="0"/>
      <p:bldP spid="40"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FB02-086A-4CF2-8D5D-34EAACB967B9}"/>
              </a:ext>
            </a:extLst>
          </p:cNvPr>
          <p:cNvSpPr>
            <a:spLocks noGrp="1"/>
          </p:cNvSpPr>
          <p:nvPr>
            <p:ph type="title"/>
          </p:nvPr>
        </p:nvSpPr>
        <p:spPr/>
        <p:txBody>
          <a:bodyPr/>
          <a:lstStyle/>
          <a:p>
            <a:r>
              <a:rPr lang="en-US" dirty="0"/>
              <a:t>Assumption of irreducibility</a:t>
            </a:r>
          </a:p>
        </p:txBody>
      </p:sp>
      <p:grpSp>
        <p:nvGrpSpPr>
          <p:cNvPr id="4" name="Group 3">
            <a:extLst>
              <a:ext uri="{FF2B5EF4-FFF2-40B4-BE49-F238E27FC236}">
                <a16:creationId xmlns:a16="http://schemas.microsoft.com/office/drawing/2014/main" id="{2C384ED7-0CDB-48D8-B0FB-07694A902092}"/>
              </a:ext>
            </a:extLst>
          </p:cNvPr>
          <p:cNvGrpSpPr/>
          <p:nvPr/>
        </p:nvGrpSpPr>
        <p:grpSpPr>
          <a:xfrm>
            <a:off x="8560667" y="1343308"/>
            <a:ext cx="3284859" cy="916207"/>
            <a:chOff x="7093758" y="5122425"/>
            <a:chExt cx="4379811" cy="1221610"/>
          </a:xfrm>
        </p:grpSpPr>
        <p:grpSp>
          <p:nvGrpSpPr>
            <p:cNvPr id="5" name="Group 4">
              <a:extLst>
                <a:ext uri="{FF2B5EF4-FFF2-40B4-BE49-F238E27FC236}">
                  <a16:creationId xmlns:a16="http://schemas.microsoft.com/office/drawing/2014/main" id="{E2D9000E-129A-4853-90F9-E11C88BB21C4}"/>
                </a:ext>
              </a:extLst>
            </p:cNvPr>
            <p:cNvGrpSpPr/>
            <p:nvPr/>
          </p:nvGrpSpPr>
          <p:grpSpPr>
            <a:xfrm>
              <a:off x="7517416" y="5122425"/>
              <a:ext cx="3079535" cy="839764"/>
              <a:chOff x="2758985" y="3636747"/>
              <a:chExt cx="7518499" cy="2050233"/>
            </a:xfrm>
          </p:grpSpPr>
          <p:grpSp>
            <p:nvGrpSpPr>
              <p:cNvPr id="13" name="Group 12">
                <a:extLst>
                  <a:ext uri="{FF2B5EF4-FFF2-40B4-BE49-F238E27FC236}">
                    <a16:creationId xmlns:a16="http://schemas.microsoft.com/office/drawing/2014/main" id="{1A5C407A-3518-4562-8A6A-84048652723C}"/>
                  </a:ext>
                </a:extLst>
              </p:cNvPr>
              <p:cNvGrpSpPr/>
              <p:nvPr/>
            </p:nvGrpSpPr>
            <p:grpSpPr>
              <a:xfrm>
                <a:off x="2758985" y="4061287"/>
                <a:ext cx="1727299" cy="1625693"/>
                <a:chOff x="2743126" y="2971800"/>
                <a:chExt cx="1295474" cy="1219270"/>
              </a:xfrm>
            </p:grpSpPr>
            <p:sp>
              <p:nvSpPr>
                <p:cNvPr id="18" name="Oval 17">
                  <a:extLst>
                    <a:ext uri="{FF2B5EF4-FFF2-40B4-BE49-F238E27FC236}">
                      <a16:creationId xmlns:a16="http://schemas.microsoft.com/office/drawing/2014/main" id="{4755E04F-A6C5-4301-9C1C-B79105BFE48E}"/>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hord 5">
                  <a:extLst>
                    <a:ext uri="{FF2B5EF4-FFF2-40B4-BE49-F238E27FC236}">
                      <a16:creationId xmlns:a16="http://schemas.microsoft.com/office/drawing/2014/main" id="{BE2E0F12-EF30-4F2D-8E83-DC2BCF1A658E}"/>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5C5A211-5DF3-440C-9696-A2A0175C2050}"/>
                  </a:ext>
                </a:extLst>
              </p:cNvPr>
              <p:cNvGrpSpPr/>
              <p:nvPr/>
            </p:nvGrpSpPr>
            <p:grpSpPr>
              <a:xfrm>
                <a:off x="8550185" y="3654841"/>
                <a:ext cx="1727299" cy="1625693"/>
                <a:chOff x="2743126" y="2971800"/>
                <a:chExt cx="1295474" cy="1219270"/>
              </a:xfrm>
            </p:grpSpPr>
            <p:sp>
              <p:nvSpPr>
                <p:cNvPr id="16" name="Oval 15">
                  <a:extLst>
                    <a:ext uri="{FF2B5EF4-FFF2-40B4-BE49-F238E27FC236}">
                      <a16:creationId xmlns:a16="http://schemas.microsoft.com/office/drawing/2014/main" id="{74B3FF09-82AE-4B0C-9A0B-774A66900F58}"/>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5">
                  <a:extLst>
                    <a:ext uri="{FF2B5EF4-FFF2-40B4-BE49-F238E27FC236}">
                      <a16:creationId xmlns:a16="http://schemas.microsoft.com/office/drawing/2014/main" id="{3EB07121-BC85-470F-AAEC-0A56142767C4}"/>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A61484E3-D53A-400A-86C5-C7C188F09CE7}"/>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E62C609B-6EB9-4351-912B-F5FCECC51DA6}"/>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FD9B660-6D3A-4A56-B935-F99654D0FC2E}"/>
                </a:ext>
              </a:extLst>
            </p:cNvPr>
            <p:cNvSpPr/>
            <p:nvPr/>
          </p:nvSpPr>
          <p:spPr>
            <a:xfrm>
              <a:off x="10844764" y="5974703"/>
              <a:ext cx="628805" cy="369332"/>
            </a:xfrm>
            <a:prstGeom prst="rect">
              <a:avLst/>
            </a:prstGeom>
          </p:spPr>
          <p:txBody>
            <a:bodyPr wrap="none">
              <a:spAutoFit/>
            </a:bodyPr>
            <a:lstStyle/>
            <a:p>
              <a:r>
                <a:rPr lang="en-US" sz="1200" dirty="0"/>
                <a:t>time</a:t>
              </a:r>
            </a:p>
          </p:txBody>
        </p:sp>
        <p:sp>
          <p:nvSpPr>
            <p:cNvPr id="8" name="Oval 7">
              <a:extLst>
                <a:ext uri="{FF2B5EF4-FFF2-40B4-BE49-F238E27FC236}">
                  <a16:creationId xmlns:a16="http://schemas.microsoft.com/office/drawing/2014/main" id="{184BDB94-BE34-4D34-8384-44C94B24E75F}"/>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Arrow Connector 8">
              <a:extLst>
                <a:ext uri="{FF2B5EF4-FFF2-40B4-BE49-F238E27FC236}">
                  <a16:creationId xmlns:a16="http://schemas.microsoft.com/office/drawing/2014/main" id="{0A1D01D1-3C31-4CCA-BF70-23DB0745BE3E}"/>
                </a:ext>
              </a:extLst>
            </p:cNvPr>
            <p:cNvCxnSpPr>
              <a:cxnSpLocks/>
            </p:cNvCxnSpPr>
            <p:nvPr/>
          </p:nvCxnSpPr>
          <p:spPr>
            <a:xfrm>
              <a:off x="8131274" y="5466648"/>
              <a:ext cx="2243958" cy="317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7F82481-7119-41D2-BA37-9F788372DDFC}"/>
                </a:ext>
              </a:extLst>
            </p:cNvPr>
            <p:cNvCxnSpPr>
              <a:cxnSpLocks/>
            </p:cNvCxnSpPr>
            <p:nvPr/>
          </p:nvCxnSpPr>
          <p:spPr>
            <a:xfrm>
              <a:off x="8153400" y="5486400"/>
              <a:ext cx="2105526" cy="2045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ED48E2-81FA-436A-B54B-13EE5A723B38}"/>
                </a:ext>
              </a:extLst>
            </p:cNvPr>
            <p:cNvCxnSpPr>
              <a:cxnSpLocks/>
            </p:cNvCxnSpPr>
            <p:nvPr/>
          </p:nvCxnSpPr>
          <p:spPr>
            <a:xfrm flipV="1">
              <a:off x="8129337" y="5277853"/>
              <a:ext cx="2093495" cy="1564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0100721-73A8-4F76-B970-BDEEFB2C8D80}"/>
                </a:ext>
              </a:extLst>
            </p:cNvPr>
            <p:cNvSpPr txBox="1"/>
            <p:nvPr/>
          </p:nvSpPr>
          <p:spPr>
            <a:xfrm>
              <a:off x="8920867" y="5478456"/>
              <a:ext cx="412933" cy="553998"/>
            </a:xfrm>
            <a:prstGeom prst="rect">
              <a:avLst/>
            </a:prstGeom>
            <a:noFill/>
          </p:spPr>
          <p:txBody>
            <a:bodyPr wrap="none" rtlCol="0">
              <a:spAutoFit/>
            </a:bodyPr>
            <a:lstStyle/>
            <a:p>
              <a:r>
                <a:rPr lang="en-US" sz="2100" dirty="0">
                  <a:solidFill>
                    <a:srgbClr val="FF0000"/>
                  </a:solidFill>
                </a:rPr>
                <a:t>?</a:t>
              </a:r>
            </a:p>
          </p:txBody>
        </p:sp>
      </p:grpSp>
      <p:sp>
        <p:nvSpPr>
          <p:cNvPr id="20" name="Rectangle 19">
            <a:extLst>
              <a:ext uri="{FF2B5EF4-FFF2-40B4-BE49-F238E27FC236}">
                <a16:creationId xmlns:a16="http://schemas.microsoft.com/office/drawing/2014/main" id="{F39BED03-2D31-4B74-816F-AF387C326EFB}"/>
              </a:ext>
            </a:extLst>
          </p:cNvPr>
          <p:cNvSpPr/>
          <p:nvPr/>
        </p:nvSpPr>
        <p:spPr>
          <a:xfrm>
            <a:off x="526015" y="1150559"/>
            <a:ext cx="7103982" cy="830997"/>
          </a:xfrm>
          <a:prstGeom prst="rect">
            <a:avLst/>
          </a:prstGeom>
        </p:spPr>
        <p:txBody>
          <a:bodyPr wrap="square">
            <a:spAutoFit/>
          </a:bodyPr>
          <a:lstStyle/>
          <a:p>
            <a:r>
              <a:rPr lang="en-US" sz="2400" i="1" dirty="0"/>
              <a:t>The system is irreducible to its parts: giving the state of the whole tells us nothing about the states of the parts.</a:t>
            </a:r>
          </a:p>
        </p:txBody>
      </p:sp>
      <p:sp>
        <p:nvSpPr>
          <p:cNvPr id="22" name="Content Placeholder 2">
            <a:extLst>
              <a:ext uri="{FF2B5EF4-FFF2-40B4-BE49-F238E27FC236}">
                <a16:creationId xmlns:a16="http://schemas.microsoft.com/office/drawing/2014/main" id="{27EC6C9E-1782-4E68-97D5-391F56BDB096}"/>
              </a:ext>
            </a:extLst>
          </p:cNvPr>
          <p:cNvSpPr>
            <a:spLocks noGrp="1"/>
          </p:cNvSpPr>
          <p:nvPr>
            <p:ph idx="1"/>
          </p:nvPr>
        </p:nvSpPr>
        <p:spPr>
          <a:xfrm>
            <a:off x="153257" y="3175583"/>
            <a:ext cx="11864147" cy="3485939"/>
          </a:xfrm>
        </p:spPr>
        <p:txBody>
          <a:bodyPr>
            <a:normAutofit/>
          </a:bodyPr>
          <a:lstStyle/>
          <a:p>
            <a:r>
              <a:rPr lang="en-US" dirty="0"/>
              <a:t>Irreducibility does not mean there are no parts and there is no internal dynamics: it means the dynamics is not accessible</a:t>
            </a:r>
          </a:p>
          <a:p>
            <a:pPr lvl="1"/>
            <a:r>
              <a:rPr lang="en-US" dirty="0"/>
              <a:t>We do not have a way to interact with each “fragment” independently from the rest of the system, we cannot gather information about them</a:t>
            </a:r>
          </a:p>
          <a:p>
            <a:r>
              <a:rPr lang="en-US" dirty="0"/>
              <a:t>Irreducibility is not purely a property of the system: it depends on the process under study and the tools at our disposal</a:t>
            </a:r>
          </a:p>
          <a:p>
            <a:pPr lvl="1"/>
            <a:r>
              <a:rPr lang="en-US" dirty="0"/>
              <a:t>We can treat the proton as a single quantum system in many cases</a:t>
            </a:r>
          </a:p>
          <a:p>
            <a:pPr lvl="1"/>
            <a:r>
              <a:rPr lang="en-US" dirty="0"/>
              <a:t>We can’t when we perform deep inelastic scattering at suitable wavelength</a:t>
            </a:r>
          </a:p>
        </p:txBody>
      </p:sp>
      <p:sp>
        <p:nvSpPr>
          <p:cNvPr id="21" name="Slide Number Placeholder 4">
            <a:extLst>
              <a:ext uri="{FF2B5EF4-FFF2-40B4-BE49-F238E27FC236}">
                <a16:creationId xmlns:a16="http://schemas.microsoft.com/office/drawing/2014/main" id="{0A9191D1-C328-49F6-A868-7FAAB2D7935B}"/>
              </a:ext>
            </a:extLst>
          </p:cNvPr>
          <p:cNvSpPr>
            <a:spLocks noGrp="1"/>
          </p:cNvSpPr>
          <p:nvPr>
            <p:ph type="sldNum" sz="quarter" idx="13"/>
          </p:nvPr>
        </p:nvSpPr>
        <p:spPr>
          <a:xfrm>
            <a:off x="11306909" y="6535564"/>
            <a:ext cx="555908" cy="228609"/>
          </a:xfrm>
        </p:spPr>
        <p:txBody>
          <a:bodyPr/>
          <a:lstStyle/>
          <a:p>
            <a:fld id="{F47845EA-7733-40EE-B074-20032348B727}" type="slidenum">
              <a:rPr lang="en-US" smtClean="0"/>
              <a:t>99</a:t>
            </a:fld>
            <a:endParaRPr lang="en-US" dirty="0"/>
          </a:p>
        </p:txBody>
      </p:sp>
    </p:spTree>
    <p:extLst>
      <p:ext uri="{BB962C8B-B14F-4D97-AF65-F5344CB8AC3E}">
        <p14:creationId xmlns:p14="http://schemas.microsoft.com/office/powerpoint/2010/main" val="309648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theme/theme1.xml><?xml version="1.0" encoding="utf-8"?>
<a:theme xmlns:a="http://schemas.openxmlformats.org/drawingml/2006/main" name="Office Theme">
  <a:themeElements>
    <a:clrScheme name="AoP">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14912</TotalTime>
  <Words>12805</Words>
  <Application>Microsoft Office PowerPoint</Application>
  <PresentationFormat>Widescreen</PresentationFormat>
  <Paragraphs>1492</Paragraphs>
  <Slides>134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134</vt:i4>
      </vt:variant>
    </vt:vector>
  </HeadingPairs>
  <TitlesOfParts>
    <vt:vector size="139" baseType="lpstr">
      <vt:lpstr>Arial</vt:lpstr>
      <vt:lpstr>Calibri</vt:lpstr>
      <vt:lpstr>Calibri Light</vt:lpstr>
      <vt:lpstr>Cambria Math</vt:lpstr>
      <vt:lpstr>Office Theme</vt:lpstr>
      <vt:lpstr>Assumptions of physics: project overview</vt:lpstr>
      <vt:lpstr>Assumptions of Physics</vt:lpstr>
      <vt:lpstr>Typical view in the foundations of physics</vt:lpstr>
      <vt:lpstr>Understanding fundamental structures</vt:lpstr>
      <vt:lpstr>PowerPoint Presentation</vt:lpstr>
      <vt:lpstr>Assumptions of Physics</vt:lpstr>
      <vt:lpstr>Index</vt:lpstr>
      <vt:lpstr>Relationship between physics and math</vt:lpstr>
      <vt:lpstr>PowerPoint Presentation</vt:lpstr>
      <vt:lpstr>PowerPoint Presentation</vt:lpstr>
      <vt:lpstr>The logic of experimental verifiability</vt:lpstr>
      <vt:lpstr>In brief</vt:lpstr>
      <vt:lpstr>General approach</vt:lpstr>
      <vt:lpstr>PowerPoint Presentation</vt:lpstr>
      <vt:lpstr>PowerPoint Presentation</vt:lpstr>
      <vt:lpstr>Axioms of verifiability</vt:lpstr>
      <vt:lpstr>Justifications</vt:lpstr>
      <vt:lpstr>PowerPoint Presentation</vt:lpstr>
      <vt:lpstr>PowerPoint Presentation</vt:lpstr>
      <vt:lpstr>PowerPoint Presentation</vt:lpstr>
      <vt:lpstr>PowerPoint Presentation</vt:lpstr>
      <vt:lpstr>PowerPoint Presentation</vt:lpstr>
      <vt:lpstr>PowerPoint Presentation</vt:lpstr>
      <vt:lpstr>Physical meaning of separation axioms</vt:lpstr>
      <vt:lpstr>PowerPoint Presentation</vt:lpstr>
      <vt:lpstr>PowerPoint Presentation</vt:lpstr>
      <vt:lpstr>PowerPoint Presentation</vt:lpstr>
      <vt:lpstr>PowerPoint Presentation</vt:lpstr>
      <vt:lpstr>PowerPoint Presentation</vt:lpstr>
      <vt:lpstr>PowerPoint Presentation</vt:lpstr>
      <vt:lpstr>Properties and quantities</vt:lpstr>
      <vt:lpstr>In brief</vt:lpstr>
      <vt:lpstr>General approach</vt:lpstr>
      <vt:lpstr>TODO</vt:lpstr>
      <vt:lpstr>Status: formalized</vt:lpstr>
      <vt:lpstr>Information granularity and experimental quantification</vt:lpstr>
      <vt:lpstr>In brief</vt:lpstr>
      <vt:lpstr>General approach</vt:lpstr>
      <vt:lpstr>PowerPoint Presentation</vt:lpstr>
      <vt:lpstr>PowerPoint Presentation</vt:lpstr>
      <vt:lpstr>PowerPoint Presentation</vt:lpstr>
      <vt:lpstr>PowerPoint Presentation</vt:lpstr>
      <vt:lpstr>PowerPoint Presentation</vt:lpstr>
      <vt:lpstr>Remarks</vt:lpstr>
      <vt:lpstr>Status - Conceptual</vt:lpstr>
      <vt:lpstr>States and processes</vt:lpstr>
      <vt:lpstr>Motivation</vt:lpstr>
      <vt:lpstr>General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entropy</vt:lpstr>
      <vt:lpstr>Process entropy</vt:lpstr>
      <vt:lpstr>PowerPoint Presentation</vt:lpstr>
      <vt:lpstr>PowerPoint Presentation</vt:lpstr>
      <vt:lpstr>PowerPoint Presentation</vt:lpstr>
      <vt:lpstr>State entropy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States</vt:lpstr>
      <vt:lpstr>PowerPoint Presentation</vt:lpstr>
      <vt:lpstr>Status - pre-conceptual</vt:lpstr>
      <vt:lpstr>Classical mechanics</vt:lpstr>
      <vt:lpstr>In brief</vt:lpstr>
      <vt:lpstr>General approach</vt:lpstr>
      <vt:lpstr>Assumption of infinitesimal reducibility</vt:lpstr>
      <vt:lpstr>Assumption of infinitesimal reducibility</vt:lpstr>
      <vt:lpstr>Invariant densities</vt:lpstr>
      <vt:lpstr>Hamiltonian evolution</vt:lpstr>
      <vt:lpstr>Hamiltonian mechanics for one degree of freedom</vt:lpstr>
      <vt:lpstr>Lagrangian mechanics for one degree of freedom</vt:lpstr>
      <vt:lpstr>Conservation of information entropy</vt:lpstr>
      <vt:lpstr>Status - pre-formal</vt:lpstr>
      <vt:lpstr>Quantum mechanics</vt:lpstr>
      <vt:lpstr>In brief</vt:lpstr>
      <vt:lpstr>General approach</vt:lpstr>
      <vt:lpstr>Divisible</vt:lpstr>
      <vt:lpstr>PowerPoint Presentation</vt:lpstr>
      <vt:lpstr>Assumption of irreducibility</vt:lpstr>
      <vt:lpstr>Invariant distribution over random variables</vt:lpstr>
      <vt:lpstr>Invariant distribution over random variables</vt:lpstr>
      <vt:lpstr>Other approach: time vs level of scale </vt:lpstr>
      <vt:lpstr>Effects due to irreducibility</vt:lpstr>
      <vt:lpstr>PowerPoint Presentation</vt:lpstr>
      <vt:lpstr>Status - pre-outline</vt:lpstr>
      <vt:lpstr>Thermodynamics</vt:lpstr>
      <vt:lpstr>In brief</vt:lpstr>
      <vt:lpstr>General approach</vt:lpstr>
      <vt:lpstr>PowerPoint Presentation</vt:lpstr>
      <vt:lpstr>Thermodynamic process</vt:lpstr>
      <vt:lpstr>Thermodynamic equilibrium</vt:lpstr>
      <vt:lpstr>Thermodynamic equilibrium</vt:lpstr>
      <vt:lpstr>Thermodynamic systems</vt:lpstr>
      <vt:lpstr>Existence of an equation of state</vt:lpstr>
      <vt:lpstr>Thermodynamic quantities</vt:lpstr>
      <vt:lpstr>Changes of energy and entropy</vt:lpstr>
      <vt:lpstr>Reservoir</vt:lpstr>
      <vt:lpstr>Mechanical system</vt:lpstr>
      <vt:lpstr>First law</vt:lpstr>
      <vt:lpstr>Second law</vt:lpstr>
      <vt:lpstr>PowerPoint Presentation</vt:lpstr>
      <vt:lpstr>PowerPoint Presentation</vt:lpstr>
      <vt:lpstr>PowerPoint Presentation</vt:lpstr>
      <vt:lpstr>Thermodynamics recovered</vt:lpstr>
      <vt:lpstr>Status - outline</vt:lpstr>
      <vt:lpstr>Statistical mechanics</vt:lpstr>
      <vt:lpstr>In brief</vt:lpstr>
      <vt:lpstr>General approach</vt:lpstr>
      <vt:lpstr>Statistical mechanics (1st approach)</vt:lpstr>
      <vt:lpstr>Statistical mechanics (2nd approach)</vt:lpstr>
      <vt:lpstr>Classical phase space</vt:lpstr>
      <vt:lpstr>Classical phase space</vt:lpstr>
      <vt:lpstr>Status - outline</vt:lpstr>
      <vt:lpstr>Status - conventions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Gabriele Carcassi</dc:creator>
  <cp:lastModifiedBy>Gabriele Carcassi</cp:lastModifiedBy>
  <cp:revision>122</cp:revision>
  <dcterms:created xsi:type="dcterms:W3CDTF">2021-04-07T15:17:47Z</dcterms:created>
  <dcterms:modified xsi:type="dcterms:W3CDTF">2021-07-07T21:53:38Z</dcterms:modified>
</cp:coreProperties>
</file>